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1"/>
  </p:notesMasterIdLst>
  <p:sldIdLst>
    <p:sldId id="256" r:id="rId2"/>
    <p:sldId id="269" r:id="rId3"/>
    <p:sldId id="257" r:id="rId4"/>
    <p:sldId id="263" r:id="rId5"/>
    <p:sldId id="266" r:id="rId6"/>
    <p:sldId id="265" r:id="rId7"/>
    <p:sldId id="259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B68"/>
    <a:srgbClr val="EBD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1AC5A-2068-4280-8332-BE3A762FBFE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1AD88-BF64-4E99-8E8D-11F51BE98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2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653DF-2F74-4C90-9E9F-47829D81A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4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09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222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6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600203"/>
            <a:ext cx="10566400" cy="4525963"/>
          </a:xfrm>
        </p:spPr>
        <p:txBody>
          <a:bodyPr/>
          <a:lstStyle>
            <a:lvl1pPr>
              <a:defRPr>
                <a:solidFill>
                  <a:srgbClr val="003C59"/>
                </a:solidFill>
              </a:defRPr>
            </a:lvl1pPr>
            <a:lvl2pPr>
              <a:defRPr>
                <a:solidFill>
                  <a:srgbClr val="003C59"/>
                </a:solidFill>
              </a:defRPr>
            </a:lvl2pPr>
            <a:lvl3pPr>
              <a:defRPr>
                <a:solidFill>
                  <a:srgbClr val="003C59"/>
                </a:solidFill>
              </a:defRPr>
            </a:lvl3pPr>
            <a:lvl4pPr>
              <a:defRPr>
                <a:solidFill>
                  <a:srgbClr val="003C59"/>
                </a:solidFill>
              </a:defRPr>
            </a:lvl4pPr>
            <a:lvl5pPr>
              <a:defRPr>
                <a:solidFill>
                  <a:srgbClr val="003C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20800" y="6356353"/>
            <a:ext cx="2844800" cy="365125"/>
          </a:xfrm>
        </p:spPr>
        <p:txBody>
          <a:bodyPr/>
          <a:lstStyle/>
          <a:p>
            <a:fld id="{4B545EF8-058A-4EBC-8288-1696EF3DFA8F}" type="datetime1">
              <a:rPr lang="en-US" smtClean="0"/>
              <a:t>5/10/2022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b="1"/>
            </a:lvl1pPr>
          </a:lstStyle>
          <a:p>
            <a:fld id="{0F22356E-2A12-4147-9C02-1C2F05D23B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1A4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609600" cy="685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8200"/>
            <a:ext cx="609600" cy="2209800"/>
          </a:xfrm>
          <a:prstGeom prst="rect">
            <a:avLst/>
          </a:prstGeom>
          <a:solidFill>
            <a:srgbClr val="0A2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36187" y="274638"/>
            <a:ext cx="9651015" cy="1143000"/>
          </a:xfrm>
        </p:spPr>
        <p:txBody>
          <a:bodyPr/>
          <a:lstStyle>
            <a:lvl1pPr>
              <a:defRPr>
                <a:solidFill>
                  <a:srgbClr val="0A29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D H C S Logo" title="D H C 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2" y="438150"/>
            <a:ext cx="111858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5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9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9D1490F-3E6A-4544-9694-22B6007FE3C6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068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90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0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3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567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5/10/2022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7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4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Contingency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0131" y="4530437"/>
            <a:ext cx="4158857" cy="6733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DHCS Pilot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8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4D75EA4-8798-4EAD-A561-C70677A4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4638"/>
            <a:ext cx="7239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/>
              <a:t>Overview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DA6555-FE81-436F-8F53-C04B138CB0D0}"/>
              </a:ext>
            </a:extLst>
          </p:cNvPr>
          <p:cNvSpPr txBox="1"/>
          <p:nvPr/>
        </p:nvSpPr>
        <p:spPr bwMode="auto">
          <a:xfrm>
            <a:off x="1959795" y="1277011"/>
            <a:ext cx="8693727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01854" tIns="0" rIns="10185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Wingdings" pitchFamily="2" charset="2"/>
              <a:buNone/>
              <a:defRPr sz="1941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146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Arial"/>
              <a:buNone/>
              <a:defRPr sz="1941" b="1">
                <a:solidFill>
                  <a:schemeClr val="bg1"/>
                </a:solidFill>
                <a:latin typeface="+mn-lt"/>
              </a:defRPr>
            </a:lvl2pPr>
            <a:lvl3pPr marL="504292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SzPct val="75000"/>
              <a:buFont typeface="Wingdings 2" panose="05020102010507070707" pitchFamily="18" charset="2"/>
              <a:buNone/>
              <a:defRPr sz="1941" b="1">
                <a:solidFill>
                  <a:schemeClr val="bg1"/>
                </a:solidFill>
                <a:latin typeface="+mn-lt"/>
              </a:defRPr>
            </a:lvl3pPr>
            <a:lvl4pPr marL="706008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Arial"/>
              <a:buNone/>
              <a:defRPr sz="1941" b="1">
                <a:solidFill>
                  <a:schemeClr val="bg1"/>
                </a:solidFill>
                <a:latin typeface="+mn-lt"/>
              </a:defRPr>
            </a:lvl4pPr>
            <a:lvl5pPr marL="958154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Arial"/>
              <a:buNone/>
              <a:defRPr sz="1941" b="1">
                <a:solidFill>
                  <a:schemeClr val="bg1"/>
                </a:solidFill>
                <a:latin typeface="+mn-lt"/>
              </a:defRPr>
            </a:lvl5pPr>
            <a:lvl6pPr marL="1501668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6pPr>
            <a:lvl7pPr marL="1905102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7pPr>
            <a:lvl8pPr marL="2308535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8pPr>
            <a:lvl9pPr marL="2711968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/>
              <a:buChar char="▪"/>
              <a:defRPr sz="1412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DHCS intends to pilot Medi-Cal coverage of contingency management in select counties from July 2022-March 2024 pending approval from the Centers of Medicare and Medicaid Services (CMS) and has previewed a draft copy of the proposed program approach with this targeted stakeholder group</a:t>
            </a:r>
            <a:r>
              <a:rPr lang="en-US" sz="1600" kern="0" dirty="0">
                <a:solidFill>
                  <a:srgbClr val="FFFFFF"/>
                </a:solidFill>
              </a:rPr>
              <a:t>.</a:t>
            </a:r>
            <a:endParaRPr lang="en-US" sz="1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CE00E4-EE52-44EA-AA8C-08031D7AA4B3}"/>
              </a:ext>
            </a:extLst>
          </p:cNvPr>
          <p:cNvSpPr/>
          <p:nvPr/>
        </p:nvSpPr>
        <p:spPr>
          <a:xfrm>
            <a:off x="2348490" y="2621092"/>
            <a:ext cx="3844141" cy="1291529"/>
          </a:xfrm>
          <a:prstGeom prst="roundRect">
            <a:avLst/>
          </a:prstGeom>
          <a:solidFill>
            <a:schemeClr val="bg2">
              <a:alpha val="40000"/>
            </a:schemeClr>
          </a:solidFill>
          <a:ln w="19050"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8885" tIns="57150" rIns="57150" bIns="57150" numCol="1" spcCol="1270" anchor="ctr" anchorCtr="0">
            <a:noAutofit/>
          </a:bodyPr>
          <a:lstStyle/>
          <a:p>
            <a:pPr lvl="0"/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a </a:t>
            </a:r>
            <a:r>
              <a:rPr lang="en-US" sz="1500" b="1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24-week outpatient CM program</a:t>
            </a: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followed by 6+ months of additional recovery support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DC5A23-6174-4F5B-A379-2E89074D80C5}"/>
              </a:ext>
            </a:extLst>
          </p:cNvPr>
          <p:cNvSpPr/>
          <p:nvPr/>
        </p:nvSpPr>
        <p:spPr>
          <a:xfrm>
            <a:off x="6366660" y="2632130"/>
            <a:ext cx="3844141" cy="1291529"/>
          </a:xfrm>
          <a:prstGeom prst="roundRect">
            <a:avLst/>
          </a:prstGeom>
          <a:solidFill>
            <a:schemeClr val="bg2">
              <a:alpha val="40000"/>
            </a:schemeClr>
          </a:solidFill>
          <a:ln w="19050"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8885" tIns="57150" rIns="57150" bIns="57150" numCol="1" spcCol="1270" anchor="ctr" anchorCtr="0">
            <a:no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incentives for </a:t>
            </a:r>
            <a:r>
              <a:rPr lang="en-US" sz="1500" b="1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negative for stimulants only</a:t>
            </a: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 if they test positive for other illicit drugs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F0A48E-B30C-4D29-B30D-F1A5AFF56692}"/>
              </a:ext>
            </a:extLst>
          </p:cNvPr>
          <p:cNvSpPr/>
          <p:nvPr/>
        </p:nvSpPr>
        <p:spPr>
          <a:xfrm>
            <a:off x="2348490" y="4063755"/>
            <a:ext cx="3844141" cy="1291529"/>
          </a:xfrm>
          <a:prstGeom prst="roundRect">
            <a:avLst/>
          </a:prstGeom>
          <a:solidFill>
            <a:schemeClr val="bg2">
              <a:alpha val="40000"/>
            </a:schemeClr>
          </a:solidFill>
          <a:ln w="19050"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8885" tIns="57150" rIns="57150" bIns="57150" numCol="1" spcCol="1270" anchor="ctr" anchorCtr="0">
            <a:noAutofit/>
          </a:bodyPr>
          <a:lstStyle/>
          <a:p>
            <a:pPr lvl="0"/>
            <a:r>
              <a:rPr lang="en-US" sz="1500" b="1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a maximum of $599 over the 24-week program</a:t>
            </a: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 in the form of low-denomination gift cards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2ACA20-9E57-4E34-B386-74D780D51A44}"/>
              </a:ext>
            </a:extLst>
          </p:cNvPr>
          <p:cNvSpPr/>
          <p:nvPr/>
        </p:nvSpPr>
        <p:spPr>
          <a:xfrm>
            <a:off x="6344480" y="4041916"/>
            <a:ext cx="3844139" cy="1291529"/>
          </a:xfrm>
          <a:prstGeom prst="roundRect">
            <a:avLst/>
          </a:prstGeom>
          <a:solidFill>
            <a:schemeClr val="bg2">
              <a:alpha val="40000"/>
            </a:schemeClr>
          </a:solidFill>
          <a:ln w="19050"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8885" tIns="57150" rIns="57150" bIns="5715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progress using either a </a:t>
            </a:r>
            <a:r>
              <a:rPr lang="en-US" sz="1500" b="1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web-based or </a:t>
            </a: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(beginning July 2022) </a:t>
            </a:r>
            <a:r>
              <a:rPr lang="en-US" sz="1500" b="1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CM vendor</a:t>
            </a:r>
            <a:r>
              <a:rPr lang="en-US" sz="1500" dirty="0">
                <a:solidFill>
                  <a:srgbClr val="0A2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December 2022)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1692E4C-8086-4CB8-8E61-302498B522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84189" y="4429399"/>
            <a:ext cx="516562" cy="51656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2301BA9-D5AA-4245-A397-D9093CC34F6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485043" y="4421646"/>
            <a:ext cx="510548" cy="51054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8FACE81-083B-4E55-BB9B-53AC59DA28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16971" y="2920720"/>
            <a:ext cx="578620" cy="57862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1220FEC-2F35-48F2-9B67-65F09421AF1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32227" y="2920720"/>
            <a:ext cx="620486" cy="6204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A3519E-339C-45C4-A611-652D505CAEBA}"/>
              </a:ext>
            </a:extLst>
          </p:cNvPr>
          <p:cNvSpPr/>
          <p:nvPr/>
        </p:nvSpPr>
        <p:spPr>
          <a:xfrm>
            <a:off x="6784019" y="95508"/>
            <a:ext cx="3779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>
                <a:solidFill>
                  <a:srgbClr val="FF0000"/>
                </a:solidFill>
                <a:latin typeface="Arial" panose="020B0604020202020204" pitchFamily="34" charset="0"/>
              </a:rPr>
              <a:t>Preliminary, Pre-Decisional Policy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70284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92" y="235250"/>
            <a:ext cx="11482370" cy="16093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Contingency Management?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9891" y="1964575"/>
            <a:ext cx="10972799" cy="3810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Contingency Management provides a positive reinforcement such as a small denomination gift card in exchange for a negative drug screen.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Clients participate in treatment services such as outpatient or intensive outpatient services.  In addition to the typical service, clients can participate in contingency management.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Clients drug test on a regular basis and receive a gift card for a small amount each time they provide a negative test.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Contingency Management is an innovative approach based on research.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75" y="114023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Why Does Contingency Management (CM)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6334" y="2094939"/>
            <a:ext cx="11055927" cy="375947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is proven effective for clients diagnosed with stimulant use disorder.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Substances are addictive and hijack the reward center in the brain.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uses these same neural pathways to provide positive feedback to the reward center in the brain for not using substances.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CM provides a tangible and immediate positive reinforcement/reward for a desired behavior.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reinforcement works better than negative consequences in shaping behaviors.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shows CM works with clients from various cultures and backgrounds.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3569465"/>
          </a:xfrm>
          <a:prstGeom prst="rect">
            <a:avLst/>
          </a:prstGeom>
          <a:solidFill>
            <a:srgbClr val="011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53" y="34599"/>
            <a:ext cx="10058400" cy="160934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Contingency Management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251"/>
            <a:ext cx="12192000" cy="46530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4063" y="1678542"/>
            <a:ext cx="10386444" cy="369604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is a new cutting edge service based on science, research and data.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is an innovative approach that will become more widely used over the next few years.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is expected to become a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-Cal covered service in the future.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4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DHCS CM Pilot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DHCS Developed the Contingency Management Pilot Program to address the current Stimulant Use Disorder Crisis.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Deaths from stimulant use disorder have increased over the past few years creating what DHCS is calling an “Emergency Situation.”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CM Pilot program will focus only on Stimulant Use Disorder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Polysubstance OK.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a client is receiving CM through 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non-SUD CM program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(e.g. domestic violence, CPS) they can participate. </a:t>
            </a:r>
          </a:p>
        </p:txBody>
      </p:sp>
    </p:spTree>
    <p:extLst>
      <p:ext uri="{BB962C8B-B14F-4D97-AF65-F5344CB8AC3E}">
        <p14:creationId xmlns:p14="http://schemas.microsoft.com/office/powerpoint/2010/main" val="305457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86985"/>
            <a:ext cx="12166251" cy="8070681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4D934F1-AA6D-4F85-B90A-E07B2F09AC92}"/>
              </a:ext>
            </a:extLst>
          </p:cNvPr>
          <p:cNvSpPr txBox="1">
            <a:spLocks/>
          </p:cNvSpPr>
          <p:nvPr/>
        </p:nvSpPr>
        <p:spPr bwMode="auto">
          <a:xfrm>
            <a:off x="5295012" y="4131446"/>
            <a:ext cx="5839879" cy="2811615"/>
          </a:xfrm>
          <a:prstGeom prst="rect">
            <a:avLst/>
          </a:prstGeom>
          <a:solidFill>
            <a:srgbClr val="EBDDC3">
              <a:alpha val="65098"/>
            </a:srgbClr>
          </a:solidFill>
          <a:ln>
            <a:noFill/>
          </a:ln>
        </p:spPr>
        <p:txBody>
          <a:bodyPr vert="horz" wrap="square" lIns="101854" tIns="0" rIns="101854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Wingdings" pitchFamily="2" charset="2"/>
              <a:buNone/>
              <a:defRPr sz="1941" b="1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146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Arial" charset="0"/>
              <a:buNone/>
              <a:defRPr sz="1941" b="1">
                <a:solidFill>
                  <a:schemeClr val="bg1"/>
                </a:solidFill>
                <a:latin typeface="+mn-lt"/>
              </a:defRPr>
            </a:lvl2pPr>
            <a:lvl3pPr marL="504292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SzPct val="75000"/>
              <a:buFont typeface="Wingdings 2" panose="05020102010507070707" pitchFamily="18" charset="2"/>
              <a:buNone/>
              <a:defRPr sz="1941" b="1">
                <a:solidFill>
                  <a:schemeClr val="bg1"/>
                </a:solidFill>
                <a:latin typeface="+mn-lt"/>
              </a:defRPr>
            </a:lvl3pPr>
            <a:lvl4pPr marL="706008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Arial" charset="0"/>
              <a:buNone/>
              <a:defRPr sz="1941" b="1">
                <a:solidFill>
                  <a:schemeClr val="bg1"/>
                </a:solidFill>
                <a:latin typeface="+mn-lt"/>
              </a:defRPr>
            </a:lvl4pPr>
            <a:lvl5pPr marL="958154" indent="0" algn="ctr" defTabSz="899320" rtl="0" eaLnBrk="1" fontAlgn="base" hangingPunct="1">
              <a:spcBef>
                <a:spcPct val="0"/>
              </a:spcBef>
              <a:spcAft>
                <a:spcPts val="1059"/>
              </a:spcAft>
              <a:buClr>
                <a:schemeClr val="tx1"/>
              </a:buClr>
              <a:buFont typeface="Arial" charset="0"/>
              <a:buNone/>
              <a:defRPr sz="1941" b="1">
                <a:solidFill>
                  <a:schemeClr val="bg1"/>
                </a:solidFill>
                <a:latin typeface="+mn-lt"/>
              </a:defRPr>
            </a:lvl5pPr>
            <a:lvl6pPr marL="1501668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1412">
                <a:solidFill>
                  <a:schemeClr val="tx1"/>
                </a:solidFill>
                <a:latin typeface="+mn-lt"/>
              </a:defRPr>
            </a:lvl6pPr>
            <a:lvl7pPr marL="1905102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1412">
                <a:solidFill>
                  <a:schemeClr val="tx1"/>
                </a:solidFill>
                <a:latin typeface="+mn-lt"/>
              </a:defRPr>
            </a:lvl7pPr>
            <a:lvl8pPr marL="2308535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1412">
                <a:solidFill>
                  <a:schemeClr val="tx1"/>
                </a:solidFill>
                <a:latin typeface="+mn-lt"/>
              </a:defRPr>
            </a:lvl8pPr>
            <a:lvl9pPr marL="2711968" indent="-140081" algn="l" defTabSz="899320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66952E"/>
              </a:buClr>
              <a:buFont typeface="Arial" charset="0"/>
              <a:buChar char="▪"/>
              <a:defRPr sz="1412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TLCS/ Hope Cooperative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WellSpace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2B75-1193-4268-8BD2-059C1A30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00459"/>
            <a:ext cx="9005777" cy="1133064"/>
          </a:xfrm>
          <a:solidFill>
            <a:srgbClr val="EBDDC3">
              <a:alpha val="65098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Sacramento CM Providers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35" y="484632"/>
            <a:ext cx="10856421" cy="16093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Sacramento County Participation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Sacramento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County BHS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honored to be part of the exciting opportunities offered by the CM pilot program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Sacramento County is working with DHCS to roll out this exciting opportunity to our outpatient providers.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are excited because Data shows CM services increase participation and success for our clients.</a:t>
            </a:r>
          </a:p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At this time, the Pilot is limited to outpatient SUD services.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9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84632"/>
            <a:ext cx="10442448" cy="160934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Michelle </a:t>
            </a:r>
            <a:r>
              <a:rPr lang="en-US" sz="2800" dirty="0" err="1" smtClean="0"/>
              <a:t>Besse</a:t>
            </a:r>
            <a:r>
              <a:rPr lang="en-US" sz="2800" dirty="0" smtClean="0"/>
              <a:t>, LMFT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Program </a:t>
            </a:r>
            <a:r>
              <a:rPr lang="en-US" sz="2800" dirty="0" smtClean="0"/>
              <a:t>Planner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Sacramento County, Behavioral Health Services,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Substance Use Prevention and Treatment Services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 smtClean="0"/>
              <a:t>BesseM@Saccounty.gov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633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3955</TotalTime>
  <Words>541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Trebuchet MS</vt:lpstr>
      <vt:lpstr>Wingdings</vt:lpstr>
      <vt:lpstr>Wood Type</vt:lpstr>
      <vt:lpstr>Contingency Management</vt:lpstr>
      <vt:lpstr>Overview</vt:lpstr>
      <vt:lpstr>What is Contingency Management?</vt:lpstr>
      <vt:lpstr>Why Does Contingency Management (CM) Work?</vt:lpstr>
      <vt:lpstr>Contingency Management </vt:lpstr>
      <vt:lpstr>DHCS CM Pilot Program</vt:lpstr>
      <vt:lpstr>Sacramento CM Providers</vt:lpstr>
      <vt:lpstr>Sacramento County Participation</vt:lpstr>
      <vt:lpstr>Thank You! 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Contingency Management</dc:title>
  <dc:creator>Besse. Michelle</dc:creator>
  <cp:lastModifiedBy>Besse. Michelle</cp:lastModifiedBy>
  <cp:revision>35</cp:revision>
  <dcterms:created xsi:type="dcterms:W3CDTF">2022-02-03T19:32:56Z</dcterms:created>
  <dcterms:modified xsi:type="dcterms:W3CDTF">2022-05-12T01:33:46Z</dcterms:modified>
</cp:coreProperties>
</file>