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298" autoAdjust="0"/>
  </p:normalViewPr>
  <p:slideViewPr>
    <p:cSldViewPr snapToGrid="0">
      <p:cViewPr varScale="1">
        <p:scale>
          <a:sx n="113" d="100"/>
          <a:sy n="113" d="100"/>
        </p:scale>
        <p:origin x="4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F573B2-9986-4D75-9B58-141AFC10ABC1}" type="datetimeFigureOut">
              <a:rPr lang="en-US" smtClean="0"/>
              <a:t>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8962BE-6511-45A8-9853-CC743DE4D282}" type="slidenum">
              <a:rPr lang="en-US" smtClean="0"/>
              <a:t>‹#›</a:t>
            </a:fld>
            <a:endParaRPr lang="en-US"/>
          </a:p>
        </p:txBody>
      </p:sp>
    </p:spTree>
    <p:extLst>
      <p:ext uri="{BB962C8B-B14F-4D97-AF65-F5344CB8AC3E}">
        <p14:creationId xmlns:p14="http://schemas.microsoft.com/office/powerpoint/2010/main" val="1460087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8962BE-6511-45A8-9853-CC743DE4D282}" type="slidenum">
              <a:rPr lang="en-US" smtClean="0"/>
              <a:t>1</a:t>
            </a:fld>
            <a:endParaRPr lang="en-US"/>
          </a:p>
        </p:txBody>
      </p:sp>
    </p:spTree>
    <p:extLst>
      <p:ext uri="{BB962C8B-B14F-4D97-AF65-F5344CB8AC3E}">
        <p14:creationId xmlns:p14="http://schemas.microsoft.com/office/powerpoint/2010/main" val="209995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08962BE-6511-45A8-9853-CC743DE4D282}" type="slidenum">
              <a:rPr lang="en-US" smtClean="0"/>
              <a:t>2</a:t>
            </a:fld>
            <a:endParaRPr lang="en-US"/>
          </a:p>
        </p:txBody>
      </p:sp>
    </p:spTree>
    <p:extLst>
      <p:ext uri="{BB962C8B-B14F-4D97-AF65-F5344CB8AC3E}">
        <p14:creationId xmlns:p14="http://schemas.microsoft.com/office/powerpoint/2010/main" val="2751979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8962BE-6511-45A8-9853-CC743DE4D282}" type="slidenum">
              <a:rPr lang="en-US" smtClean="0"/>
              <a:t>3</a:t>
            </a:fld>
            <a:endParaRPr lang="en-US"/>
          </a:p>
        </p:txBody>
      </p:sp>
    </p:spTree>
    <p:extLst>
      <p:ext uri="{BB962C8B-B14F-4D97-AF65-F5344CB8AC3E}">
        <p14:creationId xmlns:p14="http://schemas.microsoft.com/office/powerpoint/2010/main" val="3587561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8962BE-6511-45A8-9853-CC743DE4D282}" type="slidenum">
              <a:rPr lang="en-US" smtClean="0"/>
              <a:t>4</a:t>
            </a:fld>
            <a:endParaRPr lang="en-US"/>
          </a:p>
        </p:txBody>
      </p:sp>
    </p:spTree>
    <p:extLst>
      <p:ext uri="{BB962C8B-B14F-4D97-AF65-F5344CB8AC3E}">
        <p14:creationId xmlns:p14="http://schemas.microsoft.com/office/powerpoint/2010/main" val="15569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8962BE-6511-45A8-9853-CC743DE4D282}" type="slidenum">
              <a:rPr lang="en-US" smtClean="0"/>
              <a:t>6</a:t>
            </a:fld>
            <a:endParaRPr lang="en-US"/>
          </a:p>
        </p:txBody>
      </p:sp>
    </p:spTree>
    <p:extLst>
      <p:ext uri="{BB962C8B-B14F-4D97-AF65-F5344CB8AC3E}">
        <p14:creationId xmlns:p14="http://schemas.microsoft.com/office/powerpoint/2010/main" val="622470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8962BE-6511-45A8-9853-CC743DE4D282}" type="slidenum">
              <a:rPr lang="en-US" smtClean="0"/>
              <a:t>8</a:t>
            </a:fld>
            <a:endParaRPr lang="en-US"/>
          </a:p>
        </p:txBody>
      </p:sp>
    </p:spTree>
    <p:extLst>
      <p:ext uri="{BB962C8B-B14F-4D97-AF65-F5344CB8AC3E}">
        <p14:creationId xmlns:p14="http://schemas.microsoft.com/office/powerpoint/2010/main" val="1340572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F8809D-E0EE-4E8B-B60E-1AC998FEB092}"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172641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8809D-E0EE-4E8B-B60E-1AC998FEB092}"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47485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8809D-E0EE-4E8B-B60E-1AC998FEB092}"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3750901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8809D-E0EE-4E8B-B60E-1AC998FEB092}"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7F8743-5411-4220-92FE-4CDED3BAE6F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05458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8809D-E0EE-4E8B-B60E-1AC998FEB092}"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2541899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7F8809D-E0EE-4E8B-B60E-1AC998FEB092}" type="datetimeFigureOut">
              <a:rPr lang="en-US" smtClean="0"/>
              <a:t>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3148772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7F8809D-E0EE-4E8B-B60E-1AC998FEB092}" type="datetimeFigureOut">
              <a:rPr lang="en-US" smtClean="0"/>
              <a:t>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4241082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F8809D-E0EE-4E8B-B60E-1AC998FEB092}"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2567409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7F8809D-E0EE-4E8B-B60E-1AC998FEB092}" type="datetimeFigureOut">
              <a:rPr lang="en-US" smtClean="0"/>
              <a:t>2/8/2022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17F8743-5411-4220-92FE-4CDED3BAE6FA}" type="slidenum">
              <a:rPr lang="en-US" smtClean="0"/>
              <a:t>‹#›</a:t>
            </a:fld>
            <a:endParaRPr lang="en-US"/>
          </a:p>
        </p:txBody>
      </p:sp>
    </p:spTree>
    <p:extLst>
      <p:ext uri="{BB962C8B-B14F-4D97-AF65-F5344CB8AC3E}">
        <p14:creationId xmlns:p14="http://schemas.microsoft.com/office/powerpoint/2010/main" val="194876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F8809D-E0EE-4E8B-B60E-1AC998FEB092}"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1494060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8809D-E0EE-4E8B-B60E-1AC998FEB092}"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3017857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F8809D-E0EE-4E8B-B60E-1AC998FEB092}"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120231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F8809D-E0EE-4E8B-B60E-1AC998FEB092}" type="datetimeFigureOut">
              <a:rPr lang="en-US" smtClean="0"/>
              <a:t>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284874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F8809D-E0EE-4E8B-B60E-1AC998FEB092}" type="datetimeFigureOut">
              <a:rPr lang="en-US" smtClean="0"/>
              <a:t>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3540919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7F8809D-E0EE-4E8B-B60E-1AC998FEB092}" type="datetimeFigureOut">
              <a:rPr lang="en-US" smtClean="0"/>
              <a:t>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206862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8809D-E0EE-4E8B-B60E-1AC998FEB092}"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234077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8809D-E0EE-4E8B-B60E-1AC998FEB092}"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F8743-5411-4220-92FE-4CDED3BAE6FA}" type="slidenum">
              <a:rPr lang="en-US" smtClean="0"/>
              <a:t>‹#›</a:t>
            </a:fld>
            <a:endParaRPr lang="en-US"/>
          </a:p>
        </p:txBody>
      </p:sp>
    </p:spTree>
    <p:extLst>
      <p:ext uri="{BB962C8B-B14F-4D97-AF65-F5344CB8AC3E}">
        <p14:creationId xmlns:p14="http://schemas.microsoft.com/office/powerpoint/2010/main" val="1654817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7F8809D-E0EE-4E8B-B60E-1AC998FEB092}" type="datetimeFigureOut">
              <a:rPr lang="en-US" smtClean="0"/>
              <a:t>2/8/2022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17F8743-5411-4220-92FE-4CDED3BAE6FA}" type="slidenum">
              <a:rPr lang="en-US" smtClean="0"/>
              <a:t>‹#›</a:t>
            </a:fld>
            <a:endParaRPr lang="en-US"/>
          </a:p>
        </p:txBody>
      </p:sp>
    </p:spTree>
    <p:extLst>
      <p:ext uri="{BB962C8B-B14F-4D97-AF65-F5344CB8AC3E}">
        <p14:creationId xmlns:p14="http://schemas.microsoft.com/office/powerpoint/2010/main" val="418356534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cid:image003.jpg@01D80EC0.9FD84490" TargetMode="External"/><Relationship Id="rId5" Type="http://schemas.openxmlformats.org/officeDocument/2006/relationships/image" Target="../media/image6.jpeg"/><Relationship Id="rId4" Type="http://schemas.openxmlformats.org/officeDocument/2006/relationships/image" Target="cid:image002.jpg@01D80EC0.9FD8449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azarou@sacsheriff.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20790"/>
            <a:ext cx="8968902" cy="1238201"/>
          </a:xfrm>
        </p:spPr>
        <p:txBody>
          <a:bodyPr>
            <a:normAutofit/>
          </a:bodyPr>
          <a:lstStyle/>
          <a:p>
            <a:r>
              <a:rPr lang="en-US" sz="4800" dirty="0" smtClean="0"/>
              <a:t>Central </a:t>
            </a:r>
            <a:r>
              <a:rPr lang="en-US" sz="4800" dirty="0" smtClean="0"/>
              <a:t>Valley California  </a:t>
            </a:r>
            <a:r>
              <a:rPr lang="en-US" sz="4800" dirty="0" smtClean="0"/>
              <a:t>HIDTA</a:t>
            </a:r>
            <a:endParaRPr lang="en-US" sz="4800" dirty="0"/>
          </a:p>
        </p:txBody>
      </p:sp>
      <p:sp>
        <p:nvSpPr>
          <p:cNvPr id="3" name="Subtitle 2"/>
          <p:cNvSpPr>
            <a:spLocks noGrp="1"/>
          </p:cNvSpPr>
          <p:nvPr>
            <p:ph type="subTitle" idx="1"/>
          </p:nvPr>
        </p:nvSpPr>
        <p:spPr>
          <a:xfrm>
            <a:off x="3883964" y="4394039"/>
            <a:ext cx="8144134" cy="1117687"/>
          </a:xfrm>
        </p:spPr>
        <p:txBody>
          <a:bodyPr>
            <a:normAutofit/>
          </a:bodyPr>
          <a:lstStyle/>
          <a:p>
            <a:r>
              <a:rPr lang="en-US" dirty="0" smtClean="0"/>
              <a:t>Ashlee Zarou</a:t>
            </a:r>
          </a:p>
          <a:p>
            <a:r>
              <a:rPr lang="en-US" dirty="0" smtClean="0"/>
              <a:t>Drug Intelligence </a:t>
            </a:r>
            <a:r>
              <a:rPr lang="en-US" dirty="0" smtClean="0"/>
              <a:t>Officer</a:t>
            </a: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22860" y="2679155"/>
            <a:ext cx="1505905" cy="1505905"/>
          </a:xfrm>
          <a:prstGeom prst="rect">
            <a:avLst/>
          </a:prstGeom>
        </p:spPr>
      </p:pic>
    </p:spTree>
    <p:extLst>
      <p:ext uri="{BB962C8B-B14F-4D97-AF65-F5344CB8AC3E}">
        <p14:creationId xmlns:p14="http://schemas.microsoft.com/office/powerpoint/2010/main" val="1696303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2021 Prices &amp; Seizures</a:t>
            </a:r>
            <a:endParaRPr lang="en-US" dirty="0"/>
          </a:p>
        </p:txBody>
      </p:sp>
      <p:sp>
        <p:nvSpPr>
          <p:cNvPr id="3" name="Content Placeholder 2"/>
          <p:cNvSpPr>
            <a:spLocks noGrp="1"/>
          </p:cNvSpPr>
          <p:nvPr>
            <p:ph idx="1"/>
          </p:nvPr>
        </p:nvSpPr>
        <p:spPr/>
        <p:txBody>
          <a:bodyPr/>
          <a:lstStyle/>
          <a:p>
            <a:r>
              <a:rPr lang="en-US" dirty="0" smtClean="0"/>
              <a:t>○ </a:t>
            </a:r>
            <a:r>
              <a:rPr lang="en-US" dirty="0" smtClean="0"/>
              <a:t>In</a:t>
            </a:r>
            <a:r>
              <a:rPr lang="en-US" dirty="0" smtClean="0"/>
              <a:t> October 2021, 5 </a:t>
            </a:r>
            <a:r>
              <a:rPr lang="en-US" dirty="0" smtClean="0"/>
              <a:t>pounds of </a:t>
            </a:r>
            <a:r>
              <a:rPr lang="en-US" dirty="0" smtClean="0"/>
              <a:t>methamphetamine sold in </a:t>
            </a:r>
            <a:r>
              <a:rPr lang="en-US" dirty="0" smtClean="0"/>
              <a:t>the Sacramento area for $7,600 (about $1,520 per pound)</a:t>
            </a:r>
          </a:p>
          <a:p>
            <a:r>
              <a:rPr lang="en-US" dirty="0" smtClean="0"/>
              <a:t>○ </a:t>
            </a:r>
            <a:r>
              <a:rPr lang="en-US" dirty="0" smtClean="0"/>
              <a:t>SAINT seized the following amount of methamphetamine: </a:t>
            </a:r>
            <a:endParaRPr lang="en-US" dirty="0" smtClean="0"/>
          </a:p>
          <a:p>
            <a:pPr lvl="1"/>
            <a:r>
              <a:rPr lang="en-US" dirty="0" smtClean="0"/>
              <a:t>1</a:t>
            </a:r>
            <a:r>
              <a:rPr lang="en-US" baseline="30000" dirty="0" smtClean="0"/>
              <a:t>st</a:t>
            </a:r>
            <a:r>
              <a:rPr lang="en-US" dirty="0" smtClean="0"/>
              <a:t> quarter of the year: 90 pounds</a:t>
            </a:r>
          </a:p>
          <a:p>
            <a:pPr lvl="1"/>
            <a:r>
              <a:rPr lang="en-US" dirty="0" smtClean="0"/>
              <a:t>2</a:t>
            </a:r>
            <a:r>
              <a:rPr lang="en-US" baseline="30000" dirty="0" smtClean="0"/>
              <a:t>nd</a:t>
            </a:r>
            <a:r>
              <a:rPr lang="en-US" dirty="0" smtClean="0"/>
              <a:t> quarter of the year: 134 pounds</a:t>
            </a:r>
          </a:p>
          <a:p>
            <a:pPr lvl="1"/>
            <a:r>
              <a:rPr lang="en-US" dirty="0" smtClean="0"/>
              <a:t>3</a:t>
            </a:r>
            <a:r>
              <a:rPr lang="en-US" baseline="30000" dirty="0" smtClean="0"/>
              <a:t>rd</a:t>
            </a:r>
            <a:r>
              <a:rPr lang="en-US" dirty="0" smtClean="0"/>
              <a:t> quarter of the year: 81 pounds</a:t>
            </a:r>
          </a:p>
          <a:p>
            <a:pPr lvl="1"/>
            <a:r>
              <a:rPr lang="en-US" dirty="0" smtClean="0"/>
              <a:t>4</a:t>
            </a:r>
            <a:r>
              <a:rPr lang="en-US" baseline="30000" dirty="0" smtClean="0"/>
              <a:t>th</a:t>
            </a:r>
            <a:r>
              <a:rPr lang="en-US" dirty="0" smtClean="0"/>
              <a:t> quarter of the year: 144 pounds</a:t>
            </a:r>
            <a:endParaRPr lang="en-US" dirty="0"/>
          </a:p>
          <a:p>
            <a:pPr lvl="1"/>
            <a:r>
              <a:rPr lang="en-US" dirty="0" smtClean="0"/>
              <a:t>Total: 449 pounds of meth seized in 2021 just from Sacramento </a:t>
            </a:r>
            <a:r>
              <a:rPr lang="en-US" dirty="0" smtClean="0"/>
              <a:t>County</a:t>
            </a:r>
            <a:endParaRPr lang="en-US" dirty="0" smtClean="0"/>
          </a:p>
        </p:txBody>
      </p:sp>
    </p:spTree>
    <p:extLst>
      <p:ext uri="{BB962C8B-B14F-4D97-AF65-F5344CB8AC3E}">
        <p14:creationId xmlns:p14="http://schemas.microsoft.com/office/powerpoint/2010/main" val="3746953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45989" y="33775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4"/>
          <p:cNvSpPr>
            <a:spLocks noChangeArrowheads="1"/>
          </p:cNvSpPr>
          <p:nvPr/>
        </p:nvSpPr>
        <p:spPr bwMode="auto">
          <a:xfrm>
            <a:off x="5118014" y="337751"/>
            <a:ext cx="835583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7" name="Picture 6" descr="cid:image002.jpg@01D80EC0.9FD8449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83871" y="452096"/>
            <a:ext cx="5331502" cy="48922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6"/>
          <p:cNvSpPr>
            <a:spLocks noChangeArrowheads="1"/>
          </p:cNvSpPr>
          <p:nvPr/>
        </p:nvSpPr>
        <p:spPr bwMode="auto">
          <a:xfrm flipV="1">
            <a:off x="7373495" y="3439484"/>
            <a:ext cx="99190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9" name="Picture 7" descr="cid:image003.jpg@01D80EC0.9FD84490"/>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6126648" y="562355"/>
            <a:ext cx="5893568" cy="35490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83871" y="5343284"/>
            <a:ext cx="5331502" cy="369332"/>
          </a:xfrm>
          <a:prstGeom prst="rect">
            <a:avLst/>
          </a:prstGeom>
          <a:noFill/>
        </p:spPr>
        <p:txBody>
          <a:bodyPr wrap="square" rtlCol="0">
            <a:spAutoFit/>
          </a:bodyPr>
          <a:lstStyle/>
          <a:p>
            <a:r>
              <a:rPr lang="en-US" dirty="0" smtClean="0"/>
              <a:t>Ecstasy pills</a:t>
            </a:r>
            <a:endParaRPr lang="en-US" sz="1600" dirty="0"/>
          </a:p>
        </p:txBody>
      </p:sp>
      <p:sp>
        <p:nvSpPr>
          <p:cNvPr id="9" name="TextBox 8"/>
          <p:cNvSpPr txBox="1"/>
          <p:nvPr/>
        </p:nvSpPr>
        <p:spPr>
          <a:xfrm>
            <a:off x="6117771" y="4241936"/>
            <a:ext cx="5331502" cy="923330"/>
          </a:xfrm>
          <a:prstGeom prst="rect">
            <a:avLst/>
          </a:prstGeom>
          <a:noFill/>
        </p:spPr>
        <p:txBody>
          <a:bodyPr wrap="square" rtlCol="0">
            <a:spAutoFit/>
          </a:bodyPr>
          <a:lstStyle/>
          <a:p>
            <a:r>
              <a:rPr lang="en-US" dirty="0" smtClean="0"/>
              <a:t>Bust from Sacramento </a:t>
            </a:r>
            <a:r>
              <a:rPr lang="en-US" dirty="0" smtClean="0"/>
              <a:t>County</a:t>
            </a:r>
            <a:r>
              <a:rPr lang="en-US" dirty="0" smtClean="0"/>
              <a:t>. Bottom bag is fentanyl and blue bag is </a:t>
            </a:r>
            <a:r>
              <a:rPr lang="en-US" dirty="0" smtClean="0"/>
              <a:t>methamphetamine </a:t>
            </a:r>
            <a:r>
              <a:rPr lang="en-US" dirty="0" smtClean="0"/>
              <a:t>from a street dealer.</a:t>
            </a:r>
            <a:endParaRPr lang="en-US" dirty="0"/>
          </a:p>
        </p:txBody>
      </p:sp>
      <p:cxnSp>
        <p:nvCxnSpPr>
          <p:cNvPr id="7" name="Straight Arrow Connector 6"/>
          <p:cNvCxnSpPr/>
          <p:nvPr/>
        </p:nvCxnSpPr>
        <p:spPr>
          <a:xfrm flipV="1">
            <a:off x="8783522" y="3776565"/>
            <a:ext cx="8877" cy="50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9688606" y="3724623"/>
            <a:ext cx="7290" cy="4984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792399" y="6306318"/>
            <a:ext cx="3236694" cy="338554"/>
          </a:xfrm>
          <a:prstGeom prst="rect">
            <a:avLst/>
          </a:prstGeom>
          <a:noFill/>
        </p:spPr>
        <p:txBody>
          <a:bodyPr wrap="square" rtlCol="0">
            <a:spAutoFit/>
          </a:bodyPr>
          <a:lstStyle/>
          <a:p>
            <a:pPr algn="r"/>
            <a:r>
              <a:rPr lang="en-US" sz="1600" dirty="0" smtClean="0"/>
              <a:t>(Photos courtesy of SAINT)</a:t>
            </a:r>
            <a:endParaRPr lang="en-US" sz="1600" dirty="0"/>
          </a:p>
        </p:txBody>
      </p:sp>
    </p:spTree>
    <p:extLst>
      <p:ext uri="{BB962C8B-B14F-4D97-AF65-F5344CB8AC3E}">
        <p14:creationId xmlns:p14="http://schemas.microsoft.com/office/powerpoint/2010/main" val="2613180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6447" y="1045030"/>
            <a:ext cx="3979609" cy="227892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123" y="3530644"/>
            <a:ext cx="2893094" cy="264659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9306" y="3530644"/>
            <a:ext cx="3311505" cy="2646597"/>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39899" y="3530644"/>
            <a:ext cx="4266157" cy="2646597"/>
          </a:xfrm>
          <a:prstGeom prst="rect">
            <a:avLst/>
          </a:prstGeom>
        </p:spPr>
      </p:pic>
      <p:sp>
        <p:nvSpPr>
          <p:cNvPr id="10" name="TextBox 9"/>
          <p:cNvSpPr txBox="1"/>
          <p:nvPr/>
        </p:nvSpPr>
        <p:spPr>
          <a:xfrm>
            <a:off x="215865" y="238158"/>
            <a:ext cx="7421551" cy="2554545"/>
          </a:xfrm>
          <a:prstGeom prst="rect">
            <a:avLst/>
          </a:prstGeom>
          <a:noFill/>
        </p:spPr>
        <p:txBody>
          <a:bodyPr wrap="square" rtlCol="0">
            <a:spAutoFit/>
          </a:bodyPr>
          <a:lstStyle/>
          <a:p>
            <a:r>
              <a:rPr lang="en-US" sz="2000" dirty="0" smtClean="0"/>
              <a:t>○ Seizure from Sacramento area drug trafficking organization. Agencies involved in the investigation included: HIDTA, FBI, DEA, ATF &amp; Cal-MMET. </a:t>
            </a:r>
          </a:p>
          <a:p>
            <a:endParaRPr lang="en-US" sz="2000" dirty="0" smtClean="0"/>
          </a:p>
          <a:p>
            <a:r>
              <a:rPr lang="en-US" sz="2000" dirty="0"/>
              <a:t>○ </a:t>
            </a:r>
            <a:r>
              <a:rPr lang="en-US" sz="2000" dirty="0" smtClean="0"/>
              <a:t>Several </a:t>
            </a:r>
            <a:r>
              <a:rPr lang="en-US" sz="2000" dirty="0"/>
              <a:t>federal and state search warrants were </a:t>
            </a:r>
            <a:r>
              <a:rPr lang="en-US" sz="2000" dirty="0" smtClean="0"/>
              <a:t>executed </a:t>
            </a:r>
            <a:r>
              <a:rPr lang="en-US" sz="2000" dirty="0"/>
              <a:t>that resulted in </a:t>
            </a:r>
            <a:r>
              <a:rPr lang="en-US" sz="2000" dirty="0" smtClean="0"/>
              <a:t>11 arrests </a:t>
            </a:r>
            <a:r>
              <a:rPr lang="en-US" sz="2000" dirty="0"/>
              <a:t>and the seizure of 45.7 pounds of methamphetamine, 10.8 pounds of cocaine, 4.14 pounds of heroin, 65 pounds marijuana, 16 </a:t>
            </a:r>
            <a:r>
              <a:rPr lang="en-US" sz="2000" dirty="0" smtClean="0"/>
              <a:t>firearms and </a:t>
            </a:r>
            <a:r>
              <a:rPr lang="en-US" sz="2000" dirty="0"/>
              <a:t>$303,095 US currency.</a:t>
            </a:r>
          </a:p>
        </p:txBody>
      </p:sp>
      <p:sp>
        <p:nvSpPr>
          <p:cNvPr id="9" name="TextBox 8"/>
          <p:cNvSpPr txBox="1"/>
          <p:nvPr/>
        </p:nvSpPr>
        <p:spPr>
          <a:xfrm>
            <a:off x="8770552" y="6448432"/>
            <a:ext cx="3236694" cy="338554"/>
          </a:xfrm>
          <a:prstGeom prst="rect">
            <a:avLst/>
          </a:prstGeom>
          <a:noFill/>
        </p:spPr>
        <p:txBody>
          <a:bodyPr wrap="square" rtlCol="0">
            <a:spAutoFit/>
          </a:bodyPr>
          <a:lstStyle/>
          <a:p>
            <a:pPr algn="r"/>
            <a:r>
              <a:rPr lang="en-US" sz="1600" dirty="0" smtClean="0"/>
              <a:t>(Photos courtesy of SAINT)</a:t>
            </a:r>
            <a:endParaRPr lang="en-US" sz="1600" dirty="0"/>
          </a:p>
        </p:txBody>
      </p:sp>
    </p:spTree>
    <p:extLst>
      <p:ext uri="{BB962C8B-B14F-4D97-AF65-F5344CB8AC3E}">
        <p14:creationId xmlns:p14="http://schemas.microsoft.com/office/powerpoint/2010/main" val="166418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8298" y="3418854"/>
            <a:ext cx="2847703" cy="3133395"/>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6425" y="3434265"/>
            <a:ext cx="2667302" cy="3117984"/>
          </a:xfrm>
          <a:prstGeom prst="rect">
            <a:avLst/>
          </a:prstGeom>
        </p:spPr>
      </p:pic>
      <p:sp>
        <p:nvSpPr>
          <p:cNvPr id="20" name="TextBox 19"/>
          <p:cNvSpPr txBox="1"/>
          <p:nvPr/>
        </p:nvSpPr>
        <p:spPr>
          <a:xfrm>
            <a:off x="459705" y="597990"/>
            <a:ext cx="10096406" cy="2554545"/>
          </a:xfrm>
          <a:prstGeom prst="rect">
            <a:avLst/>
          </a:prstGeom>
          <a:noFill/>
        </p:spPr>
        <p:txBody>
          <a:bodyPr wrap="square" rtlCol="0">
            <a:spAutoFit/>
          </a:bodyPr>
          <a:lstStyle/>
          <a:p>
            <a:r>
              <a:rPr lang="en-US" sz="2000" dirty="0" smtClean="0"/>
              <a:t>○ </a:t>
            </a:r>
            <a:r>
              <a:rPr lang="en-US" sz="2000" dirty="0"/>
              <a:t>DHE Detectives were working Highway interdiction on Highway 99 within Sacramento County when they observed a pick-up with violations of the California Vehicle Code. Detectives initiated a traffic enforcement stop for the violations.  Detectives obtained consent to search the vehicle after obtaining a canine alert to the exterior of the vehicle. A suitcase was located which contained approximately 50 pounds of methamphetamine. The registered owner took ownership of the methamphetamine. The registered owner was arrested and booked into the Sacramento County Main Jail.</a:t>
            </a:r>
          </a:p>
        </p:txBody>
      </p:sp>
      <p:sp>
        <p:nvSpPr>
          <p:cNvPr id="5" name="TextBox 4"/>
          <p:cNvSpPr txBox="1"/>
          <p:nvPr/>
        </p:nvSpPr>
        <p:spPr>
          <a:xfrm>
            <a:off x="8911828" y="6291819"/>
            <a:ext cx="3236694" cy="338554"/>
          </a:xfrm>
          <a:prstGeom prst="rect">
            <a:avLst/>
          </a:prstGeom>
          <a:noFill/>
        </p:spPr>
        <p:txBody>
          <a:bodyPr wrap="square" rtlCol="0">
            <a:spAutoFit/>
          </a:bodyPr>
          <a:lstStyle/>
          <a:p>
            <a:pPr algn="r"/>
            <a:r>
              <a:rPr lang="en-US" sz="1600" dirty="0" smtClean="0"/>
              <a:t>(Photos courtesy of SAINT)</a:t>
            </a:r>
            <a:endParaRPr lang="en-US" sz="1600" dirty="0"/>
          </a:p>
        </p:txBody>
      </p:sp>
    </p:spTree>
    <p:extLst>
      <p:ext uri="{BB962C8B-B14F-4D97-AF65-F5344CB8AC3E}">
        <p14:creationId xmlns:p14="http://schemas.microsoft.com/office/powerpoint/2010/main" val="2569727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2662" y="2927832"/>
            <a:ext cx="2671259" cy="351927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5988" y="2909412"/>
            <a:ext cx="2367916" cy="3556117"/>
          </a:xfrm>
          <a:prstGeom prst="rect">
            <a:avLst/>
          </a:prstGeom>
        </p:spPr>
      </p:pic>
      <p:sp>
        <p:nvSpPr>
          <p:cNvPr id="5" name="TextBox 4"/>
          <p:cNvSpPr txBox="1"/>
          <p:nvPr/>
        </p:nvSpPr>
        <p:spPr>
          <a:xfrm>
            <a:off x="416162" y="484779"/>
            <a:ext cx="9757985" cy="1938992"/>
          </a:xfrm>
          <a:prstGeom prst="rect">
            <a:avLst/>
          </a:prstGeom>
          <a:noFill/>
        </p:spPr>
        <p:txBody>
          <a:bodyPr wrap="square" rtlCol="0">
            <a:spAutoFit/>
          </a:bodyPr>
          <a:lstStyle/>
          <a:p>
            <a:r>
              <a:rPr lang="en-US" sz="2000" dirty="0" smtClean="0"/>
              <a:t>○ HIDTA </a:t>
            </a:r>
            <a:r>
              <a:rPr lang="en-US" sz="2000" dirty="0"/>
              <a:t>and CAL-MMET Detectives identified a vehicle that was possibly transporting narcotics. Detectives conducted surveillance on the vehicle. Once in the area of HWY-99 in the city of Tipton, Detectives requested a wall stop. Tulare County Sheriff’s Patrol K9 Unit conducted a wall stop on the suspected vehicle on HWY-99 in Tulare </a:t>
            </a:r>
            <a:r>
              <a:rPr lang="en-US" sz="2000" dirty="0" smtClean="0"/>
              <a:t>County. </a:t>
            </a:r>
            <a:r>
              <a:rPr lang="en-US" sz="2000" dirty="0"/>
              <a:t>During the traffic stop, CHP located </a:t>
            </a:r>
            <a:r>
              <a:rPr lang="en-US" sz="2000" dirty="0" smtClean="0"/>
              <a:t>approx. </a:t>
            </a:r>
            <a:r>
              <a:rPr lang="en-US" sz="2000" dirty="0" smtClean="0"/>
              <a:t>66 pounds of </a:t>
            </a:r>
            <a:r>
              <a:rPr lang="en-US" sz="2000" dirty="0"/>
              <a:t>methamphetamine and </a:t>
            </a:r>
            <a:r>
              <a:rPr lang="en-US" sz="2000" dirty="0" smtClean="0"/>
              <a:t>the suspect was </a:t>
            </a:r>
            <a:r>
              <a:rPr lang="en-US" sz="2000" dirty="0"/>
              <a:t>arrested</a:t>
            </a:r>
            <a:r>
              <a:rPr lang="en-US" sz="2000" dirty="0" smtClean="0"/>
              <a:t>.</a:t>
            </a:r>
            <a:endParaRPr lang="en-US" sz="2000" dirty="0"/>
          </a:p>
        </p:txBody>
      </p:sp>
      <p:sp>
        <p:nvSpPr>
          <p:cNvPr id="6" name="TextBox 5"/>
          <p:cNvSpPr txBox="1"/>
          <p:nvPr/>
        </p:nvSpPr>
        <p:spPr>
          <a:xfrm>
            <a:off x="8719688" y="6277833"/>
            <a:ext cx="3472312" cy="338554"/>
          </a:xfrm>
          <a:prstGeom prst="rect">
            <a:avLst/>
          </a:prstGeom>
          <a:noFill/>
        </p:spPr>
        <p:txBody>
          <a:bodyPr wrap="square" rtlCol="0">
            <a:spAutoFit/>
          </a:bodyPr>
          <a:lstStyle/>
          <a:p>
            <a:pPr algn="r"/>
            <a:r>
              <a:rPr lang="en-US" sz="1600" dirty="0" smtClean="0"/>
              <a:t>(Photos courtesy of </a:t>
            </a:r>
            <a:r>
              <a:rPr lang="en-US" sz="1600" dirty="0" smtClean="0"/>
              <a:t>Tulare County)</a:t>
            </a:r>
            <a:endParaRPr lang="en-US" sz="1600" dirty="0"/>
          </a:p>
        </p:txBody>
      </p:sp>
    </p:spTree>
    <p:extLst>
      <p:ext uri="{BB962C8B-B14F-4D97-AF65-F5344CB8AC3E}">
        <p14:creationId xmlns:p14="http://schemas.microsoft.com/office/powerpoint/2010/main" val="1313346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4479" y="3674018"/>
            <a:ext cx="3468870" cy="2603005"/>
          </a:xfrm>
          <a:prstGeom prst="rect">
            <a:avLst/>
          </a:prstGeom>
        </p:spPr>
      </p:pic>
      <p:sp>
        <p:nvSpPr>
          <p:cNvPr id="3" name="TextBox 2"/>
          <p:cNvSpPr txBox="1"/>
          <p:nvPr/>
        </p:nvSpPr>
        <p:spPr>
          <a:xfrm>
            <a:off x="407453" y="719911"/>
            <a:ext cx="10067636" cy="2246769"/>
          </a:xfrm>
          <a:prstGeom prst="rect">
            <a:avLst/>
          </a:prstGeom>
          <a:noFill/>
        </p:spPr>
        <p:txBody>
          <a:bodyPr wrap="square" rtlCol="0">
            <a:spAutoFit/>
          </a:bodyPr>
          <a:lstStyle/>
          <a:p>
            <a:r>
              <a:rPr lang="en-US" sz="2000" dirty="0" smtClean="0"/>
              <a:t>○ </a:t>
            </a:r>
            <a:r>
              <a:rPr lang="en-US" sz="2000" dirty="0"/>
              <a:t>HIDTA and CAL-MMET Detectives identified a vehicle that was possibly transporting narcotics. Detectives conducted surveillance on the vehicle. Once in the area of HWY-99 in the city of Selma, Detectives requested a wall stop. Fresno CHP K9 Unit conducted a wall stop on the suspected vehicle on HWY-99 and E Mountain View Ave in Fresno County. </a:t>
            </a:r>
            <a:r>
              <a:rPr lang="en-US" sz="2000" dirty="0" smtClean="0"/>
              <a:t>During </a:t>
            </a:r>
            <a:r>
              <a:rPr lang="en-US" sz="2000" dirty="0"/>
              <a:t>the traffic stop, CHP K9 alerted and located approximately 129 pounds of methamphetamine in the trunk of the vehicle. </a:t>
            </a:r>
            <a:r>
              <a:rPr lang="en-US" sz="2000" dirty="0" smtClean="0"/>
              <a:t>The suspect </a:t>
            </a:r>
            <a:r>
              <a:rPr lang="en-US" sz="2000" dirty="0"/>
              <a:t>was placed under arrest and booked into Fresno County Main Jail.</a:t>
            </a:r>
          </a:p>
        </p:txBody>
      </p:sp>
      <p:sp>
        <p:nvSpPr>
          <p:cNvPr id="4" name="TextBox 3"/>
          <p:cNvSpPr txBox="1"/>
          <p:nvPr/>
        </p:nvSpPr>
        <p:spPr>
          <a:xfrm>
            <a:off x="8783522" y="6013930"/>
            <a:ext cx="3236694" cy="338554"/>
          </a:xfrm>
          <a:prstGeom prst="rect">
            <a:avLst/>
          </a:prstGeom>
          <a:noFill/>
        </p:spPr>
        <p:txBody>
          <a:bodyPr wrap="square" rtlCol="0">
            <a:spAutoFit/>
          </a:bodyPr>
          <a:lstStyle/>
          <a:p>
            <a:pPr algn="r"/>
            <a:r>
              <a:rPr lang="en-US" sz="1600" dirty="0" smtClean="0"/>
              <a:t>(Photos courtesy </a:t>
            </a:r>
            <a:r>
              <a:rPr lang="en-US" sz="1600" dirty="0" smtClean="0"/>
              <a:t>of FAST)</a:t>
            </a:r>
            <a:endParaRPr lang="en-US" sz="1600" dirty="0"/>
          </a:p>
        </p:txBody>
      </p:sp>
    </p:spTree>
    <p:extLst>
      <p:ext uri="{BB962C8B-B14F-4D97-AF65-F5344CB8AC3E}">
        <p14:creationId xmlns:p14="http://schemas.microsoft.com/office/powerpoint/2010/main" val="2294005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Contact Information</a:t>
            </a:r>
            <a:endParaRPr lang="en-US" sz="6000" dirty="0"/>
          </a:p>
        </p:txBody>
      </p:sp>
      <p:sp>
        <p:nvSpPr>
          <p:cNvPr id="3" name="Content Placeholder 2"/>
          <p:cNvSpPr>
            <a:spLocks noGrp="1"/>
          </p:cNvSpPr>
          <p:nvPr>
            <p:ph sz="half" idx="1"/>
          </p:nvPr>
        </p:nvSpPr>
        <p:spPr/>
        <p:txBody>
          <a:bodyPr/>
          <a:lstStyle/>
          <a:p>
            <a:pPr marL="0" indent="0">
              <a:lnSpc>
                <a:spcPct val="100000"/>
              </a:lnSpc>
              <a:buNone/>
            </a:pPr>
            <a:r>
              <a:rPr lang="en-US" sz="2800" dirty="0" smtClean="0"/>
              <a:t>Ashlee Zarou</a:t>
            </a:r>
          </a:p>
          <a:p>
            <a:pPr marL="0" indent="0">
              <a:lnSpc>
                <a:spcPct val="100000"/>
              </a:lnSpc>
              <a:buNone/>
            </a:pPr>
            <a:r>
              <a:rPr lang="en-US" sz="2800" dirty="0" smtClean="0"/>
              <a:t>Drug Intelligence Officer</a:t>
            </a:r>
          </a:p>
          <a:p>
            <a:pPr marL="0" indent="0">
              <a:lnSpc>
                <a:spcPct val="100000"/>
              </a:lnSpc>
              <a:buNone/>
            </a:pPr>
            <a:r>
              <a:rPr lang="en-US" sz="2800" dirty="0" smtClean="0">
                <a:solidFill>
                  <a:schemeClr val="accent1"/>
                </a:solidFill>
                <a:hlinkClick r:id="rId3"/>
              </a:rPr>
              <a:t>azarou@sacsheriff.com</a:t>
            </a:r>
            <a:endParaRPr lang="en-US" sz="2800" dirty="0" smtClean="0">
              <a:solidFill>
                <a:schemeClr val="accent1"/>
              </a:solidFill>
            </a:endParaRPr>
          </a:p>
          <a:p>
            <a:pPr marL="0" indent="0">
              <a:lnSpc>
                <a:spcPct val="100000"/>
              </a:lnSpc>
              <a:buNone/>
            </a:pPr>
            <a:r>
              <a:rPr lang="en-US" sz="2800" dirty="0" smtClean="0"/>
              <a:t>(916)282-8349</a:t>
            </a:r>
          </a:p>
          <a:p>
            <a:pPr marL="0" indent="0">
              <a:lnSpc>
                <a:spcPct val="100000"/>
              </a:lnSpc>
              <a:buNone/>
            </a:pPr>
            <a:r>
              <a:rPr lang="en-US" sz="2800" dirty="0" smtClean="0"/>
              <a:t>Cvchidta.org</a:t>
            </a:r>
          </a:p>
          <a:p>
            <a:pPr marL="0" indent="0">
              <a:buNone/>
            </a:pPr>
            <a:endParaRPr lang="en-US" dirty="0"/>
          </a:p>
        </p:txBody>
      </p:sp>
    </p:spTree>
    <p:extLst>
      <p:ext uri="{BB962C8B-B14F-4D97-AF65-F5344CB8AC3E}">
        <p14:creationId xmlns:p14="http://schemas.microsoft.com/office/powerpoint/2010/main" val="1633336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176</TotalTime>
  <Words>443</Words>
  <Application>Microsoft Office PowerPoint</Application>
  <PresentationFormat>Widescreen</PresentationFormat>
  <Paragraphs>36</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Trebuchet MS</vt:lpstr>
      <vt:lpstr>Berlin</vt:lpstr>
      <vt:lpstr>Central Valley California  HIDTA</vt:lpstr>
      <vt:lpstr>2021 Prices &amp; Seizures</vt:lpstr>
      <vt:lpstr>PowerPoint Presentation</vt:lpstr>
      <vt:lpstr>PowerPoint Presentation</vt:lpstr>
      <vt:lpstr>PowerPoint Presentation</vt:lpstr>
      <vt:lpstr>PowerPoint Presentation</vt:lpstr>
      <vt:lpstr>PowerPoint Presentation</vt:lpstr>
      <vt:lpstr>Contact Information</vt:lpstr>
    </vt:vector>
  </TitlesOfParts>
  <Company>SSD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Valley HIDTA</dc:title>
  <dc:creator>Zarou, Ashlee</dc:creator>
  <cp:lastModifiedBy>Zarou, Ashlee</cp:lastModifiedBy>
  <cp:revision>22</cp:revision>
  <dcterms:created xsi:type="dcterms:W3CDTF">2022-01-21T20:17:59Z</dcterms:created>
  <dcterms:modified xsi:type="dcterms:W3CDTF">2022-02-08T21:44:35Z</dcterms:modified>
</cp:coreProperties>
</file>