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19" d="100"/>
          <a:sy n="119"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0F846-EF31-4304-A0FA-456FB204CC52}"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A0D16-EA5F-4096-AA6A-77741D8C72BB}" type="slidenum">
              <a:rPr lang="en-US" smtClean="0"/>
              <a:t>‹#›</a:t>
            </a:fld>
            <a:endParaRPr lang="en-US"/>
          </a:p>
        </p:txBody>
      </p:sp>
    </p:spTree>
    <p:extLst>
      <p:ext uri="{BB962C8B-B14F-4D97-AF65-F5344CB8AC3E}">
        <p14:creationId xmlns:p14="http://schemas.microsoft.com/office/powerpoint/2010/main" val="123272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A0D16-EA5F-4096-AA6A-77741D8C72BB}" type="slidenum">
              <a:rPr lang="en-US" smtClean="0"/>
              <a:t>3</a:t>
            </a:fld>
            <a:endParaRPr lang="en-US"/>
          </a:p>
        </p:txBody>
      </p:sp>
    </p:spTree>
    <p:extLst>
      <p:ext uri="{BB962C8B-B14F-4D97-AF65-F5344CB8AC3E}">
        <p14:creationId xmlns:p14="http://schemas.microsoft.com/office/powerpoint/2010/main" val="417819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B966C7-E39B-480E-8684-5FD66B1D356F}"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62539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B966C7-E39B-480E-8684-5FD66B1D356F}"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101703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B966C7-E39B-480E-8684-5FD66B1D356F}"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372709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B966C7-E39B-480E-8684-5FD66B1D356F}"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249140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966C7-E39B-480E-8684-5FD66B1D356F}"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32574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B966C7-E39B-480E-8684-5FD66B1D356F}"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207070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B966C7-E39B-480E-8684-5FD66B1D356F}"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22311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B966C7-E39B-480E-8684-5FD66B1D356F}"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32833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966C7-E39B-480E-8684-5FD66B1D356F}"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196002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966C7-E39B-480E-8684-5FD66B1D356F}"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306282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966C7-E39B-480E-8684-5FD66B1D356F}"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86C26-2EBD-4B80-A3BA-23AF4A934EE8}" type="slidenum">
              <a:rPr lang="en-US" smtClean="0"/>
              <a:t>‹#›</a:t>
            </a:fld>
            <a:endParaRPr lang="en-US"/>
          </a:p>
        </p:txBody>
      </p:sp>
    </p:spTree>
    <p:extLst>
      <p:ext uri="{BB962C8B-B14F-4D97-AF65-F5344CB8AC3E}">
        <p14:creationId xmlns:p14="http://schemas.microsoft.com/office/powerpoint/2010/main" val="105825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966C7-E39B-480E-8684-5FD66B1D356F}" type="datetimeFigureOut">
              <a:rPr lang="en-US" smtClean="0"/>
              <a:t>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86C26-2EBD-4B80-A3BA-23AF4A934EE8}" type="slidenum">
              <a:rPr lang="en-US" smtClean="0"/>
              <a:t>‹#›</a:t>
            </a:fld>
            <a:endParaRPr lang="en-US"/>
          </a:p>
        </p:txBody>
      </p:sp>
    </p:spTree>
    <p:extLst>
      <p:ext uri="{BB962C8B-B14F-4D97-AF65-F5344CB8AC3E}">
        <p14:creationId xmlns:p14="http://schemas.microsoft.com/office/powerpoint/2010/main" val="16330539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Northpop@saccheriff.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7599" y="4289789"/>
            <a:ext cx="9144000" cy="1655762"/>
          </a:xfrm>
        </p:spPr>
        <p:txBody>
          <a:bodyPr/>
          <a:lstStyle/>
          <a:p>
            <a:r>
              <a:rPr lang="en-US" sz="4400" dirty="0" smtClean="0">
                <a:solidFill>
                  <a:srgbClr val="FFFF00"/>
                </a:solidFill>
              </a:rPr>
              <a:t>POP TEAM </a:t>
            </a:r>
          </a:p>
          <a:p>
            <a:r>
              <a:rPr lang="en-US" dirty="0" smtClean="0">
                <a:solidFill>
                  <a:srgbClr val="FFFF00"/>
                </a:solidFill>
              </a:rPr>
              <a:t>Deputy Josh Wanner &amp; Deputy Spencer Wright</a:t>
            </a:r>
            <a:endParaRPr lang="en-US"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599" y="-342229"/>
            <a:ext cx="10058400" cy="4744314"/>
          </a:xfrm>
          <a:prstGeom prst="rect">
            <a:avLst/>
          </a:prstGeom>
        </p:spPr>
      </p:pic>
    </p:spTree>
    <p:extLst>
      <p:ext uri="{BB962C8B-B14F-4D97-AF65-F5344CB8AC3E}">
        <p14:creationId xmlns:p14="http://schemas.microsoft.com/office/powerpoint/2010/main" val="2259120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790" y="445739"/>
            <a:ext cx="9892631" cy="523220"/>
          </a:xfrm>
          <a:prstGeom prst="rect">
            <a:avLst/>
          </a:prstGeom>
        </p:spPr>
        <p:txBody>
          <a:bodyPr wrap="square">
            <a:spAutoFit/>
          </a:bodyPr>
          <a:lstStyle/>
          <a:p>
            <a:pPr algn="ctr"/>
            <a:r>
              <a:rPr lang="en-US"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Roles and Responsibilities </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p:cNvSpPr txBox="1"/>
          <p:nvPr/>
        </p:nvSpPr>
        <p:spPr>
          <a:xfrm>
            <a:off x="1598862" y="1213853"/>
            <a:ext cx="75986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Identify and reduce long term crime problems with in the community</a:t>
            </a:r>
          </a:p>
          <a:p>
            <a:pPr marL="285750" indent="-285750">
              <a:buFont typeface="Arial" panose="020B0604020202020204" pitchFamily="34" charset="0"/>
              <a:buChar char="•"/>
            </a:pPr>
            <a:r>
              <a:rPr lang="en-US" dirty="0" smtClean="0"/>
              <a:t>Gather and analyze crime statistics </a:t>
            </a:r>
          </a:p>
          <a:p>
            <a:pPr marL="285750" indent="-285750">
              <a:buFont typeface="Arial" panose="020B0604020202020204" pitchFamily="34" charset="0"/>
              <a:buChar char="•"/>
            </a:pPr>
            <a:r>
              <a:rPr lang="en-US" dirty="0" smtClean="0"/>
              <a:t>Investigate anonymous tips</a:t>
            </a:r>
          </a:p>
          <a:p>
            <a:pPr marL="285750" indent="-285750">
              <a:buFont typeface="Arial" panose="020B0604020202020204" pitchFamily="34" charset="0"/>
              <a:buChar char="•"/>
            </a:pPr>
            <a:r>
              <a:rPr lang="en-US" dirty="0" smtClean="0"/>
              <a:t>Attend community meetings  to be a conduit from the public to Law Enforcement. </a:t>
            </a:r>
          </a:p>
          <a:p>
            <a:pPr marL="285750" indent="-285750">
              <a:buFont typeface="Arial" panose="020B0604020202020204" pitchFamily="34" charset="0"/>
              <a:buChar char="•"/>
            </a:pPr>
            <a:r>
              <a:rPr lang="en-US" dirty="0" smtClean="0"/>
              <a:t>Collaborate with Intelligence analyst to produce and Intelligence Led Policing Model for Patrol Shifts </a:t>
            </a:r>
            <a:endParaRPr lang="en-US" dirty="0"/>
          </a:p>
        </p:txBody>
      </p:sp>
      <p:sp>
        <p:nvSpPr>
          <p:cNvPr id="5" name="TextBox 4"/>
          <p:cNvSpPr txBox="1"/>
          <p:nvPr/>
        </p:nvSpPr>
        <p:spPr>
          <a:xfrm>
            <a:off x="1641642" y="4096085"/>
            <a:ext cx="7887369" cy="646331"/>
          </a:xfrm>
          <a:prstGeom prst="rect">
            <a:avLst/>
          </a:prstGeom>
          <a:noFill/>
        </p:spPr>
        <p:txBody>
          <a:bodyPr wrap="square" rtlCol="0">
            <a:spAutoFit/>
          </a:bodyPr>
          <a:lstStyle/>
          <a:p>
            <a:r>
              <a:rPr lang="en-US" dirty="0" smtClean="0"/>
              <a:t>* Recently the North POP team’s primary focus has been to investigate and reduce street level narcotic sales.  </a:t>
            </a:r>
            <a:endParaRPr lang="en-US" dirty="0"/>
          </a:p>
        </p:txBody>
      </p:sp>
    </p:spTree>
    <p:extLst>
      <p:ext uri="{BB962C8B-B14F-4D97-AF65-F5344CB8AC3E}">
        <p14:creationId xmlns:p14="http://schemas.microsoft.com/office/powerpoint/2010/main" val="26529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8379" y="222071"/>
            <a:ext cx="8079874" cy="1200329"/>
          </a:xfrm>
          <a:prstGeom prst="rect">
            <a:avLst/>
          </a:prstGeom>
        </p:spPr>
        <p:txBody>
          <a:bodyPr wrap="square">
            <a:spAutoFit/>
          </a:bodyPr>
          <a:lstStyle/>
          <a:p>
            <a:pPr algn="ctr"/>
            <a:r>
              <a:rPr 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Emerging Trends in Methamphetamine/ Fentanyl </a:t>
            </a:r>
            <a:endPar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p:cNvSpPr txBox="1"/>
          <p:nvPr/>
        </p:nvSpPr>
        <p:spPr>
          <a:xfrm>
            <a:off x="1668379" y="1839495"/>
            <a:ext cx="8571832" cy="467820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FFF00"/>
                </a:solidFill>
              </a:rPr>
              <a:t>Found to be more readily available on the street.</a:t>
            </a:r>
          </a:p>
          <a:p>
            <a:r>
              <a:rPr lang="en-US" dirty="0"/>
              <a:t>	</a:t>
            </a:r>
            <a:r>
              <a:rPr lang="en-US" dirty="0" smtClean="0"/>
              <a:t>- The POP Team has been contacting more people with a useable amount of methamphetamine.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smtClean="0">
                <a:solidFill>
                  <a:srgbClr val="FFFF00"/>
                </a:solidFill>
              </a:rPr>
              <a:t>Reduced Price for Methamphetamine</a:t>
            </a:r>
            <a:r>
              <a:rPr lang="en-US" sz="2000" dirty="0" smtClean="0"/>
              <a:t>. </a:t>
            </a:r>
            <a:endParaRPr lang="en-US" sz="2000" dirty="0"/>
          </a:p>
          <a:p>
            <a:r>
              <a:rPr lang="en-US" dirty="0"/>
              <a:t>	</a:t>
            </a:r>
            <a:r>
              <a:rPr lang="en-US" dirty="0" smtClean="0"/>
              <a:t>- </a:t>
            </a:r>
            <a:r>
              <a:rPr lang="en-US" sz="1600" dirty="0" smtClean="0"/>
              <a:t>Meth prices are at an all time low. According to the Los Angeles HIDTA Drug Sheet April-June 2021, 1 Gram of meth is sold only $20-$30 dollars. </a:t>
            </a:r>
          </a:p>
          <a:p>
            <a:endParaRPr lang="en-US" sz="1600" dirty="0" smtClean="0"/>
          </a:p>
          <a:p>
            <a:endParaRPr lang="en-US" sz="1600" dirty="0"/>
          </a:p>
          <a:p>
            <a:pPr marL="285750" indent="-285750">
              <a:buFont typeface="Arial" panose="020B0604020202020204" pitchFamily="34" charset="0"/>
              <a:buChar char="•"/>
            </a:pPr>
            <a:r>
              <a:rPr lang="en-US" sz="2000" dirty="0" smtClean="0">
                <a:solidFill>
                  <a:srgbClr val="FFFF00"/>
                </a:solidFill>
              </a:rPr>
              <a:t>Increase in Fentanyl on the street</a:t>
            </a:r>
            <a:r>
              <a:rPr lang="en-US" sz="1600" dirty="0" smtClean="0"/>
              <a:t>.</a:t>
            </a:r>
          </a:p>
          <a:p>
            <a:r>
              <a:rPr lang="en-US" sz="1600" dirty="0"/>
              <a:t>	</a:t>
            </a:r>
            <a:r>
              <a:rPr lang="en-US" sz="1600" dirty="0" smtClean="0"/>
              <a:t>- The POP Team has seen a large increase in the number of people possessing Fentanyl. The Fentanyl has been dyed several different colors such as pink and blue. According to an arrestee, dealers are dying the drugs as a marketing gimmick.  </a:t>
            </a:r>
            <a:endParaRPr lang="en-US" sz="1600" dirty="0"/>
          </a:p>
          <a:p>
            <a:pPr marL="285750" indent="-285750">
              <a:buFont typeface="Arial" panose="020B0604020202020204" pitchFamily="34" charset="0"/>
              <a:buChar char="•"/>
            </a:pPr>
            <a:endParaRPr lang="en-US" sz="1600" dirty="0" smtClean="0"/>
          </a:p>
          <a:p>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7169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38" y="342231"/>
            <a:ext cx="8539746" cy="5796547"/>
          </a:xfrm>
          <a:prstGeom prst="rect">
            <a:avLst/>
          </a:prstGeom>
        </p:spPr>
      </p:pic>
    </p:spTree>
    <p:extLst>
      <p:ext uri="{BB962C8B-B14F-4D97-AF65-F5344CB8AC3E}">
        <p14:creationId xmlns:p14="http://schemas.microsoft.com/office/powerpoint/2010/main" val="50113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390" y="475916"/>
            <a:ext cx="6336297" cy="5550568"/>
          </a:xfrm>
          <a:prstGeom prst="rect">
            <a:avLst/>
          </a:prstGeom>
        </p:spPr>
      </p:pic>
    </p:spTree>
    <p:extLst>
      <p:ext uri="{BB962C8B-B14F-4D97-AF65-F5344CB8AC3E}">
        <p14:creationId xmlns:p14="http://schemas.microsoft.com/office/powerpoint/2010/main" val="222331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07411" y="577519"/>
            <a:ext cx="3684337" cy="68178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946" y="189835"/>
            <a:ext cx="3957053" cy="3507874"/>
          </a:xfrm>
          <a:prstGeom prst="rect">
            <a:avLst/>
          </a:prstGeom>
        </p:spPr>
      </p:pic>
    </p:spTree>
    <p:extLst>
      <p:ext uri="{BB962C8B-B14F-4D97-AF65-F5344CB8AC3E}">
        <p14:creationId xmlns:p14="http://schemas.microsoft.com/office/powerpoint/2010/main" val="197187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31" y="700505"/>
            <a:ext cx="6999705" cy="5138821"/>
          </a:xfrm>
          <a:prstGeom prst="rect">
            <a:avLst/>
          </a:prstGeom>
        </p:spPr>
      </p:pic>
    </p:spTree>
    <p:extLst>
      <p:ext uri="{BB962C8B-B14F-4D97-AF65-F5344CB8AC3E}">
        <p14:creationId xmlns:p14="http://schemas.microsoft.com/office/powerpoint/2010/main" val="2068658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8442" y="74863"/>
            <a:ext cx="5571958" cy="6235032"/>
          </a:xfrm>
          <a:prstGeom prst="rect">
            <a:avLst/>
          </a:prstGeom>
        </p:spPr>
      </p:pic>
      <p:sp>
        <p:nvSpPr>
          <p:cNvPr id="5" name="Right Arrow 4"/>
          <p:cNvSpPr/>
          <p:nvPr/>
        </p:nvSpPr>
        <p:spPr>
          <a:xfrm>
            <a:off x="2470484" y="4170947"/>
            <a:ext cx="31815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5938" y="4228597"/>
            <a:ext cx="1267326" cy="369332"/>
          </a:xfrm>
          <a:prstGeom prst="rect">
            <a:avLst/>
          </a:prstGeom>
          <a:noFill/>
        </p:spPr>
        <p:txBody>
          <a:bodyPr wrap="square" rtlCol="0">
            <a:spAutoFit/>
          </a:bodyPr>
          <a:lstStyle/>
          <a:p>
            <a:r>
              <a:rPr lang="en-US" dirty="0" smtClean="0">
                <a:solidFill>
                  <a:srgbClr val="FF0000"/>
                </a:solidFill>
              </a:rPr>
              <a:t>FENTANYL</a:t>
            </a:r>
            <a:r>
              <a:rPr lang="en-US" dirty="0" smtClean="0"/>
              <a:t> </a:t>
            </a:r>
            <a:endParaRPr lang="en-US" dirty="0"/>
          </a:p>
        </p:txBody>
      </p:sp>
    </p:spTree>
    <p:extLst>
      <p:ext uri="{BB962C8B-B14F-4D97-AF65-F5344CB8AC3E}">
        <p14:creationId xmlns:p14="http://schemas.microsoft.com/office/powerpoint/2010/main" val="423904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9959" y="627466"/>
            <a:ext cx="4582694" cy="707886"/>
          </a:xfrm>
          <a:prstGeom prst="rect">
            <a:avLst/>
          </a:prstGeom>
        </p:spPr>
        <p:txBody>
          <a:bodyPr wrap="square">
            <a:spAutoFit/>
          </a:bodyPr>
          <a:lstStyle/>
          <a:p>
            <a:pPr algn="ctr"/>
            <a:r>
              <a:rPr lang="en-U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Contact Information </a:t>
            </a:r>
            <a:endPar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p:cNvSpPr txBox="1"/>
          <p:nvPr/>
        </p:nvSpPr>
        <p:spPr>
          <a:xfrm>
            <a:off x="1844841" y="2326106"/>
            <a:ext cx="8224253" cy="2031325"/>
          </a:xfrm>
          <a:prstGeom prst="rect">
            <a:avLst/>
          </a:prstGeom>
          <a:noFill/>
        </p:spPr>
        <p:txBody>
          <a:bodyPr wrap="square" rtlCol="0">
            <a:spAutoFit/>
          </a:bodyPr>
          <a:lstStyle/>
          <a:p>
            <a:r>
              <a:rPr lang="en-US" dirty="0" smtClean="0"/>
              <a:t>Sacramento County Sheriff</a:t>
            </a:r>
          </a:p>
          <a:p>
            <a:pPr marL="285750" indent="-285750">
              <a:buFontTx/>
              <a:buChar char="-"/>
            </a:pPr>
            <a:r>
              <a:rPr lang="en-US" dirty="0" smtClean="0"/>
              <a:t>916-874-5115 (NON-Emergency)</a:t>
            </a:r>
          </a:p>
          <a:p>
            <a:pPr marL="285750" indent="-285750">
              <a:buFontTx/>
              <a:buChar char="-"/>
            </a:pPr>
            <a:r>
              <a:rPr lang="en-US" dirty="0" smtClean="0"/>
              <a:t>916-874-5111 (Emergency)</a:t>
            </a:r>
          </a:p>
          <a:p>
            <a:pPr marL="285750" indent="-285750">
              <a:buFontTx/>
              <a:buChar char="-"/>
            </a:pPr>
            <a:endParaRPr lang="en-US" dirty="0"/>
          </a:p>
          <a:p>
            <a:r>
              <a:rPr lang="en-US" dirty="0" smtClean="0"/>
              <a:t>North POP TEAM </a:t>
            </a:r>
          </a:p>
          <a:p>
            <a:pPr marL="285750" indent="-285750">
              <a:buFontTx/>
              <a:buChar char="-"/>
            </a:pPr>
            <a:r>
              <a:rPr lang="en-US" dirty="0" smtClean="0">
                <a:hlinkClick r:id="rId2"/>
              </a:rPr>
              <a:t>Northpop@saccheriff.com</a:t>
            </a:r>
            <a:r>
              <a:rPr lang="en-US" dirty="0" smtClean="0"/>
              <a:t> </a:t>
            </a:r>
          </a:p>
          <a:p>
            <a:pPr marL="285750" indent="-285750">
              <a:buFontTx/>
              <a:buChar char="-"/>
            </a:pPr>
            <a:r>
              <a:rPr lang="en-US" dirty="0" smtClean="0"/>
              <a:t>916-876-5729</a:t>
            </a:r>
            <a:endParaRPr lang="en-US" dirty="0"/>
          </a:p>
        </p:txBody>
      </p:sp>
    </p:spTree>
    <p:extLst>
      <p:ext uri="{BB962C8B-B14F-4D97-AF65-F5344CB8AC3E}">
        <p14:creationId xmlns:p14="http://schemas.microsoft.com/office/powerpoint/2010/main" val="157351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114</Words>
  <Application>Microsoft Office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Wanner, Joshua</dc:creator>
  <cp:lastModifiedBy>Wanner, Joshua</cp:lastModifiedBy>
  <cp:revision>7</cp:revision>
  <dcterms:created xsi:type="dcterms:W3CDTF">2022-02-08T19:02:10Z</dcterms:created>
  <dcterms:modified xsi:type="dcterms:W3CDTF">2022-02-08T20:38:29Z</dcterms:modified>
</cp:coreProperties>
</file>