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 id="2147483648" r:id="rId2"/>
  </p:sldMasterIdLst>
  <p:notesMasterIdLst>
    <p:notesMasterId r:id="rId38"/>
  </p:notesMasterIdLst>
  <p:sldIdLst>
    <p:sldId id="256" r:id="rId3"/>
    <p:sldId id="257" r:id="rId4"/>
    <p:sldId id="258" r:id="rId5"/>
    <p:sldId id="259" r:id="rId6"/>
    <p:sldId id="309" r:id="rId7"/>
    <p:sldId id="310" r:id="rId8"/>
    <p:sldId id="311" r:id="rId9"/>
    <p:sldId id="312" r:id="rId10"/>
    <p:sldId id="313" r:id="rId11"/>
    <p:sldId id="314" r:id="rId12"/>
    <p:sldId id="315" r:id="rId13"/>
    <p:sldId id="316" r:id="rId14"/>
    <p:sldId id="317" r:id="rId15"/>
    <p:sldId id="262" r:id="rId16"/>
    <p:sldId id="318" r:id="rId17"/>
    <p:sldId id="319" r:id="rId18"/>
    <p:sldId id="269" r:id="rId19"/>
    <p:sldId id="321" r:id="rId20"/>
    <p:sldId id="322" r:id="rId21"/>
    <p:sldId id="323" r:id="rId22"/>
    <p:sldId id="276" r:id="rId23"/>
    <p:sldId id="325" r:id="rId24"/>
    <p:sldId id="326" r:id="rId25"/>
    <p:sldId id="328" r:id="rId26"/>
    <p:sldId id="329" r:id="rId27"/>
    <p:sldId id="260" r:id="rId28"/>
    <p:sldId id="330" r:id="rId29"/>
    <p:sldId id="331" r:id="rId30"/>
    <p:sldId id="332" r:id="rId31"/>
    <p:sldId id="333" r:id="rId32"/>
    <p:sldId id="334" r:id="rId33"/>
    <p:sldId id="265" r:id="rId34"/>
    <p:sldId id="294" r:id="rId35"/>
    <p:sldId id="308" r:id="rId36"/>
    <p:sldId id="295"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FFFFFF"/>
    <a:srgbClr val="553294"/>
    <a:srgbClr val="6E2F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7539C-4A4D-470C-B834-40DDB9CD4E5A}" v="1" dt="2022-05-11T16:09:20.27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25" y="6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76FB4-283B-4F3D-8180-08F0E4444852}" type="doc">
      <dgm:prSet loTypeId="urn:microsoft.com/office/officeart/2005/8/layout/arrow2" loCatId="process" qsTypeId="urn:microsoft.com/office/officeart/2005/8/quickstyle/simple1" qsCatId="simple" csTypeId="urn:microsoft.com/office/officeart/2005/8/colors/accent1_2" csCatId="accent1" phldr="1"/>
      <dgm:spPr/>
    </dgm:pt>
    <dgm:pt modelId="{66A98C85-F4BF-4906-AE29-48BCC1F121CE}">
      <dgm:prSet phldrT="[Text]"/>
      <dgm:spPr/>
      <dgm:t>
        <a:bodyPr/>
        <a:lstStyle/>
        <a:p>
          <a:r>
            <a:rPr lang="en-US" dirty="0"/>
            <a:t>  </a:t>
          </a:r>
          <a:r>
            <a:rPr lang="en-US" b="1" dirty="0"/>
            <a:t>Q4: 2021</a:t>
          </a:r>
        </a:p>
        <a:p>
          <a:r>
            <a:rPr lang="en-US" dirty="0"/>
            <a:t>Advisor Kick-off</a:t>
          </a:r>
        </a:p>
        <a:p>
          <a:r>
            <a:rPr lang="en-US" dirty="0"/>
            <a:t>Landscape Research</a:t>
          </a:r>
        </a:p>
        <a:p>
          <a:r>
            <a:rPr lang="en-US" dirty="0"/>
            <a:t>Message Development </a:t>
          </a:r>
        </a:p>
        <a:p>
          <a:r>
            <a:rPr lang="en-US" dirty="0"/>
            <a:t>Advisors Meeting on Messaging</a:t>
          </a:r>
        </a:p>
        <a:p>
          <a:r>
            <a:rPr lang="en-US" dirty="0"/>
            <a:t>(December 2021)</a:t>
          </a:r>
        </a:p>
        <a:p>
          <a:endParaRPr lang="en-US" dirty="0"/>
        </a:p>
      </dgm:t>
    </dgm:pt>
    <dgm:pt modelId="{DAA8D8AF-9E1F-4CCB-83A0-558C25CFD023}" type="parTrans" cxnId="{571D2417-CD0E-4AC2-AB88-7C193164367B}">
      <dgm:prSet/>
      <dgm:spPr/>
      <dgm:t>
        <a:bodyPr/>
        <a:lstStyle/>
        <a:p>
          <a:endParaRPr lang="en-US"/>
        </a:p>
      </dgm:t>
    </dgm:pt>
    <dgm:pt modelId="{CABB71BB-7C0C-4323-AD81-9868CD7EF199}" type="sibTrans" cxnId="{571D2417-CD0E-4AC2-AB88-7C193164367B}">
      <dgm:prSet/>
      <dgm:spPr/>
      <dgm:t>
        <a:bodyPr/>
        <a:lstStyle/>
        <a:p>
          <a:endParaRPr lang="en-US"/>
        </a:p>
      </dgm:t>
    </dgm:pt>
    <dgm:pt modelId="{6216836A-03B1-48E6-B274-776B962C2127}">
      <dgm:prSet phldrT="[Text]"/>
      <dgm:spPr/>
      <dgm:t>
        <a:bodyPr/>
        <a:lstStyle/>
        <a:p>
          <a:r>
            <a:rPr lang="en-US" b="1" dirty="0"/>
            <a:t>Q1: 2022</a:t>
          </a:r>
        </a:p>
        <a:p>
          <a:endParaRPr lang="en-US" dirty="0"/>
        </a:p>
        <a:p>
          <a:r>
            <a:rPr lang="en-US" dirty="0"/>
            <a:t>Website Updates</a:t>
          </a:r>
        </a:p>
        <a:p>
          <a:r>
            <a:rPr lang="en-US" dirty="0"/>
            <a:t>Social Media Toolkit</a:t>
          </a:r>
        </a:p>
        <a:p>
          <a:r>
            <a:rPr lang="en-US" dirty="0"/>
            <a:t>Social Media Training</a:t>
          </a:r>
        </a:p>
        <a:p>
          <a:r>
            <a:rPr lang="en-US" dirty="0"/>
            <a:t>Campaign Launch</a:t>
          </a:r>
        </a:p>
        <a:p>
          <a:r>
            <a:rPr lang="en-US" dirty="0"/>
            <a:t>Advisors Meeting #2</a:t>
          </a:r>
        </a:p>
        <a:p>
          <a:r>
            <a:rPr lang="en-US" dirty="0"/>
            <a:t>(March 2022)</a:t>
          </a:r>
        </a:p>
      </dgm:t>
    </dgm:pt>
    <dgm:pt modelId="{D5C3961A-B660-400D-B354-BF63D304621E}" type="parTrans" cxnId="{C975C580-36DA-498A-8AFD-0AB432EA4A8E}">
      <dgm:prSet/>
      <dgm:spPr/>
      <dgm:t>
        <a:bodyPr/>
        <a:lstStyle/>
        <a:p>
          <a:endParaRPr lang="en-US"/>
        </a:p>
      </dgm:t>
    </dgm:pt>
    <dgm:pt modelId="{0C610A1A-BC58-4D57-8949-3BC2341670B4}" type="sibTrans" cxnId="{C975C580-36DA-498A-8AFD-0AB432EA4A8E}">
      <dgm:prSet/>
      <dgm:spPr/>
      <dgm:t>
        <a:bodyPr/>
        <a:lstStyle/>
        <a:p>
          <a:endParaRPr lang="en-US"/>
        </a:p>
      </dgm:t>
    </dgm:pt>
    <dgm:pt modelId="{4EFCA0AE-9E99-41D1-B9E1-94971CFF2354}">
      <dgm:prSet phldrT="[Text]"/>
      <dgm:spPr/>
      <dgm:t>
        <a:bodyPr/>
        <a:lstStyle/>
        <a:p>
          <a:r>
            <a:rPr lang="en-US" b="1" dirty="0"/>
            <a:t>Q2-Q3: 2022</a:t>
          </a:r>
        </a:p>
        <a:p>
          <a:endParaRPr lang="en-US" dirty="0"/>
        </a:p>
        <a:p>
          <a:r>
            <a:rPr lang="en-US" dirty="0"/>
            <a:t>Influencer Engagement</a:t>
          </a:r>
        </a:p>
        <a:p>
          <a:r>
            <a:rPr lang="en-US" dirty="0"/>
            <a:t>Growing Reach </a:t>
          </a:r>
        </a:p>
        <a:p>
          <a:r>
            <a:rPr lang="en-US" dirty="0"/>
            <a:t>Growing Resources</a:t>
          </a:r>
        </a:p>
        <a:p>
          <a:r>
            <a:rPr lang="en-US" dirty="0"/>
            <a:t>Curating Prevention and Treatment Resources</a:t>
          </a:r>
        </a:p>
        <a:p>
          <a:r>
            <a:rPr lang="en-US" dirty="0"/>
            <a:t>Data and Performance</a:t>
          </a:r>
        </a:p>
        <a:p>
          <a:r>
            <a:rPr lang="en-US" dirty="0"/>
            <a:t>Advisors Meeting #3</a:t>
          </a:r>
        </a:p>
        <a:p>
          <a:r>
            <a:rPr lang="en-US" dirty="0"/>
            <a:t>(July 2022)</a:t>
          </a:r>
        </a:p>
        <a:p>
          <a:endParaRPr lang="en-US" dirty="0"/>
        </a:p>
        <a:p>
          <a:endParaRPr lang="en-US" dirty="0"/>
        </a:p>
        <a:p>
          <a:endParaRPr lang="en-US" dirty="0"/>
        </a:p>
        <a:p>
          <a:endParaRPr lang="en-US" dirty="0"/>
        </a:p>
        <a:p>
          <a:endParaRPr lang="en-US" dirty="0"/>
        </a:p>
      </dgm:t>
    </dgm:pt>
    <dgm:pt modelId="{04085790-201E-429E-A177-72CC6EBB3F70}" type="parTrans" cxnId="{BF4EA036-F74A-4059-9FCA-50CEDBD7C158}">
      <dgm:prSet/>
      <dgm:spPr/>
      <dgm:t>
        <a:bodyPr/>
        <a:lstStyle/>
        <a:p>
          <a:endParaRPr lang="en-US"/>
        </a:p>
      </dgm:t>
    </dgm:pt>
    <dgm:pt modelId="{DBF85806-5E88-4B9E-913A-9038388D389B}" type="sibTrans" cxnId="{BF4EA036-F74A-4059-9FCA-50CEDBD7C158}">
      <dgm:prSet/>
      <dgm:spPr/>
      <dgm:t>
        <a:bodyPr/>
        <a:lstStyle/>
        <a:p>
          <a:endParaRPr lang="en-US"/>
        </a:p>
      </dgm:t>
    </dgm:pt>
    <dgm:pt modelId="{DFBE7B53-07C7-4F76-AE50-2323F9C6D1DE}" type="pres">
      <dgm:prSet presAssocID="{EBB76FB4-283B-4F3D-8180-08F0E4444852}" presName="arrowDiagram" presStyleCnt="0">
        <dgm:presLayoutVars>
          <dgm:chMax val="5"/>
          <dgm:dir/>
          <dgm:resizeHandles val="exact"/>
        </dgm:presLayoutVars>
      </dgm:prSet>
      <dgm:spPr/>
    </dgm:pt>
    <dgm:pt modelId="{A56CE65C-2092-4726-AF10-BB5DB10492EF}" type="pres">
      <dgm:prSet presAssocID="{EBB76FB4-283B-4F3D-8180-08F0E4444852}" presName="arrow" presStyleLbl="bgShp" presStyleIdx="0" presStyleCnt="1"/>
      <dgm:spPr>
        <a:solidFill>
          <a:srgbClr val="BCA6FF"/>
        </a:solidFill>
        <a:ln>
          <a:solidFill>
            <a:srgbClr val="BCA6FF"/>
          </a:solidFill>
        </a:ln>
      </dgm:spPr>
    </dgm:pt>
    <dgm:pt modelId="{878EA8DB-9251-433A-9069-C83BD638BEBF}" type="pres">
      <dgm:prSet presAssocID="{EBB76FB4-283B-4F3D-8180-08F0E4444852}" presName="arrowDiagram3" presStyleCnt="0"/>
      <dgm:spPr/>
    </dgm:pt>
    <dgm:pt modelId="{01F25398-5BD3-4406-ABDC-0D31D8400937}" type="pres">
      <dgm:prSet presAssocID="{66A98C85-F4BF-4906-AE29-48BCC1F121CE}" presName="bullet3a" presStyleLbl="node1" presStyleIdx="0" presStyleCnt="3"/>
      <dgm:spPr>
        <a:solidFill>
          <a:srgbClr val="FFBE0B"/>
        </a:solidFill>
      </dgm:spPr>
    </dgm:pt>
    <dgm:pt modelId="{A7544529-2650-4C4F-A083-7576588D67CC}" type="pres">
      <dgm:prSet presAssocID="{66A98C85-F4BF-4906-AE29-48BCC1F121CE}" presName="textBox3a" presStyleLbl="revTx" presStyleIdx="0" presStyleCnt="3" custScaleX="131694" custScaleY="112120" custLinFactNeighborX="17934" custLinFactNeighborY="-1082">
        <dgm:presLayoutVars>
          <dgm:bulletEnabled val="1"/>
        </dgm:presLayoutVars>
      </dgm:prSet>
      <dgm:spPr/>
    </dgm:pt>
    <dgm:pt modelId="{51575E6F-9845-4D8B-AC94-848F16E13B4C}" type="pres">
      <dgm:prSet presAssocID="{6216836A-03B1-48E6-B274-776B962C2127}" presName="bullet3b" presStyleLbl="node1" presStyleIdx="1" presStyleCnt="3"/>
      <dgm:spPr>
        <a:solidFill>
          <a:srgbClr val="FFBE0B"/>
        </a:solidFill>
      </dgm:spPr>
    </dgm:pt>
    <dgm:pt modelId="{49CFA008-4474-48BB-9AEB-8E1D0FA6763E}" type="pres">
      <dgm:prSet presAssocID="{6216836A-03B1-48E6-B274-776B962C2127}" presName="textBox3b" presStyleLbl="revTx" presStyleIdx="1" presStyleCnt="3">
        <dgm:presLayoutVars>
          <dgm:bulletEnabled val="1"/>
        </dgm:presLayoutVars>
      </dgm:prSet>
      <dgm:spPr/>
    </dgm:pt>
    <dgm:pt modelId="{92BFD20B-F352-43A8-ADA4-C25BC06973CE}" type="pres">
      <dgm:prSet presAssocID="{4EFCA0AE-9E99-41D1-B9E1-94971CFF2354}" presName="bullet3c" presStyleLbl="node1" presStyleIdx="2" presStyleCnt="3"/>
      <dgm:spPr>
        <a:solidFill>
          <a:srgbClr val="FFBE0B"/>
        </a:solidFill>
      </dgm:spPr>
    </dgm:pt>
    <dgm:pt modelId="{0413B81B-DD25-452E-930D-187875B072F3}" type="pres">
      <dgm:prSet presAssocID="{4EFCA0AE-9E99-41D1-B9E1-94971CFF2354}" presName="textBox3c" presStyleLbl="revTx" presStyleIdx="2" presStyleCnt="3">
        <dgm:presLayoutVars>
          <dgm:bulletEnabled val="1"/>
        </dgm:presLayoutVars>
      </dgm:prSet>
      <dgm:spPr/>
    </dgm:pt>
  </dgm:ptLst>
  <dgm:cxnLst>
    <dgm:cxn modelId="{571D2417-CD0E-4AC2-AB88-7C193164367B}" srcId="{EBB76FB4-283B-4F3D-8180-08F0E4444852}" destId="{66A98C85-F4BF-4906-AE29-48BCC1F121CE}" srcOrd="0" destOrd="0" parTransId="{DAA8D8AF-9E1F-4CCB-83A0-558C25CFD023}" sibTransId="{CABB71BB-7C0C-4323-AD81-9868CD7EF199}"/>
    <dgm:cxn modelId="{BF4EA036-F74A-4059-9FCA-50CEDBD7C158}" srcId="{EBB76FB4-283B-4F3D-8180-08F0E4444852}" destId="{4EFCA0AE-9E99-41D1-B9E1-94971CFF2354}" srcOrd="2" destOrd="0" parTransId="{04085790-201E-429E-A177-72CC6EBB3F70}" sibTransId="{DBF85806-5E88-4B9E-913A-9038388D389B}"/>
    <dgm:cxn modelId="{8A6A7F3D-86DE-469A-8C22-550CCE294F9F}" type="presOf" srcId="{EBB76FB4-283B-4F3D-8180-08F0E4444852}" destId="{DFBE7B53-07C7-4F76-AE50-2323F9C6D1DE}" srcOrd="0" destOrd="0" presId="urn:microsoft.com/office/officeart/2005/8/layout/arrow2"/>
    <dgm:cxn modelId="{92477064-C301-419D-B207-760B527DE0A9}" type="presOf" srcId="{4EFCA0AE-9E99-41D1-B9E1-94971CFF2354}" destId="{0413B81B-DD25-452E-930D-187875B072F3}" srcOrd="0" destOrd="0" presId="urn:microsoft.com/office/officeart/2005/8/layout/arrow2"/>
    <dgm:cxn modelId="{C975C580-36DA-498A-8AFD-0AB432EA4A8E}" srcId="{EBB76FB4-283B-4F3D-8180-08F0E4444852}" destId="{6216836A-03B1-48E6-B274-776B962C2127}" srcOrd="1" destOrd="0" parTransId="{D5C3961A-B660-400D-B354-BF63D304621E}" sibTransId="{0C610A1A-BC58-4D57-8949-3BC2341670B4}"/>
    <dgm:cxn modelId="{A7A1249F-16BA-4087-B1B5-998007FC9412}" type="presOf" srcId="{66A98C85-F4BF-4906-AE29-48BCC1F121CE}" destId="{A7544529-2650-4C4F-A083-7576588D67CC}" srcOrd="0" destOrd="0" presId="urn:microsoft.com/office/officeart/2005/8/layout/arrow2"/>
    <dgm:cxn modelId="{0E4A13CA-EAE1-42AA-AFD4-FA69E32AFD1F}" type="presOf" srcId="{6216836A-03B1-48E6-B274-776B962C2127}" destId="{49CFA008-4474-48BB-9AEB-8E1D0FA6763E}" srcOrd="0" destOrd="0" presId="urn:microsoft.com/office/officeart/2005/8/layout/arrow2"/>
    <dgm:cxn modelId="{BB7399D3-0F29-4EF5-8AB4-5B7A9670B79D}" type="presParOf" srcId="{DFBE7B53-07C7-4F76-AE50-2323F9C6D1DE}" destId="{A56CE65C-2092-4726-AF10-BB5DB10492EF}" srcOrd="0" destOrd="0" presId="urn:microsoft.com/office/officeart/2005/8/layout/arrow2"/>
    <dgm:cxn modelId="{7F531FBE-A122-4FD8-BC19-42D0D1BD9951}" type="presParOf" srcId="{DFBE7B53-07C7-4F76-AE50-2323F9C6D1DE}" destId="{878EA8DB-9251-433A-9069-C83BD638BEBF}" srcOrd="1" destOrd="0" presId="urn:microsoft.com/office/officeart/2005/8/layout/arrow2"/>
    <dgm:cxn modelId="{660025FA-2E32-41EB-A39E-4EACDE9DE782}" type="presParOf" srcId="{878EA8DB-9251-433A-9069-C83BD638BEBF}" destId="{01F25398-5BD3-4406-ABDC-0D31D8400937}" srcOrd="0" destOrd="0" presId="urn:microsoft.com/office/officeart/2005/8/layout/arrow2"/>
    <dgm:cxn modelId="{A77E1D62-CC67-4822-A082-535A37F86281}" type="presParOf" srcId="{878EA8DB-9251-433A-9069-C83BD638BEBF}" destId="{A7544529-2650-4C4F-A083-7576588D67CC}" srcOrd="1" destOrd="0" presId="urn:microsoft.com/office/officeart/2005/8/layout/arrow2"/>
    <dgm:cxn modelId="{46D8A5E4-FB3F-4073-B4D1-96CD5F5EB99F}" type="presParOf" srcId="{878EA8DB-9251-433A-9069-C83BD638BEBF}" destId="{51575E6F-9845-4D8B-AC94-848F16E13B4C}" srcOrd="2" destOrd="0" presId="urn:microsoft.com/office/officeart/2005/8/layout/arrow2"/>
    <dgm:cxn modelId="{5CC73BC1-2776-4D4B-BBC7-2091C50F710D}" type="presParOf" srcId="{878EA8DB-9251-433A-9069-C83BD638BEBF}" destId="{49CFA008-4474-48BB-9AEB-8E1D0FA6763E}" srcOrd="3" destOrd="0" presId="urn:microsoft.com/office/officeart/2005/8/layout/arrow2"/>
    <dgm:cxn modelId="{168E8461-6345-4008-AB49-7EA645DA7AF8}" type="presParOf" srcId="{878EA8DB-9251-433A-9069-C83BD638BEBF}" destId="{92BFD20B-F352-43A8-ADA4-C25BC06973CE}" srcOrd="4" destOrd="0" presId="urn:microsoft.com/office/officeart/2005/8/layout/arrow2"/>
    <dgm:cxn modelId="{1023EC5F-9C3E-4F90-B8D6-162D68208958}" type="presParOf" srcId="{878EA8DB-9251-433A-9069-C83BD638BEBF}" destId="{0413B81B-DD25-452E-930D-187875B072F3}"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CE65C-2092-4726-AF10-BB5DB10492EF}">
      <dsp:nvSpPr>
        <dsp:cNvPr id="0" name=""/>
        <dsp:cNvSpPr/>
      </dsp:nvSpPr>
      <dsp:spPr>
        <a:xfrm>
          <a:off x="0" y="124849"/>
          <a:ext cx="8128000" cy="5079999"/>
        </a:xfrm>
        <a:prstGeom prst="swooshArrow">
          <a:avLst>
            <a:gd name="adj1" fmla="val 25000"/>
            <a:gd name="adj2" fmla="val 25000"/>
          </a:avLst>
        </a:prstGeom>
        <a:solidFill>
          <a:srgbClr val="BCA6FF"/>
        </a:solidFill>
        <a:ln>
          <a:solidFill>
            <a:srgbClr val="BCA6FF"/>
          </a:solidFill>
        </a:ln>
        <a:effectLst/>
      </dsp:spPr>
      <dsp:style>
        <a:lnRef idx="0">
          <a:scrgbClr r="0" g="0" b="0"/>
        </a:lnRef>
        <a:fillRef idx="1">
          <a:scrgbClr r="0" g="0" b="0"/>
        </a:fillRef>
        <a:effectRef idx="0">
          <a:scrgbClr r="0" g="0" b="0"/>
        </a:effectRef>
        <a:fontRef idx="minor"/>
      </dsp:style>
    </dsp:sp>
    <dsp:sp modelId="{01F25398-5BD3-4406-ABDC-0D31D8400937}">
      <dsp:nvSpPr>
        <dsp:cNvPr id="0" name=""/>
        <dsp:cNvSpPr/>
      </dsp:nvSpPr>
      <dsp:spPr>
        <a:xfrm>
          <a:off x="1032256" y="3631065"/>
          <a:ext cx="211328" cy="211328"/>
        </a:xfrm>
        <a:prstGeom prst="ellipse">
          <a:avLst/>
        </a:prstGeom>
        <a:solidFill>
          <a:srgbClr val="FFBE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44529-2650-4C4F-A083-7576588D67CC}">
      <dsp:nvSpPr>
        <dsp:cNvPr id="0" name=""/>
        <dsp:cNvSpPr/>
      </dsp:nvSpPr>
      <dsp:spPr>
        <a:xfrm>
          <a:off x="1177444" y="3631876"/>
          <a:ext cx="2494052" cy="1646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t>  </a:t>
          </a:r>
          <a:r>
            <a:rPr lang="en-US" sz="1200" b="1" kern="1200" dirty="0"/>
            <a:t>Q4: 2021</a:t>
          </a:r>
        </a:p>
        <a:p>
          <a:pPr marL="0" lvl="0" indent="0" algn="l" defTabSz="533400">
            <a:lnSpc>
              <a:spcPct val="90000"/>
            </a:lnSpc>
            <a:spcBef>
              <a:spcPct val="0"/>
            </a:spcBef>
            <a:spcAft>
              <a:spcPct val="35000"/>
            </a:spcAft>
            <a:buNone/>
          </a:pPr>
          <a:r>
            <a:rPr lang="en-US" sz="1200" kern="1200" dirty="0"/>
            <a:t>Advisor Kick-off</a:t>
          </a:r>
        </a:p>
        <a:p>
          <a:pPr marL="0" lvl="0" indent="0" algn="l" defTabSz="533400">
            <a:lnSpc>
              <a:spcPct val="90000"/>
            </a:lnSpc>
            <a:spcBef>
              <a:spcPct val="0"/>
            </a:spcBef>
            <a:spcAft>
              <a:spcPct val="35000"/>
            </a:spcAft>
            <a:buNone/>
          </a:pPr>
          <a:r>
            <a:rPr lang="en-US" sz="1200" kern="1200" dirty="0"/>
            <a:t>Landscape Research</a:t>
          </a:r>
        </a:p>
        <a:p>
          <a:pPr marL="0" lvl="0" indent="0" algn="l" defTabSz="533400">
            <a:lnSpc>
              <a:spcPct val="90000"/>
            </a:lnSpc>
            <a:spcBef>
              <a:spcPct val="0"/>
            </a:spcBef>
            <a:spcAft>
              <a:spcPct val="35000"/>
            </a:spcAft>
            <a:buNone/>
          </a:pPr>
          <a:r>
            <a:rPr lang="en-US" sz="1200" kern="1200" dirty="0"/>
            <a:t>Message Development </a:t>
          </a:r>
        </a:p>
        <a:p>
          <a:pPr marL="0" lvl="0" indent="0" algn="l" defTabSz="533400">
            <a:lnSpc>
              <a:spcPct val="90000"/>
            </a:lnSpc>
            <a:spcBef>
              <a:spcPct val="0"/>
            </a:spcBef>
            <a:spcAft>
              <a:spcPct val="35000"/>
            </a:spcAft>
            <a:buNone/>
          </a:pPr>
          <a:r>
            <a:rPr lang="en-US" sz="1200" kern="1200" dirty="0"/>
            <a:t>Advisors Meeting on Messaging</a:t>
          </a:r>
        </a:p>
        <a:p>
          <a:pPr marL="0" lvl="0" indent="0" algn="l" defTabSz="533400">
            <a:lnSpc>
              <a:spcPct val="90000"/>
            </a:lnSpc>
            <a:spcBef>
              <a:spcPct val="0"/>
            </a:spcBef>
            <a:spcAft>
              <a:spcPct val="35000"/>
            </a:spcAft>
            <a:buNone/>
          </a:pPr>
          <a:r>
            <a:rPr lang="en-US" sz="1200" kern="1200" dirty="0"/>
            <a:t>(December 2021)</a:t>
          </a:r>
        </a:p>
        <a:p>
          <a:pPr marL="0" lvl="0" indent="0" algn="l" defTabSz="533400">
            <a:lnSpc>
              <a:spcPct val="90000"/>
            </a:lnSpc>
            <a:spcBef>
              <a:spcPct val="0"/>
            </a:spcBef>
            <a:spcAft>
              <a:spcPct val="35000"/>
            </a:spcAft>
            <a:buNone/>
          </a:pPr>
          <a:endParaRPr lang="en-US" sz="1200" kern="1200" dirty="0"/>
        </a:p>
      </dsp:txBody>
      <dsp:txXfrm>
        <a:off x="1177444" y="3631876"/>
        <a:ext cx="2494052" cy="1646056"/>
      </dsp:txXfrm>
    </dsp:sp>
    <dsp:sp modelId="{51575E6F-9845-4D8B-AC94-848F16E13B4C}">
      <dsp:nvSpPr>
        <dsp:cNvPr id="0" name=""/>
        <dsp:cNvSpPr/>
      </dsp:nvSpPr>
      <dsp:spPr>
        <a:xfrm>
          <a:off x="2897632" y="2250321"/>
          <a:ext cx="382016" cy="382016"/>
        </a:xfrm>
        <a:prstGeom prst="ellipse">
          <a:avLst/>
        </a:prstGeom>
        <a:solidFill>
          <a:srgbClr val="FFBE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FA008-4474-48BB-9AEB-8E1D0FA6763E}">
      <dsp:nvSpPr>
        <dsp:cNvPr id="0" name=""/>
        <dsp:cNvSpPr/>
      </dsp:nvSpPr>
      <dsp:spPr>
        <a:xfrm>
          <a:off x="3088640" y="2441329"/>
          <a:ext cx="195072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marL="0" lvl="0" indent="0" algn="l" defTabSz="533400">
            <a:lnSpc>
              <a:spcPct val="90000"/>
            </a:lnSpc>
            <a:spcBef>
              <a:spcPct val="0"/>
            </a:spcBef>
            <a:spcAft>
              <a:spcPct val="35000"/>
            </a:spcAft>
            <a:buNone/>
          </a:pPr>
          <a:r>
            <a:rPr lang="en-US" sz="1200" b="1" kern="1200" dirty="0"/>
            <a:t>Q1: 2022</a:t>
          </a:r>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kern="1200" dirty="0"/>
            <a:t>Website Updates</a:t>
          </a:r>
        </a:p>
        <a:p>
          <a:pPr marL="0" lvl="0" indent="0" algn="l" defTabSz="533400">
            <a:lnSpc>
              <a:spcPct val="90000"/>
            </a:lnSpc>
            <a:spcBef>
              <a:spcPct val="0"/>
            </a:spcBef>
            <a:spcAft>
              <a:spcPct val="35000"/>
            </a:spcAft>
            <a:buNone/>
          </a:pPr>
          <a:r>
            <a:rPr lang="en-US" sz="1200" kern="1200" dirty="0"/>
            <a:t>Social Media Toolkit</a:t>
          </a:r>
        </a:p>
        <a:p>
          <a:pPr marL="0" lvl="0" indent="0" algn="l" defTabSz="533400">
            <a:lnSpc>
              <a:spcPct val="90000"/>
            </a:lnSpc>
            <a:spcBef>
              <a:spcPct val="0"/>
            </a:spcBef>
            <a:spcAft>
              <a:spcPct val="35000"/>
            </a:spcAft>
            <a:buNone/>
          </a:pPr>
          <a:r>
            <a:rPr lang="en-US" sz="1200" kern="1200" dirty="0"/>
            <a:t>Social Media Training</a:t>
          </a:r>
        </a:p>
        <a:p>
          <a:pPr marL="0" lvl="0" indent="0" algn="l" defTabSz="533400">
            <a:lnSpc>
              <a:spcPct val="90000"/>
            </a:lnSpc>
            <a:spcBef>
              <a:spcPct val="0"/>
            </a:spcBef>
            <a:spcAft>
              <a:spcPct val="35000"/>
            </a:spcAft>
            <a:buNone/>
          </a:pPr>
          <a:r>
            <a:rPr lang="en-US" sz="1200" kern="1200" dirty="0"/>
            <a:t>Campaign Launch</a:t>
          </a:r>
        </a:p>
        <a:p>
          <a:pPr marL="0" lvl="0" indent="0" algn="l" defTabSz="533400">
            <a:lnSpc>
              <a:spcPct val="90000"/>
            </a:lnSpc>
            <a:spcBef>
              <a:spcPct val="0"/>
            </a:spcBef>
            <a:spcAft>
              <a:spcPct val="35000"/>
            </a:spcAft>
            <a:buNone/>
          </a:pPr>
          <a:r>
            <a:rPr lang="en-US" sz="1200" kern="1200" dirty="0"/>
            <a:t>Advisors Meeting #2</a:t>
          </a:r>
        </a:p>
        <a:p>
          <a:pPr marL="0" lvl="0" indent="0" algn="l" defTabSz="533400">
            <a:lnSpc>
              <a:spcPct val="90000"/>
            </a:lnSpc>
            <a:spcBef>
              <a:spcPct val="0"/>
            </a:spcBef>
            <a:spcAft>
              <a:spcPct val="35000"/>
            </a:spcAft>
            <a:buNone/>
          </a:pPr>
          <a:r>
            <a:rPr lang="en-US" sz="1200" kern="1200" dirty="0"/>
            <a:t>(March 2022)</a:t>
          </a:r>
        </a:p>
      </dsp:txBody>
      <dsp:txXfrm>
        <a:off x="3088640" y="2441329"/>
        <a:ext cx="1950720" cy="2763519"/>
      </dsp:txXfrm>
    </dsp:sp>
    <dsp:sp modelId="{92BFD20B-F352-43A8-ADA4-C25BC06973CE}">
      <dsp:nvSpPr>
        <dsp:cNvPr id="0" name=""/>
        <dsp:cNvSpPr/>
      </dsp:nvSpPr>
      <dsp:spPr>
        <a:xfrm>
          <a:off x="5140960" y="1410089"/>
          <a:ext cx="528320" cy="528320"/>
        </a:xfrm>
        <a:prstGeom prst="ellipse">
          <a:avLst/>
        </a:prstGeom>
        <a:solidFill>
          <a:srgbClr val="FFBE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3B81B-DD25-452E-930D-187875B072F3}">
      <dsp:nvSpPr>
        <dsp:cNvPr id="0" name=""/>
        <dsp:cNvSpPr/>
      </dsp:nvSpPr>
      <dsp:spPr>
        <a:xfrm>
          <a:off x="5405120" y="1674249"/>
          <a:ext cx="1950720"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marL="0" lvl="0" indent="0" algn="l" defTabSz="533400">
            <a:lnSpc>
              <a:spcPct val="90000"/>
            </a:lnSpc>
            <a:spcBef>
              <a:spcPct val="0"/>
            </a:spcBef>
            <a:spcAft>
              <a:spcPct val="35000"/>
            </a:spcAft>
            <a:buNone/>
          </a:pPr>
          <a:r>
            <a:rPr lang="en-US" sz="1200" b="1" kern="1200" dirty="0"/>
            <a:t>Q2-Q3: 2022</a:t>
          </a:r>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kern="1200" dirty="0"/>
            <a:t>Influencer Engagement</a:t>
          </a:r>
        </a:p>
        <a:p>
          <a:pPr marL="0" lvl="0" indent="0" algn="l" defTabSz="533400">
            <a:lnSpc>
              <a:spcPct val="90000"/>
            </a:lnSpc>
            <a:spcBef>
              <a:spcPct val="0"/>
            </a:spcBef>
            <a:spcAft>
              <a:spcPct val="35000"/>
            </a:spcAft>
            <a:buNone/>
          </a:pPr>
          <a:r>
            <a:rPr lang="en-US" sz="1200" kern="1200" dirty="0"/>
            <a:t>Growing Reach </a:t>
          </a:r>
        </a:p>
        <a:p>
          <a:pPr marL="0" lvl="0" indent="0" algn="l" defTabSz="533400">
            <a:lnSpc>
              <a:spcPct val="90000"/>
            </a:lnSpc>
            <a:spcBef>
              <a:spcPct val="0"/>
            </a:spcBef>
            <a:spcAft>
              <a:spcPct val="35000"/>
            </a:spcAft>
            <a:buNone/>
          </a:pPr>
          <a:r>
            <a:rPr lang="en-US" sz="1200" kern="1200" dirty="0"/>
            <a:t>Growing Resources</a:t>
          </a:r>
        </a:p>
        <a:p>
          <a:pPr marL="0" lvl="0" indent="0" algn="l" defTabSz="533400">
            <a:lnSpc>
              <a:spcPct val="90000"/>
            </a:lnSpc>
            <a:spcBef>
              <a:spcPct val="0"/>
            </a:spcBef>
            <a:spcAft>
              <a:spcPct val="35000"/>
            </a:spcAft>
            <a:buNone/>
          </a:pPr>
          <a:r>
            <a:rPr lang="en-US" sz="1200" kern="1200" dirty="0"/>
            <a:t>Curating Prevention and Treatment Resources</a:t>
          </a:r>
        </a:p>
        <a:p>
          <a:pPr marL="0" lvl="0" indent="0" algn="l" defTabSz="533400">
            <a:lnSpc>
              <a:spcPct val="90000"/>
            </a:lnSpc>
            <a:spcBef>
              <a:spcPct val="0"/>
            </a:spcBef>
            <a:spcAft>
              <a:spcPct val="35000"/>
            </a:spcAft>
            <a:buNone/>
          </a:pPr>
          <a:r>
            <a:rPr lang="en-US" sz="1200" kern="1200" dirty="0"/>
            <a:t>Data and Performance</a:t>
          </a:r>
        </a:p>
        <a:p>
          <a:pPr marL="0" lvl="0" indent="0" algn="l" defTabSz="533400">
            <a:lnSpc>
              <a:spcPct val="90000"/>
            </a:lnSpc>
            <a:spcBef>
              <a:spcPct val="0"/>
            </a:spcBef>
            <a:spcAft>
              <a:spcPct val="35000"/>
            </a:spcAft>
            <a:buNone/>
          </a:pPr>
          <a:r>
            <a:rPr lang="en-US" sz="1200" kern="1200" dirty="0"/>
            <a:t>Advisors Meeting #3</a:t>
          </a:r>
        </a:p>
        <a:p>
          <a:pPr marL="0" lvl="0" indent="0" algn="l" defTabSz="533400">
            <a:lnSpc>
              <a:spcPct val="90000"/>
            </a:lnSpc>
            <a:spcBef>
              <a:spcPct val="0"/>
            </a:spcBef>
            <a:spcAft>
              <a:spcPct val="35000"/>
            </a:spcAft>
            <a:buNone/>
          </a:pPr>
          <a:r>
            <a:rPr lang="en-US" sz="1200" kern="1200" dirty="0"/>
            <a:t>(July 2022)</a:t>
          </a:r>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dsp:txBody>
      <dsp:txXfrm>
        <a:off x="5405120" y="1674249"/>
        <a:ext cx="1950720" cy="353060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71598"/>
          </a:xfrm>
          <a:prstGeom prst="rect">
            <a:avLst/>
          </a:prstGeom>
        </p:spPr>
        <p:txBody>
          <a:bodyPr vert="horz" lIns="92364" tIns="46182" rIns="92364" bIns="46182" rtlCol="0"/>
          <a:lstStyle>
            <a:lvl1pPr algn="l">
              <a:defRPr sz="1200"/>
            </a:lvl1pPr>
          </a:lstStyle>
          <a:p>
            <a:endParaRPr lang="en-US"/>
          </a:p>
        </p:txBody>
      </p:sp>
      <p:sp>
        <p:nvSpPr>
          <p:cNvPr id="3" name="Date Placeholder 2"/>
          <p:cNvSpPr>
            <a:spLocks noGrp="1"/>
          </p:cNvSpPr>
          <p:nvPr>
            <p:ph type="dt" idx="1"/>
          </p:nvPr>
        </p:nvSpPr>
        <p:spPr>
          <a:xfrm>
            <a:off x="4022886" y="0"/>
            <a:ext cx="3077740" cy="471598"/>
          </a:xfrm>
          <a:prstGeom prst="rect">
            <a:avLst/>
          </a:prstGeom>
        </p:spPr>
        <p:txBody>
          <a:bodyPr vert="horz" lIns="92364" tIns="46182" rIns="92364" bIns="46182" rtlCol="0"/>
          <a:lstStyle>
            <a:lvl1pPr algn="r">
              <a:defRPr sz="1200"/>
            </a:lvl1pPr>
          </a:lstStyle>
          <a:p>
            <a:fld id="{52D9DC84-37B3-46FC-A402-AA45C27A9AC1}" type="datetimeFigureOut">
              <a:rPr lang="en-US" smtClean="0"/>
              <a:t>5/12/2022</a:t>
            </a:fld>
            <a:endParaRPr lang="en-US"/>
          </a:p>
        </p:txBody>
      </p:sp>
      <p:sp>
        <p:nvSpPr>
          <p:cNvPr id="4" name="Slide Image Placeholder 3"/>
          <p:cNvSpPr>
            <a:spLocks noGrp="1" noRot="1" noChangeAspect="1"/>
          </p:cNvSpPr>
          <p:nvPr>
            <p:ph type="sldImg" idx="2"/>
          </p:nvPr>
        </p:nvSpPr>
        <p:spPr>
          <a:xfrm>
            <a:off x="736600" y="1174750"/>
            <a:ext cx="5629275" cy="3167063"/>
          </a:xfrm>
          <a:prstGeom prst="rect">
            <a:avLst/>
          </a:prstGeom>
          <a:noFill/>
          <a:ln w="12700">
            <a:solidFill>
              <a:prstClr val="black"/>
            </a:solidFill>
          </a:ln>
        </p:spPr>
        <p:txBody>
          <a:bodyPr vert="horz" lIns="92364" tIns="46182" rIns="92364" bIns="46182" rtlCol="0" anchor="ctr"/>
          <a:lstStyle/>
          <a:p>
            <a:endParaRPr lang="en-US"/>
          </a:p>
        </p:txBody>
      </p:sp>
      <p:sp>
        <p:nvSpPr>
          <p:cNvPr id="5" name="Notes Placeholder 4"/>
          <p:cNvSpPr>
            <a:spLocks noGrp="1"/>
          </p:cNvSpPr>
          <p:nvPr>
            <p:ph type="body" sz="quarter" idx="3"/>
          </p:nvPr>
        </p:nvSpPr>
        <p:spPr>
          <a:xfrm>
            <a:off x="710248" y="4518207"/>
            <a:ext cx="5681980" cy="3696711"/>
          </a:xfrm>
          <a:prstGeom prst="rect">
            <a:avLst/>
          </a:prstGeom>
        </p:spPr>
        <p:txBody>
          <a:bodyPr vert="horz" lIns="92364" tIns="46182" rIns="92364" bIns="461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6880"/>
            <a:ext cx="3077740" cy="471597"/>
          </a:xfrm>
          <a:prstGeom prst="rect">
            <a:avLst/>
          </a:prstGeom>
        </p:spPr>
        <p:txBody>
          <a:bodyPr vert="horz" lIns="92364" tIns="46182" rIns="92364" bIns="46182" rtlCol="0" anchor="b"/>
          <a:lstStyle>
            <a:lvl1pPr algn="l">
              <a:defRPr sz="1200"/>
            </a:lvl1pPr>
          </a:lstStyle>
          <a:p>
            <a:endParaRPr lang="en-US"/>
          </a:p>
        </p:txBody>
      </p:sp>
      <p:sp>
        <p:nvSpPr>
          <p:cNvPr id="7" name="Slide Number Placeholder 6"/>
          <p:cNvSpPr>
            <a:spLocks noGrp="1"/>
          </p:cNvSpPr>
          <p:nvPr>
            <p:ph type="sldNum" sz="quarter" idx="5"/>
          </p:nvPr>
        </p:nvSpPr>
        <p:spPr>
          <a:xfrm>
            <a:off x="4022886" y="8916880"/>
            <a:ext cx="3077740" cy="471597"/>
          </a:xfrm>
          <a:prstGeom prst="rect">
            <a:avLst/>
          </a:prstGeom>
        </p:spPr>
        <p:txBody>
          <a:bodyPr vert="horz" lIns="92364" tIns="46182" rIns="92364" bIns="46182" rtlCol="0" anchor="b"/>
          <a:lstStyle>
            <a:lvl1pPr algn="r">
              <a:defRPr sz="1200"/>
            </a:lvl1pPr>
          </a:lstStyle>
          <a:p>
            <a:fld id="{14AD5F15-D998-4B9E-9117-602405A7B784}" type="slidenum">
              <a:rPr lang="en-US" smtClean="0"/>
              <a:t>‹#›</a:t>
            </a:fld>
            <a:endParaRPr lang="en-US"/>
          </a:p>
        </p:txBody>
      </p:sp>
    </p:spTree>
    <p:extLst>
      <p:ext uri="{BB962C8B-B14F-4D97-AF65-F5344CB8AC3E}">
        <p14:creationId xmlns:p14="http://schemas.microsoft.com/office/powerpoint/2010/main" val="214324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2FA2EAA-DB08-4AA5-B2D1-5955B94C651D}" type="datetime1">
              <a:rPr lang="en-US" smtClean="0"/>
              <a:t>5/12/2022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FFBE0B"/>
                </a:solidFill>
                <a:latin typeface="Gill Sans MT"/>
                <a:cs typeface="Gill Sans MT"/>
              </a:defRPr>
            </a:lvl1pPr>
          </a:lstStyle>
          <a:p>
            <a:endParaRPr/>
          </a:p>
        </p:txBody>
      </p:sp>
      <p:sp>
        <p:nvSpPr>
          <p:cNvPr id="3" name="Holder 3"/>
          <p:cNvSpPr>
            <a:spLocks noGrp="1"/>
          </p:cNvSpPr>
          <p:nvPr>
            <p:ph type="body" idx="1"/>
          </p:nvPr>
        </p:nvSpPr>
        <p:spPr/>
        <p:txBody>
          <a:bodyPr lIns="0" tIns="0" rIns="0" bIns="0"/>
          <a:lstStyle>
            <a:lvl1pPr>
              <a:defRPr sz="1500" b="1" i="0">
                <a:solidFill>
                  <a:srgbClr val="9872EE"/>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8ED5AAB-954C-4B89-88C1-81CAD3729940}" type="datetime1">
              <a:rPr lang="en-US" smtClean="0"/>
              <a:t>5/12/2022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FFBE0B"/>
                </a:solidFill>
                <a:latin typeface="Gill Sans MT"/>
                <a:cs typeface="Gill Sans M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539BE85-2378-4DEC-82F7-6FD0452A8AC7}" type="datetime1">
              <a:rPr lang="en-US" smtClean="0"/>
              <a:t>5/12/2022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FFBE0B"/>
                </a:solidFill>
                <a:latin typeface="Gill Sans MT"/>
                <a:cs typeface="Gill Sans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D55C5BD-6980-4513-AA40-BB9D1A01768F}" type="datetime1">
              <a:rPr lang="en-US" smtClean="0"/>
              <a:t>5/12/2022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9872EE"/>
          </a:solidFill>
        </p:spPr>
        <p:txBody>
          <a:bodyPr wrap="square" lIns="0" tIns="0" rIns="0" bIns="0" rtlCol="0"/>
          <a:lstStyle/>
          <a:p>
            <a:endParaRPr/>
          </a:p>
        </p:txBody>
      </p:sp>
      <p:sp>
        <p:nvSpPr>
          <p:cNvPr id="17" name="bg object 17"/>
          <p:cNvSpPr/>
          <p:nvPr/>
        </p:nvSpPr>
        <p:spPr>
          <a:xfrm>
            <a:off x="10617799" y="2436100"/>
            <a:ext cx="1574199" cy="44218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9AD590CB-6067-4466-8E4E-75B11FF4A526}" type="datetime1">
              <a:rPr lang="en-US" smtClean="0"/>
              <a:t>5/12/2022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428FE-AE4A-49E2-A304-ABE6C8E9B9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7D595-3D4B-44B3-A40B-3D4F1AA988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17EBC4-CB24-41BD-AD76-7CF8BCF089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BD0226-E50C-4CE2-BB62-D2B88037BC04}"/>
              </a:ext>
            </a:extLst>
          </p:cNvPr>
          <p:cNvSpPr>
            <a:spLocks noGrp="1"/>
          </p:cNvSpPr>
          <p:nvPr>
            <p:ph type="dt" sz="half" idx="10"/>
          </p:nvPr>
        </p:nvSpPr>
        <p:spPr/>
        <p:txBody>
          <a:bodyPr/>
          <a:lstStyle/>
          <a:p>
            <a:fld id="{2A5583FF-CF81-4A03-8B75-6C496E186FCE}" type="datetimeFigureOut">
              <a:rPr lang="en-US" smtClean="0"/>
              <a:t>5/12/2022</a:t>
            </a:fld>
            <a:endParaRPr lang="en-US"/>
          </a:p>
        </p:txBody>
      </p:sp>
      <p:sp>
        <p:nvSpPr>
          <p:cNvPr id="6" name="Footer Placeholder 5">
            <a:extLst>
              <a:ext uri="{FF2B5EF4-FFF2-40B4-BE49-F238E27FC236}">
                <a16:creationId xmlns:a16="http://schemas.microsoft.com/office/drawing/2014/main" id="{558A29A0-253E-4EAC-8A1A-FDED43D394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475F3-0F5A-4EAE-91A7-034D2AAB5C82}"/>
              </a:ext>
            </a:extLst>
          </p:cNvPr>
          <p:cNvSpPr>
            <a:spLocks noGrp="1"/>
          </p:cNvSpPr>
          <p:nvPr>
            <p:ph type="sldNum" sz="quarter" idx="12"/>
          </p:nvPr>
        </p:nvSpPr>
        <p:spPr/>
        <p:txBody>
          <a:bodyPr/>
          <a:lstStyle/>
          <a:p>
            <a:fld id="{7D79420A-BCCC-44AD-8EDC-BC7A7749464A}" type="slidenum">
              <a:rPr lang="en-US" smtClean="0"/>
              <a:t>‹#›</a:t>
            </a:fld>
            <a:endParaRPr lang="en-US"/>
          </a:p>
        </p:txBody>
      </p:sp>
    </p:spTree>
    <p:extLst>
      <p:ext uri="{BB962C8B-B14F-4D97-AF65-F5344CB8AC3E}">
        <p14:creationId xmlns:p14="http://schemas.microsoft.com/office/powerpoint/2010/main" val="419165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247F-66F7-4C66-8EF7-2BAB5E04A7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02B7AB-FCD9-4EAE-B922-817369449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1010FB-D860-4F27-8CE6-5D1278690AD4}"/>
              </a:ext>
            </a:extLst>
          </p:cNvPr>
          <p:cNvSpPr>
            <a:spLocks noGrp="1"/>
          </p:cNvSpPr>
          <p:nvPr>
            <p:ph type="dt" sz="half" idx="10"/>
          </p:nvPr>
        </p:nvSpPr>
        <p:spPr/>
        <p:txBody>
          <a:bodyPr/>
          <a:lstStyle/>
          <a:p>
            <a:fld id="{2A5583FF-CF81-4A03-8B75-6C496E186FCE}" type="datetimeFigureOut">
              <a:rPr lang="en-US" smtClean="0"/>
              <a:t>5/12/2022</a:t>
            </a:fld>
            <a:endParaRPr lang="en-US"/>
          </a:p>
        </p:txBody>
      </p:sp>
      <p:sp>
        <p:nvSpPr>
          <p:cNvPr id="5" name="Footer Placeholder 4">
            <a:extLst>
              <a:ext uri="{FF2B5EF4-FFF2-40B4-BE49-F238E27FC236}">
                <a16:creationId xmlns:a16="http://schemas.microsoft.com/office/drawing/2014/main" id="{793921F7-76CC-4230-9CB4-23D147B539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55677-C2FB-4AC9-BD3E-C6ADDDEC1A3C}"/>
              </a:ext>
            </a:extLst>
          </p:cNvPr>
          <p:cNvSpPr>
            <a:spLocks noGrp="1"/>
          </p:cNvSpPr>
          <p:nvPr>
            <p:ph type="sldNum" sz="quarter" idx="12"/>
          </p:nvPr>
        </p:nvSpPr>
        <p:spPr/>
        <p:txBody>
          <a:bodyPr/>
          <a:lstStyle/>
          <a:p>
            <a:fld id="{7D79420A-BCCC-44AD-8EDC-BC7A7749464A}" type="slidenum">
              <a:rPr lang="en-US" smtClean="0"/>
              <a:t>‹#›</a:t>
            </a:fld>
            <a:endParaRPr lang="en-US"/>
          </a:p>
        </p:txBody>
      </p:sp>
    </p:spTree>
    <p:extLst>
      <p:ext uri="{BB962C8B-B14F-4D97-AF65-F5344CB8AC3E}">
        <p14:creationId xmlns:p14="http://schemas.microsoft.com/office/powerpoint/2010/main" val="124184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1713-DC66-461E-857A-699D9DB8DB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94BA3-2A6E-4FFF-9213-06CFFF494D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D7308-B507-4A9E-8351-2F776F922EFE}"/>
              </a:ext>
            </a:extLst>
          </p:cNvPr>
          <p:cNvSpPr>
            <a:spLocks noGrp="1"/>
          </p:cNvSpPr>
          <p:nvPr>
            <p:ph type="dt" sz="half" idx="10"/>
          </p:nvPr>
        </p:nvSpPr>
        <p:spPr/>
        <p:txBody>
          <a:bodyPr/>
          <a:lstStyle/>
          <a:p>
            <a:fld id="{2A5583FF-CF81-4A03-8B75-6C496E186FCE}" type="datetimeFigureOut">
              <a:rPr lang="en-US" smtClean="0"/>
              <a:t>5/12/2022</a:t>
            </a:fld>
            <a:endParaRPr lang="en-US"/>
          </a:p>
        </p:txBody>
      </p:sp>
      <p:sp>
        <p:nvSpPr>
          <p:cNvPr id="5" name="Footer Placeholder 4">
            <a:extLst>
              <a:ext uri="{FF2B5EF4-FFF2-40B4-BE49-F238E27FC236}">
                <a16:creationId xmlns:a16="http://schemas.microsoft.com/office/drawing/2014/main" id="{A153EF46-F02D-4A59-BA56-727B1D8DD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16A32-7823-443F-A56D-AAC9AA7FB5B9}"/>
              </a:ext>
            </a:extLst>
          </p:cNvPr>
          <p:cNvSpPr>
            <a:spLocks noGrp="1"/>
          </p:cNvSpPr>
          <p:nvPr>
            <p:ph type="sldNum" sz="quarter" idx="12"/>
          </p:nvPr>
        </p:nvSpPr>
        <p:spPr/>
        <p:txBody>
          <a:bodyPr/>
          <a:lstStyle/>
          <a:p>
            <a:fld id="{7D79420A-BCCC-44AD-8EDC-BC7A7749464A}" type="slidenum">
              <a:rPr lang="en-US" smtClean="0"/>
              <a:t>‹#›</a:t>
            </a:fld>
            <a:endParaRPr lang="en-US"/>
          </a:p>
        </p:txBody>
      </p:sp>
    </p:spTree>
    <p:extLst>
      <p:ext uri="{BB962C8B-B14F-4D97-AF65-F5344CB8AC3E}">
        <p14:creationId xmlns:p14="http://schemas.microsoft.com/office/powerpoint/2010/main" val="33213864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FFDF0"/>
          </a:solidFill>
        </p:spPr>
        <p:txBody>
          <a:bodyPr wrap="square" lIns="0" tIns="0" rIns="0" bIns="0" rtlCol="0"/>
          <a:lstStyle/>
          <a:p>
            <a:endParaRPr/>
          </a:p>
        </p:txBody>
      </p:sp>
      <p:sp>
        <p:nvSpPr>
          <p:cNvPr id="2" name="Holder 2"/>
          <p:cNvSpPr>
            <a:spLocks noGrp="1"/>
          </p:cNvSpPr>
          <p:nvPr>
            <p:ph type="title"/>
          </p:nvPr>
        </p:nvSpPr>
        <p:spPr>
          <a:xfrm>
            <a:off x="4643998" y="4488480"/>
            <a:ext cx="2904003" cy="695960"/>
          </a:xfrm>
          <a:prstGeom prst="rect">
            <a:avLst/>
          </a:prstGeom>
        </p:spPr>
        <p:txBody>
          <a:bodyPr wrap="square" lIns="0" tIns="0" rIns="0" bIns="0">
            <a:spAutoFit/>
          </a:bodyPr>
          <a:lstStyle>
            <a:lvl1pPr>
              <a:defRPr sz="4400" b="1" i="0">
                <a:solidFill>
                  <a:srgbClr val="FFBE0B"/>
                </a:solidFill>
                <a:latin typeface="Gill Sans MT"/>
                <a:cs typeface="Gill Sans MT"/>
              </a:defRPr>
            </a:lvl1pPr>
          </a:lstStyle>
          <a:p>
            <a:endParaRPr/>
          </a:p>
        </p:txBody>
      </p:sp>
      <p:sp>
        <p:nvSpPr>
          <p:cNvPr id="3" name="Holder 3"/>
          <p:cNvSpPr>
            <a:spLocks noGrp="1"/>
          </p:cNvSpPr>
          <p:nvPr>
            <p:ph type="body" idx="1"/>
          </p:nvPr>
        </p:nvSpPr>
        <p:spPr>
          <a:xfrm>
            <a:off x="1281439" y="1588954"/>
            <a:ext cx="8399780" cy="1871979"/>
          </a:xfrm>
          <a:prstGeom prst="rect">
            <a:avLst/>
          </a:prstGeom>
        </p:spPr>
        <p:txBody>
          <a:bodyPr wrap="square" lIns="0" tIns="0" rIns="0" bIns="0">
            <a:spAutoFit/>
          </a:bodyPr>
          <a:lstStyle>
            <a:lvl1pPr>
              <a:defRPr sz="1500" b="1" i="0">
                <a:solidFill>
                  <a:srgbClr val="9872EE"/>
                </a:solidFill>
                <a:latin typeface="Arial Narrow"/>
                <a:cs typeface="Arial Narrow"/>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09974371-4A6E-401D-9A54-D42BD0183333}" type="datetime1">
              <a:rPr lang="en-US" smtClean="0"/>
              <a:t>5/12/2022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7DF0AF-41A2-4027-ABDA-AE86454F05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160A0-9A8A-490E-82EA-E9AEAD294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853AF-C0BF-4C51-B5A6-E698353F28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583FF-CF81-4A03-8B75-6C496E186FCE}" type="datetimeFigureOut">
              <a:rPr lang="en-US" smtClean="0"/>
              <a:t>5/12/2022</a:t>
            </a:fld>
            <a:endParaRPr lang="en-US"/>
          </a:p>
        </p:txBody>
      </p:sp>
      <p:sp>
        <p:nvSpPr>
          <p:cNvPr id="5" name="Footer Placeholder 4">
            <a:extLst>
              <a:ext uri="{FF2B5EF4-FFF2-40B4-BE49-F238E27FC236}">
                <a16:creationId xmlns:a16="http://schemas.microsoft.com/office/drawing/2014/main" id="{1C9CB54C-1793-4ED8-9320-497D75098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E7C6BF-D104-42B6-9FC3-D38424F2AC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9420A-BCCC-44AD-8EDC-BC7A7749464A}" type="slidenum">
              <a:rPr lang="en-US" smtClean="0"/>
              <a:t>‹#›</a:t>
            </a:fld>
            <a:endParaRPr lang="en-US"/>
          </a:p>
        </p:txBody>
      </p:sp>
    </p:spTree>
    <p:extLst>
      <p:ext uri="{BB962C8B-B14F-4D97-AF65-F5344CB8AC3E}">
        <p14:creationId xmlns:p14="http://schemas.microsoft.com/office/powerpoint/2010/main" val="887490281"/>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hyperlink" Target="https://seeherbloom.org/providers-resources-stimulants/" TargetMode="Externa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adai.uw.edu/nwattc/pdfs/webinar-202110.pdf" TargetMode="External"/><Relationship Id="rId3" Type="http://schemas.openxmlformats.org/officeDocument/2006/relationships/hyperlink" Target="https://journals.sagepub.com/doi/10.1177/0886109914531957" TargetMode="External"/><Relationship Id="rId7" Type="http://schemas.openxmlformats.org/officeDocument/2006/relationships/hyperlink" Target="https://journals.sagepub.com/doi/abs/10.1177/0095798400026004008?journalCode=jbpa"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950b1543-bc84-4d80-ae48-656238060c23.filesusr.com/ugd/0c71ee_4d42be28ce5b4d3d913115fa165be6e3.pdf" TargetMode="External"/><Relationship Id="rId11" Type="http://schemas.openxmlformats.org/officeDocument/2006/relationships/hyperlink" Target="https://www.thetemper.com/antiracism-work-in-recovery-spaces/" TargetMode="External"/><Relationship Id="rId5" Type="http://schemas.openxmlformats.org/officeDocument/2006/relationships/hyperlink" Target="https://oklahoma.gov/content/dam/ok/en/odmhsas/documents/a0003/cultural-consid.pdf" TargetMode="External"/><Relationship Id="rId10" Type="http://schemas.openxmlformats.org/officeDocument/2006/relationships/hyperlink" Target="https://journals.lww.com/co-psychiatry/fulltext/2021/07000/the_rise_of_illicit_fentanyls,_stimulants_and_the.4.aspx" TargetMode="External"/><Relationship Id="rId4" Type="http://schemas.openxmlformats.org/officeDocument/2006/relationships/hyperlink" Target="https://www.workithealth.com/blog/white-people-go-to-rehab-black-people-go-to-jail/?fbclid=IwAR3_q4R6QVyqJxXdNFSzFXinsHWCwE4OGfE2bg4NrNWxzRa7oz6zxab6-PE" TargetMode="External"/><Relationship Id="rId9" Type="http://schemas.openxmlformats.org/officeDocument/2006/relationships/hyperlink" Target="https://www.relias.com/wp-content/uploads/2021/03/21-HHS-BH-2881-Whitepaper-WhatIsRacialTrauma-2-1.pdfto"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onnectccp.org/" TargetMode="Externa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seeherbloom.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12191999"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85000" y="2149150"/>
              <a:ext cx="2743199" cy="2123212"/>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838200" y="4547204"/>
            <a:ext cx="4038600" cy="1551707"/>
          </a:xfrm>
          <a:prstGeom prst="rect">
            <a:avLst/>
          </a:prstGeom>
        </p:spPr>
        <p:txBody>
          <a:bodyPr vert="horz" wrap="square" lIns="0" tIns="12700" rIns="0" bIns="0" rtlCol="0">
            <a:spAutoFit/>
          </a:bodyPr>
          <a:lstStyle/>
          <a:p>
            <a:pPr marL="12700" algn="ctr">
              <a:lnSpc>
                <a:spcPct val="100000"/>
              </a:lnSpc>
              <a:spcBef>
                <a:spcPts val="100"/>
              </a:spcBef>
            </a:pPr>
            <a:r>
              <a:rPr lang="en-US" sz="2000" spc="100" dirty="0"/>
              <a:t>Presentation to Sacramento County Methamphetamine Coalition</a:t>
            </a:r>
            <a:br>
              <a:rPr lang="en-US" sz="2000" spc="100" dirty="0"/>
            </a:br>
            <a:r>
              <a:rPr lang="en-US" sz="2000" spc="100" dirty="0"/>
              <a:t>May 12, 2022</a:t>
            </a:r>
            <a:br>
              <a:rPr lang="en-US" sz="2000" spc="100" dirty="0"/>
            </a:br>
            <a:endParaRPr sz="2000" dirty="0"/>
          </a:p>
        </p:txBody>
      </p:sp>
      <p:sp>
        <p:nvSpPr>
          <p:cNvPr id="6" name="Slide Number Placeholder 5">
            <a:extLst>
              <a:ext uri="{FF2B5EF4-FFF2-40B4-BE49-F238E27FC236}">
                <a16:creationId xmlns:a16="http://schemas.microsoft.com/office/drawing/2014/main" id="{23203B9B-6682-4F64-A265-9AB64252863B}"/>
              </a:ext>
            </a:extLst>
          </p:cNvPr>
          <p:cNvSpPr>
            <a:spLocks noGrp="1"/>
          </p:cNvSpPr>
          <p:nvPr>
            <p:ph type="sldNum" sz="quarter" idx="7"/>
          </p:nvPr>
        </p:nvSpPr>
        <p:spPr/>
        <p:txBody>
          <a:bodyPr/>
          <a:lstStyle/>
          <a:p>
            <a:fld id="{B6F15528-21DE-4FAA-801E-634DDDAF4B2B}"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6AF4-5692-4202-948E-FE52078F3DAA}"/>
              </a:ext>
            </a:extLst>
          </p:cNvPr>
          <p:cNvSpPr>
            <a:spLocks noGrp="1"/>
          </p:cNvSpPr>
          <p:nvPr>
            <p:ph type="title"/>
          </p:nvPr>
        </p:nvSpPr>
        <p:spPr/>
        <p:txBody>
          <a:bodyPr/>
          <a:lstStyle/>
          <a:p>
            <a:r>
              <a:rPr lang="en-US" dirty="0">
                <a:solidFill>
                  <a:srgbClr val="52282E"/>
                </a:solidFill>
                <a:latin typeface="Questa Sans Black" panose="02000000000000000000" pitchFamily="50" charset="0"/>
              </a:rPr>
              <a:t>Substance Use Data</a:t>
            </a:r>
          </a:p>
        </p:txBody>
      </p:sp>
      <p:sp>
        <p:nvSpPr>
          <p:cNvPr id="3" name="Content Placeholder 2">
            <a:extLst>
              <a:ext uri="{FF2B5EF4-FFF2-40B4-BE49-F238E27FC236}">
                <a16:creationId xmlns:a16="http://schemas.microsoft.com/office/drawing/2014/main" id="{102CC7FF-AEB7-4477-88B3-28F122AAD1C9}"/>
              </a:ext>
            </a:extLst>
          </p:cNvPr>
          <p:cNvSpPr>
            <a:spLocks noGrp="1"/>
          </p:cNvSpPr>
          <p:nvPr>
            <p:ph idx="1"/>
          </p:nvPr>
        </p:nvSpPr>
        <p:spPr/>
        <p:txBody>
          <a:bodyPr>
            <a:normAutofit/>
          </a:bodyPr>
          <a:lstStyle/>
          <a:p>
            <a:pPr>
              <a:buClr>
                <a:srgbClr val="9873EF"/>
              </a:buClr>
            </a:pPr>
            <a:r>
              <a:rPr lang="en-US" dirty="0">
                <a:solidFill>
                  <a:srgbClr val="52282E"/>
                </a:solidFill>
                <a:latin typeface="Questa Sans Light" panose="02000000000000000000" pitchFamily="50" charset="0"/>
              </a:rPr>
              <a:t>There is a general lack of data relative to Black women</a:t>
            </a:r>
          </a:p>
          <a:p>
            <a:pPr>
              <a:buClr>
                <a:srgbClr val="9873EF"/>
              </a:buClr>
            </a:pPr>
            <a:r>
              <a:rPr lang="en-US" dirty="0">
                <a:solidFill>
                  <a:srgbClr val="52282E"/>
                </a:solidFill>
                <a:latin typeface="Questa Sans Light" panose="02000000000000000000" pitchFamily="50" charset="0"/>
              </a:rPr>
              <a:t>Current data collection focuses heavily on opioid use</a:t>
            </a:r>
          </a:p>
          <a:p>
            <a:pPr lvl="1">
              <a:buClr>
                <a:srgbClr val="9873EF"/>
              </a:buClr>
            </a:pPr>
            <a:r>
              <a:rPr lang="en-US" dirty="0">
                <a:solidFill>
                  <a:srgbClr val="52282E"/>
                </a:solidFill>
                <a:latin typeface="Questa Sans Light" panose="02000000000000000000" pitchFamily="50" charset="0"/>
              </a:rPr>
              <a:t>People who use stimulants are 10x more likely to misuse opioids</a:t>
            </a:r>
          </a:p>
          <a:p>
            <a:pPr>
              <a:buClr>
                <a:srgbClr val="9873EF"/>
              </a:buClr>
            </a:pPr>
            <a:r>
              <a:rPr lang="en-US" dirty="0">
                <a:solidFill>
                  <a:srgbClr val="52282E"/>
                </a:solidFill>
                <a:latin typeface="Questa Sans Light" panose="02000000000000000000" pitchFamily="50" charset="0"/>
              </a:rPr>
              <a:t>In CA, methamphetamine is the most prevalent drug reported (33%) at treatment admission (general population)</a:t>
            </a:r>
          </a:p>
          <a:p>
            <a:pPr>
              <a:buClr>
                <a:srgbClr val="9873EF"/>
              </a:buClr>
            </a:pPr>
            <a:r>
              <a:rPr lang="en-US" dirty="0">
                <a:solidFill>
                  <a:srgbClr val="52282E"/>
                </a:solidFill>
                <a:latin typeface="Questa Sans Light" panose="02000000000000000000" pitchFamily="50" charset="0"/>
              </a:rPr>
              <a:t>In CA, black populations have higher death rates from amphetamine-related overdose deaths at 7.9 per 100,000 compared to </a:t>
            </a:r>
            <a:r>
              <a:rPr lang="en-US">
                <a:solidFill>
                  <a:srgbClr val="52282E"/>
                </a:solidFill>
                <a:latin typeface="Questa Sans Light" panose="02000000000000000000" pitchFamily="50" charset="0"/>
              </a:rPr>
              <a:t>the state rate of 4.6 per 100,000.</a:t>
            </a:r>
            <a:endParaRPr lang="en-US" dirty="0">
              <a:solidFill>
                <a:srgbClr val="52282E"/>
              </a:solidFill>
              <a:latin typeface="Questa Sans Light" panose="02000000000000000000" pitchFamily="50" charset="0"/>
            </a:endParaRPr>
          </a:p>
          <a:p>
            <a:endParaRPr lang="en-US" dirty="0"/>
          </a:p>
          <a:p>
            <a:endParaRPr lang="en-US" dirty="0"/>
          </a:p>
        </p:txBody>
      </p:sp>
      <p:pic>
        <p:nvPicPr>
          <p:cNvPr id="4" name="Picture 3" descr="A close up of some flowers&#10;&#10;Description automatically generated with low confidence">
            <a:extLst>
              <a:ext uri="{FF2B5EF4-FFF2-40B4-BE49-F238E27FC236}">
                <a16:creationId xmlns:a16="http://schemas.microsoft.com/office/drawing/2014/main" id="{497BCDB8-D269-4D9C-932A-D93239D6D9EE}"/>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Tree>
    <p:extLst>
      <p:ext uri="{BB962C8B-B14F-4D97-AF65-F5344CB8AC3E}">
        <p14:creationId xmlns:p14="http://schemas.microsoft.com/office/powerpoint/2010/main" val="1720614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6AF4-5692-4202-948E-FE52078F3DAA}"/>
              </a:ext>
            </a:extLst>
          </p:cNvPr>
          <p:cNvSpPr>
            <a:spLocks noGrp="1"/>
          </p:cNvSpPr>
          <p:nvPr>
            <p:ph type="title"/>
          </p:nvPr>
        </p:nvSpPr>
        <p:spPr/>
        <p:txBody>
          <a:bodyPr/>
          <a:lstStyle/>
          <a:p>
            <a:r>
              <a:rPr lang="en-US" dirty="0">
                <a:solidFill>
                  <a:srgbClr val="52282E"/>
                </a:solidFill>
                <a:latin typeface="Questa Sans Black" panose="02000000000000000000" pitchFamily="50" charset="0"/>
              </a:rPr>
              <a:t>Barriers to Treatment and Recovery</a:t>
            </a:r>
          </a:p>
        </p:txBody>
      </p:sp>
      <p:sp>
        <p:nvSpPr>
          <p:cNvPr id="3" name="Content Placeholder 2">
            <a:extLst>
              <a:ext uri="{FF2B5EF4-FFF2-40B4-BE49-F238E27FC236}">
                <a16:creationId xmlns:a16="http://schemas.microsoft.com/office/drawing/2014/main" id="{102CC7FF-AEB7-4477-88B3-28F122AAD1C9}"/>
              </a:ext>
            </a:extLst>
          </p:cNvPr>
          <p:cNvSpPr>
            <a:spLocks noGrp="1"/>
          </p:cNvSpPr>
          <p:nvPr>
            <p:ph idx="1"/>
          </p:nvPr>
        </p:nvSpPr>
        <p:spPr/>
        <p:txBody>
          <a:bodyPr>
            <a:normAutofit lnSpcReduction="10000"/>
          </a:bodyPr>
          <a:lstStyle/>
          <a:p>
            <a:pPr>
              <a:buClr>
                <a:srgbClr val="9873EF"/>
              </a:buClr>
            </a:pPr>
            <a:r>
              <a:rPr lang="en-US" dirty="0">
                <a:solidFill>
                  <a:srgbClr val="52282E"/>
                </a:solidFill>
                <a:latin typeface="Questa Sans Light" panose="02000000000000000000" pitchFamily="50" charset="0"/>
              </a:rPr>
              <a:t>Lack of trust in the medical profession by the individual, family and community</a:t>
            </a:r>
          </a:p>
          <a:p>
            <a:pPr lvl="1">
              <a:buClr>
                <a:srgbClr val="9873EF"/>
              </a:buClr>
            </a:pPr>
            <a:r>
              <a:rPr lang="en-US" dirty="0">
                <a:solidFill>
                  <a:srgbClr val="52282E"/>
                </a:solidFill>
                <a:latin typeface="Questa Sans Light" panose="02000000000000000000" pitchFamily="50" charset="0"/>
              </a:rPr>
              <a:t>History of bias, stigma, racism, experimentation</a:t>
            </a:r>
          </a:p>
          <a:p>
            <a:pPr lvl="1">
              <a:buClr>
                <a:srgbClr val="9873EF"/>
              </a:buClr>
            </a:pPr>
            <a:r>
              <a:rPr lang="en-US" dirty="0">
                <a:solidFill>
                  <a:srgbClr val="52282E"/>
                </a:solidFill>
                <a:latin typeface="Questa Sans Light" panose="02000000000000000000" pitchFamily="50" charset="0"/>
              </a:rPr>
              <a:t>Lack of Black providers</a:t>
            </a:r>
          </a:p>
          <a:p>
            <a:pPr lvl="1">
              <a:buClr>
                <a:srgbClr val="9873EF"/>
              </a:buClr>
            </a:pPr>
            <a:r>
              <a:rPr lang="en-US" dirty="0">
                <a:solidFill>
                  <a:srgbClr val="52282E"/>
                </a:solidFill>
                <a:latin typeface="Questa Sans Light" panose="02000000000000000000" pitchFamily="50" charset="0"/>
              </a:rPr>
              <a:t>Providers are unwilling to discuss racism and racial trauma</a:t>
            </a:r>
          </a:p>
          <a:p>
            <a:pPr lvl="1">
              <a:buClr>
                <a:srgbClr val="9873EF"/>
              </a:buClr>
            </a:pPr>
            <a:r>
              <a:rPr lang="en-US" dirty="0">
                <a:solidFill>
                  <a:srgbClr val="52282E"/>
                </a:solidFill>
                <a:latin typeface="Questa Sans Light" panose="02000000000000000000" pitchFamily="50" charset="0"/>
              </a:rPr>
              <a:t>Medical profession not treating people like whole persons</a:t>
            </a:r>
          </a:p>
          <a:p>
            <a:pPr>
              <a:buClr>
                <a:srgbClr val="9873EF"/>
              </a:buClr>
            </a:pPr>
            <a:r>
              <a:rPr lang="en-US" dirty="0">
                <a:solidFill>
                  <a:srgbClr val="52282E"/>
                </a:solidFill>
                <a:latin typeface="Questa Sans Light" panose="02000000000000000000" pitchFamily="50" charset="0"/>
              </a:rPr>
              <a:t>Stigma related to substance use disorder and mental health issues</a:t>
            </a:r>
          </a:p>
          <a:p>
            <a:pPr lvl="1">
              <a:buClr>
                <a:srgbClr val="9873EF"/>
              </a:buClr>
            </a:pPr>
            <a:r>
              <a:rPr lang="en-US" dirty="0">
                <a:solidFill>
                  <a:srgbClr val="52282E"/>
                </a:solidFill>
                <a:latin typeface="Questa Sans Light" panose="02000000000000000000" pitchFamily="50" charset="0"/>
              </a:rPr>
              <a:t>Self-stigma, stigma from family and community</a:t>
            </a:r>
          </a:p>
          <a:p>
            <a:pPr lvl="1">
              <a:buClr>
                <a:srgbClr val="9873EF"/>
              </a:buClr>
            </a:pPr>
            <a:r>
              <a:rPr lang="en-US" dirty="0">
                <a:solidFill>
                  <a:srgbClr val="52282E"/>
                </a:solidFill>
                <a:latin typeface="Questa Sans Light" panose="02000000000000000000" pitchFamily="50" charset="0"/>
              </a:rPr>
              <a:t>Getting treatment may mean loss of employment, loss of parental status</a:t>
            </a:r>
          </a:p>
          <a:p>
            <a:pPr>
              <a:buClr>
                <a:srgbClr val="9873EF"/>
              </a:buClr>
            </a:pPr>
            <a:r>
              <a:rPr lang="en-US" dirty="0">
                <a:solidFill>
                  <a:srgbClr val="52282E"/>
                </a:solidFill>
                <a:latin typeface="Questa Sans Light" panose="02000000000000000000" pitchFamily="50" charset="0"/>
              </a:rPr>
              <a:t>Criminalization of drug use</a:t>
            </a:r>
          </a:p>
          <a:p>
            <a:pPr lvl="1">
              <a:buClr>
                <a:srgbClr val="9873EF"/>
              </a:buClr>
            </a:pPr>
            <a:r>
              <a:rPr lang="en-US" dirty="0">
                <a:solidFill>
                  <a:srgbClr val="52282E"/>
                </a:solidFill>
                <a:latin typeface="Questa Sans Light" panose="02000000000000000000" pitchFamily="50" charset="0"/>
              </a:rPr>
              <a:t>“White people go to rehab, Black people go to jail.”</a:t>
            </a:r>
          </a:p>
          <a:p>
            <a:endParaRPr lang="en-US" dirty="0"/>
          </a:p>
          <a:p>
            <a:endParaRPr lang="en-US" dirty="0"/>
          </a:p>
        </p:txBody>
      </p:sp>
      <p:pic>
        <p:nvPicPr>
          <p:cNvPr id="4" name="Picture 3" descr="A close up of some flowers&#10;&#10;Description automatically generated with low confidence">
            <a:extLst>
              <a:ext uri="{FF2B5EF4-FFF2-40B4-BE49-F238E27FC236}">
                <a16:creationId xmlns:a16="http://schemas.microsoft.com/office/drawing/2014/main" id="{497BCDB8-D269-4D9C-932A-D93239D6D9EE}"/>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Tree>
    <p:extLst>
      <p:ext uri="{BB962C8B-B14F-4D97-AF65-F5344CB8AC3E}">
        <p14:creationId xmlns:p14="http://schemas.microsoft.com/office/powerpoint/2010/main" val="833893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E0A6B-4B1D-44FF-8708-7A00D54C9C82}"/>
              </a:ext>
            </a:extLst>
          </p:cNvPr>
          <p:cNvSpPr>
            <a:spLocks noGrp="1"/>
          </p:cNvSpPr>
          <p:nvPr>
            <p:ph type="title"/>
          </p:nvPr>
        </p:nvSpPr>
        <p:spPr/>
        <p:txBody>
          <a:bodyPr/>
          <a:lstStyle/>
          <a:p>
            <a:r>
              <a:rPr lang="en-US" dirty="0">
                <a:solidFill>
                  <a:srgbClr val="52282E"/>
                </a:solidFill>
                <a:latin typeface="Questa Sans Black" panose="02000000000000000000" pitchFamily="50" charset="0"/>
              </a:rPr>
              <a:t>Barriers to Treatment and Recovery</a:t>
            </a:r>
          </a:p>
        </p:txBody>
      </p:sp>
      <p:sp>
        <p:nvSpPr>
          <p:cNvPr id="3" name="Content Placeholder 2">
            <a:extLst>
              <a:ext uri="{FF2B5EF4-FFF2-40B4-BE49-F238E27FC236}">
                <a16:creationId xmlns:a16="http://schemas.microsoft.com/office/drawing/2014/main" id="{B6471E54-A824-4327-9629-66957ADAFAC6}"/>
              </a:ext>
            </a:extLst>
          </p:cNvPr>
          <p:cNvSpPr>
            <a:spLocks noGrp="1"/>
          </p:cNvSpPr>
          <p:nvPr>
            <p:ph idx="1"/>
          </p:nvPr>
        </p:nvSpPr>
        <p:spPr/>
        <p:txBody>
          <a:bodyPr/>
          <a:lstStyle/>
          <a:p>
            <a:pPr>
              <a:buClr>
                <a:srgbClr val="9873EF"/>
              </a:buClr>
            </a:pPr>
            <a:r>
              <a:rPr lang="en-US" dirty="0">
                <a:solidFill>
                  <a:srgbClr val="52282E"/>
                </a:solidFill>
                <a:latin typeface="Questa Sans Light" panose="02000000000000000000" pitchFamily="50" charset="0"/>
              </a:rPr>
              <a:t>Lack of affordable inpatient facilities</a:t>
            </a:r>
          </a:p>
          <a:p>
            <a:pPr lvl="1">
              <a:buClr>
                <a:srgbClr val="9873EF"/>
              </a:buClr>
            </a:pPr>
            <a:r>
              <a:rPr lang="en-US" dirty="0">
                <a:solidFill>
                  <a:srgbClr val="52282E"/>
                </a:solidFill>
                <a:latin typeface="Questa Sans Light" panose="02000000000000000000" pitchFamily="50" charset="0"/>
              </a:rPr>
              <a:t>Affordable recovery centers are often not well-funded, not well kept up - demeaning</a:t>
            </a:r>
          </a:p>
          <a:p>
            <a:pPr>
              <a:buClr>
                <a:srgbClr val="9873EF"/>
              </a:buClr>
            </a:pPr>
            <a:r>
              <a:rPr lang="en-US" dirty="0">
                <a:solidFill>
                  <a:srgbClr val="52282E"/>
                </a:solidFill>
                <a:latin typeface="Questa Sans Light" panose="02000000000000000000" pitchFamily="50" charset="0"/>
              </a:rPr>
              <a:t>Lack of good information about treatment options</a:t>
            </a:r>
          </a:p>
          <a:p>
            <a:pPr>
              <a:buClr>
                <a:srgbClr val="9873EF"/>
              </a:buClr>
            </a:pPr>
            <a:r>
              <a:rPr lang="en-US" dirty="0">
                <a:solidFill>
                  <a:srgbClr val="52282E"/>
                </a:solidFill>
                <a:latin typeface="Questa Sans Light" panose="02000000000000000000" pitchFamily="50" charset="0"/>
              </a:rPr>
              <a:t>Requirement for abstinence before receiving treatment</a:t>
            </a:r>
          </a:p>
          <a:p>
            <a:pPr>
              <a:buClr>
                <a:srgbClr val="9873EF"/>
              </a:buClr>
            </a:pPr>
            <a:r>
              <a:rPr lang="en-US" dirty="0">
                <a:solidFill>
                  <a:srgbClr val="52282E"/>
                </a:solidFill>
                <a:latin typeface="Questa Sans Light" panose="02000000000000000000" pitchFamily="50" charset="0"/>
              </a:rPr>
              <a:t>Need to change entire lifestyles, communities, partners</a:t>
            </a:r>
          </a:p>
          <a:p>
            <a:pPr>
              <a:buClr>
                <a:srgbClr val="9873EF"/>
              </a:buClr>
            </a:pPr>
            <a:r>
              <a:rPr lang="en-US" dirty="0">
                <a:solidFill>
                  <a:srgbClr val="52282E"/>
                </a:solidFill>
                <a:latin typeface="Questa Sans Light" panose="02000000000000000000" pitchFamily="50" charset="0"/>
              </a:rPr>
              <a:t>Fear of what treatment means – the changes required, what will happen</a:t>
            </a:r>
          </a:p>
          <a:p>
            <a:endParaRPr lang="en-US" dirty="0"/>
          </a:p>
        </p:txBody>
      </p:sp>
      <p:pic>
        <p:nvPicPr>
          <p:cNvPr id="4" name="Picture 3" descr="A close up of some flowers&#10;&#10;Description automatically generated with low confidence">
            <a:extLst>
              <a:ext uri="{FF2B5EF4-FFF2-40B4-BE49-F238E27FC236}">
                <a16:creationId xmlns:a16="http://schemas.microsoft.com/office/drawing/2014/main" id="{8C83DB83-96AE-48BB-BEA6-9B80E4775854}"/>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Tree>
    <p:extLst>
      <p:ext uri="{BB962C8B-B14F-4D97-AF65-F5344CB8AC3E}">
        <p14:creationId xmlns:p14="http://schemas.microsoft.com/office/powerpoint/2010/main" val="3040417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CF47A-BB0B-4371-8F2F-922B04F07115}"/>
              </a:ext>
            </a:extLst>
          </p:cNvPr>
          <p:cNvSpPr>
            <a:spLocks noGrp="1"/>
          </p:cNvSpPr>
          <p:nvPr>
            <p:ph type="title"/>
          </p:nvPr>
        </p:nvSpPr>
        <p:spPr/>
        <p:txBody>
          <a:bodyPr/>
          <a:lstStyle/>
          <a:p>
            <a:r>
              <a:rPr lang="en-US" dirty="0">
                <a:solidFill>
                  <a:srgbClr val="52282E"/>
                </a:solidFill>
                <a:latin typeface="Questa Sans Black" panose="02000000000000000000" pitchFamily="50" charset="0"/>
              </a:rPr>
              <a:t>What Works</a:t>
            </a:r>
          </a:p>
        </p:txBody>
      </p:sp>
      <p:sp>
        <p:nvSpPr>
          <p:cNvPr id="3" name="Content Placeholder 2">
            <a:extLst>
              <a:ext uri="{FF2B5EF4-FFF2-40B4-BE49-F238E27FC236}">
                <a16:creationId xmlns:a16="http://schemas.microsoft.com/office/drawing/2014/main" id="{61C0ABF2-E8AF-4043-9FA9-F02E2EFB4432}"/>
              </a:ext>
            </a:extLst>
          </p:cNvPr>
          <p:cNvSpPr>
            <a:spLocks noGrp="1"/>
          </p:cNvSpPr>
          <p:nvPr>
            <p:ph idx="1"/>
          </p:nvPr>
        </p:nvSpPr>
        <p:spPr/>
        <p:txBody>
          <a:bodyPr/>
          <a:lstStyle/>
          <a:p>
            <a:pPr marL="342900" marR="0" lvl="0" indent="-342900">
              <a:lnSpc>
                <a:spcPct val="115000"/>
              </a:lnSpc>
              <a:spcBef>
                <a:spcPts val="0"/>
              </a:spcBef>
              <a:spcAft>
                <a:spcPts val="0"/>
              </a:spcAft>
              <a:buClr>
                <a:srgbClr val="9873EF"/>
              </a:buClr>
              <a:buFont typeface="Symbol" panose="05050102010706020507" pitchFamily="18" charset="2"/>
              <a:buChar char=""/>
            </a:pPr>
            <a:r>
              <a:rPr lang="en-US" sz="2000" dirty="0">
                <a:solidFill>
                  <a:srgbClr val="52282E"/>
                </a:solidFill>
                <a:effectLst/>
                <a:latin typeface="Questa Sans Light" panose="02000000000000000000" pitchFamily="50" charset="0"/>
                <a:ea typeface="Calibri" panose="020F0502020204030204" pitchFamily="34" charset="0"/>
                <a:cs typeface="Calibri" panose="020F0502020204030204" pitchFamily="34" charset="0"/>
              </a:rPr>
              <a:t>Having support – someone to talk to, someone who can connect you with resources – a sponsor, trusted connection, a good counselor who builds trust</a:t>
            </a:r>
            <a:endParaRPr lang="en-US" sz="2000" dirty="0">
              <a:solidFill>
                <a:srgbClr val="52282E"/>
              </a:solidFill>
              <a:effectLst/>
              <a:latin typeface="Questa Sans Light" panose="02000000000000000000" pitchFamily="50"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873EF"/>
              </a:buClr>
              <a:buFont typeface="Symbol" panose="05050102010706020507" pitchFamily="18" charset="2"/>
              <a:buChar char=""/>
            </a:pPr>
            <a:r>
              <a:rPr lang="en-US" sz="2000" dirty="0">
                <a:solidFill>
                  <a:srgbClr val="52282E"/>
                </a:solidFill>
                <a:effectLst/>
                <a:latin typeface="Questa Sans Light" panose="02000000000000000000" pitchFamily="50" charset="0"/>
                <a:ea typeface="Calibri" panose="020F0502020204030204" pitchFamily="34" charset="0"/>
                <a:cs typeface="Calibri" panose="020F0502020204030204" pitchFamily="34" charset="0"/>
              </a:rPr>
              <a:t>Having pride in recovery, in progress. Sharing that pride because it is more important than the stigma.</a:t>
            </a:r>
            <a:endParaRPr lang="en-US" sz="2000" dirty="0">
              <a:solidFill>
                <a:srgbClr val="52282E"/>
              </a:solidFill>
              <a:effectLst/>
              <a:latin typeface="Questa Sans Light" panose="02000000000000000000" pitchFamily="50"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Clr>
                <a:srgbClr val="9873EF"/>
              </a:buClr>
              <a:buFont typeface="Symbol" panose="05050102010706020507" pitchFamily="18" charset="2"/>
              <a:buChar char=""/>
            </a:pPr>
            <a:r>
              <a:rPr lang="en-US" sz="2000" dirty="0">
                <a:solidFill>
                  <a:srgbClr val="52282E"/>
                </a:solidFill>
                <a:latin typeface="Questa Sans Light" panose="02000000000000000000" pitchFamily="50" charset="0"/>
                <a:ea typeface="Calibri" panose="020F0502020204030204" pitchFamily="34" charset="0"/>
                <a:cs typeface="Calibri" panose="020F0502020204030204" pitchFamily="34" charset="0"/>
              </a:rPr>
              <a:t>Having women with lived experience share their stories as trusted communicators</a:t>
            </a:r>
            <a:endParaRPr lang="en-US" sz="2000" dirty="0">
              <a:solidFill>
                <a:srgbClr val="52282E"/>
              </a:solidFill>
              <a:effectLst/>
              <a:latin typeface="Questa Sans Light" panose="02000000000000000000" pitchFamily="50"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Clr>
                <a:srgbClr val="9873EF"/>
              </a:buClr>
              <a:buFont typeface="Symbol" panose="05050102010706020507" pitchFamily="18" charset="2"/>
              <a:buChar char=""/>
            </a:pPr>
            <a:r>
              <a:rPr lang="en-US" sz="2000" dirty="0">
                <a:solidFill>
                  <a:srgbClr val="52282E"/>
                </a:solidFill>
                <a:effectLst/>
                <a:latin typeface="Questa Sans Light" panose="02000000000000000000" pitchFamily="50" charset="0"/>
                <a:ea typeface="Calibri" panose="020F0502020204030204" pitchFamily="34" charset="0"/>
                <a:cs typeface="Calibri" panose="020F0502020204030204" pitchFamily="34" charset="0"/>
              </a:rPr>
              <a:t>Providers understanding the barriers to treatment – understanding trauma, including racial trauma</a:t>
            </a:r>
          </a:p>
          <a:p>
            <a:pPr marL="342900" marR="0" lvl="0" indent="-342900">
              <a:lnSpc>
                <a:spcPct val="115000"/>
              </a:lnSpc>
              <a:spcBef>
                <a:spcPts val="0"/>
              </a:spcBef>
              <a:spcAft>
                <a:spcPts val="0"/>
              </a:spcAft>
              <a:buClr>
                <a:srgbClr val="9873EF"/>
              </a:buClr>
              <a:buFont typeface="Symbol" panose="05050102010706020507" pitchFamily="18" charset="2"/>
              <a:buChar char=""/>
            </a:pPr>
            <a:r>
              <a:rPr lang="en-US" sz="2000" dirty="0">
                <a:solidFill>
                  <a:srgbClr val="52282E"/>
                </a:solidFill>
                <a:latin typeface="Questa Sans Light" panose="02000000000000000000" pitchFamily="50" charset="0"/>
                <a:ea typeface="Calibri" panose="020F0502020204030204" pitchFamily="34" charset="0"/>
                <a:cs typeface="Calibri" panose="020F0502020204030204" pitchFamily="34" charset="0"/>
              </a:rPr>
              <a:t>Trusted community-based organizations connected with trusted culturally appropriate treatment providers</a:t>
            </a:r>
          </a:p>
          <a:p>
            <a:pPr marL="342900" marR="0" lvl="0" indent="-342900">
              <a:lnSpc>
                <a:spcPct val="115000"/>
              </a:lnSpc>
              <a:spcBef>
                <a:spcPts val="0"/>
              </a:spcBef>
              <a:spcAft>
                <a:spcPts val="0"/>
              </a:spcAft>
              <a:buClr>
                <a:srgbClr val="9873EF"/>
              </a:buClr>
              <a:buFont typeface="Symbol" panose="05050102010706020507" pitchFamily="18" charset="2"/>
              <a:buChar char=""/>
            </a:pPr>
            <a:r>
              <a:rPr lang="en-US" sz="2000" dirty="0">
                <a:solidFill>
                  <a:srgbClr val="52282E"/>
                </a:solidFill>
                <a:latin typeface="Questa Sans Light" panose="02000000000000000000" pitchFamily="50" charset="0"/>
                <a:ea typeface="Calibri" panose="020F0502020204030204" pitchFamily="34" charset="0"/>
                <a:cs typeface="Calibri" panose="020F0502020204030204" pitchFamily="34" charset="0"/>
              </a:rPr>
              <a:t>Full, wrap-around services: housing, employment, addressing trauma </a:t>
            </a:r>
          </a:p>
          <a:p>
            <a:pPr marL="342900" marR="0" lvl="0" indent="-342900">
              <a:lnSpc>
                <a:spcPct val="115000"/>
              </a:lnSpc>
              <a:spcBef>
                <a:spcPts val="0"/>
              </a:spcBef>
              <a:spcAft>
                <a:spcPts val="0"/>
              </a:spcAft>
              <a:buClr>
                <a:srgbClr val="9873EF"/>
              </a:buClr>
              <a:buFont typeface="Symbol" panose="05050102010706020507" pitchFamily="18" charset="2"/>
              <a:buChar char=""/>
            </a:pPr>
            <a:r>
              <a:rPr lang="en-US" sz="2000" dirty="0">
                <a:solidFill>
                  <a:srgbClr val="52282E"/>
                </a:solidFill>
                <a:effectLst/>
                <a:latin typeface="Questa Sans Light" panose="02000000000000000000" pitchFamily="50" charset="0"/>
                <a:ea typeface="Calibri" panose="020F0502020204030204" pitchFamily="34" charset="0"/>
                <a:cs typeface="Calibri" panose="020F0502020204030204" pitchFamily="34" charset="0"/>
              </a:rPr>
              <a:t>Motivational interviewing, harm red</a:t>
            </a:r>
            <a:r>
              <a:rPr lang="en-US" sz="2000" dirty="0">
                <a:solidFill>
                  <a:srgbClr val="52282E"/>
                </a:solidFill>
                <a:latin typeface="Questa Sans Light" panose="02000000000000000000" pitchFamily="50" charset="0"/>
                <a:ea typeface="Calibri" panose="020F0502020204030204" pitchFamily="34" charset="0"/>
                <a:cs typeface="Calibri" panose="020F0502020204030204" pitchFamily="34" charset="0"/>
              </a:rPr>
              <a:t>uction, strong peer to peer networks</a:t>
            </a:r>
            <a:endParaRPr lang="en-US" sz="2000" dirty="0">
              <a:solidFill>
                <a:srgbClr val="52282E"/>
              </a:solidFill>
              <a:effectLst/>
              <a:latin typeface="Questa Sans Light" panose="02000000000000000000" pitchFamily="50"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FA63111-01E3-465F-9545-1BD4A07DCD02}"/>
              </a:ext>
            </a:extLst>
          </p:cNvPr>
          <p:cNvPicPr>
            <a:picLocks noChangeAspect="1"/>
          </p:cNvPicPr>
          <p:nvPr/>
        </p:nvPicPr>
        <p:blipFill>
          <a:blip r:embed="rId2"/>
          <a:stretch>
            <a:fillRect/>
          </a:stretch>
        </p:blipFill>
        <p:spPr>
          <a:xfrm>
            <a:off x="9598000" y="5138779"/>
            <a:ext cx="1755800" cy="1719221"/>
          </a:xfrm>
          <a:prstGeom prst="rect">
            <a:avLst/>
          </a:prstGeom>
        </p:spPr>
      </p:pic>
    </p:spTree>
    <p:extLst>
      <p:ext uri="{BB962C8B-B14F-4D97-AF65-F5344CB8AC3E}">
        <p14:creationId xmlns:p14="http://schemas.microsoft.com/office/powerpoint/2010/main" val="1520444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51282D"/>
          </a:solidFill>
        </p:spPr>
        <p:txBody>
          <a:bodyPr wrap="square" lIns="0" tIns="0" rIns="0" bIns="0" rtlCol="0"/>
          <a:lstStyle/>
          <a:p>
            <a:endParaRPr/>
          </a:p>
        </p:txBody>
      </p:sp>
      <p:sp>
        <p:nvSpPr>
          <p:cNvPr id="3" name="object 3"/>
          <p:cNvSpPr/>
          <p:nvPr/>
        </p:nvSpPr>
        <p:spPr>
          <a:xfrm>
            <a:off x="10617799" y="2436100"/>
            <a:ext cx="1574199" cy="442189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949650" y="2640931"/>
            <a:ext cx="3880150" cy="1669688"/>
          </a:xfrm>
          <a:prstGeom prst="rect">
            <a:avLst/>
          </a:prstGeom>
        </p:spPr>
        <p:txBody>
          <a:bodyPr vert="horz" wrap="square" lIns="0" tIns="160020" rIns="0" bIns="0" rtlCol="0">
            <a:spAutoFit/>
          </a:bodyPr>
          <a:lstStyle/>
          <a:p>
            <a:pPr marL="12700" marR="5080">
              <a:spcBef>
                <a:spcPts val="1260"/>
              </a:spcBef>
            </a:pPr>
            <a:r>
              <a:rPr lang="en-US" sz="5000" spc="160" dirty="0">
                <a:solidFill>
                  <a:srgbClr val="FFFFFF"/>
                </a:solidFill>
              </a:rPr>
              <a:t>Messaging</a:t>
            </a:r>
            <a:br>
              <a:rPr lang="en-US" sz="5000" spc="160" dirty="0">
                <a:solidFill>
                  <a:srgbClr val="FFFFFF"/>
                </a:solidFill>
              </a:rPr>
            </a:br>
            <a:r>
              <a:rPr lang="en-US" sz="2400" spc="160" dirty="0">
                <a:solidFill>
                  <a:srgbClr val="FFFFFF"/>
                </a:solidFill>
              </a:rPr>
              <a:t>Black Women and Their Support Systems</a:t>
            </a:r>
            <a:endParaRPr sz="2400" dirty="0"/>
          </a:p>
        </p:txBody>
      </p:sp>
      <p:sp>
        <p:nvSpPr>
          <p:cNvPr id="5" name="object 5"/>
          <p:cNvSpPr/>
          <p:nvPr/>
        </p:nvSpPr>
        <p:spPr>
          <a:xfrm>
            <a:off x="0" y="0"/>
            <a:ext cx="5231124" cy="6857998"/>
          </a:xfrm>
          <a:prstGeom prst="rect">
            <a:avLst/>
          </a:prstGeom>
          <a:blipFill>
            <a:blip r:embed="rId3" cstate="print"/>
            <a:stretch>
              <a:fillRect/>
            </a:stretch>
          </a:blip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8CCB4F66-4C04-4FC5-A3D8-C5F11B545F90}"/>
              </a:ext>
            </a:extLst>
          </p:cNvPr>
          <p:cNvSpPr>
            <a:spLocks noGrp="1"/>
          </p:cNvSpPr>
          <p:nvPr>
            <p:ph type="sldNum" sz="quarter" idx="7"/>
          </p:nvPr>
        </p:nvSpPr>
        <p:spPr/>
        <p:txBody>
          <a:bodyPr/>
          <a:lstStyle/>
          <a:p>
            <a:fld id="{B6F15528-21DE-4FAA-801E-634DDDAF4B2B}"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F5B30D-0EE3-25BB-FE4C-0BEA0F644F50}"/>
              </a:ext>
            </a:extLst>
          </p:cNvPr>
          <p:cNvSpPr>
            <a:spLocks noGrp="1"/>
          </p:cNvSpPr>
          <p:nvPr>
            <p:ph type="sldNum" sz="quarter" idx="7"/>
          </p:nvPr>
        </p:nvSpPr>
        <p:spPr/>
        <p:txBody>
          <a:bodyPr/>
          <a:lstStyle/>
          <a:p>
            <a:fld id="{B6F15528-21DE-4FAA-801E-634DDDAF4B2B}" type="slidenum">
              <a:rPr lang="en-US" smtClean="0"/>
              <a:t>15</a:t>
            </a:fld>
            <a:endParaRPr lang="en-US"/>
          </a:p>
        </p:txBody>
      </p:sp>
      <p:sp>
        <p:nvSpPr>
          <p:cNvPr id="4" name="TextBox 3">
            <a:extLst>
              <a:ext uri="{FF2B5EF4-FFF2-40B4-BE49-F238E27FC236}">
                <a16:creationId xmlns:a16="http://schemas.microsoft.com/office/drawing/2014/main" id="{06A6B3B3-C2F7-4850-3B1F-9B5AE08D69C2}"/>
              </a:ext>
            </a:extLst>
          </p:cNvPr>
          <p:cNvSpPr txBox="1"/>
          <p:nvPr/>
        </p:nvSpPr>
        <p:spPr>
          <a:xfrm>
            <a:off x="1981200" y="1143001"/>
            <a:ext cx="7160443" cy="3785652"/>
          </a:xfrm>
          <a:prstGeom prst="rect">
            <a:avLst/>
          </a:prstGeom>
          <a:noFill/>
        </p:spPr>
        <p:txBody>
          <a:bodyPr wrap="square">
            <a:spAutoFit/>
          </a:bodyPr>
          <a:lstStyle/>
          <a:p>
            <a:r>
              <a:rPr lang="en-US" sz="2400" dirty="0">
                <a:solidFill>
                  <a:srgbClr val="FFFFFF"/>
                </a:solidFill>
              </a:rPr>
              <a:t>Topline Message</a:t>
            </a:r>
            <a:r>
              <a:rPr lang="en-US" dirty="0"/>
              <a:t>:</a:t>
            </a:r>
          </a:p>
          <a:p>
            <a:r>
              <a:rPr lang="en-US" dirty="0">
                <a:solidFill>
                  <a:srgbClr val="FFC000"/>
                </a:solidFill>
              </a:rPr>
              <a:t>Information is not enough. Black women deserve holistic treatment that includes mental and community care.</a:t>
            </a:r>
          </a:p>
          <a:p>
            <a:endParaRPr lang="en-US" dirty="0">
              <a:solidFill>
                <a:srgbClr val="FFFFFF"/>
              </a:solidFill>
            </a:endParaRPr>
          </a:p>
          <a:p>
            <a:r>
              <a:rPr lang="en-US" dirty="0">
                <a:solidFill>
                  <a:srgbClr val="FFFFFF"/>
                </a:solidFill>
              </a:rPr>
              <a:t>Message 1 (The Problem)</a:t>
            </a:r>
            <a:r>
              <a:rPr lang="en-US" dirty="0"/>
              <a:t>:</a:t>
            </a:r>
          </a:p>
          <a:p>
            <a:r>
              <a:rPr lang="en-US" dirty="0"/>
              <a:t>Black women experience disproportionate risks from substance use disorders, and not enough is being done to address it.</a:t>
            </a:r>
          </a:p>
          <a:p>
            <a:r>
              <a:rPr lang="en-US" dirty="0">
                <a:solidFill>
                  <a:srgbClr val="FFFFFF"/>
                </a:solidFill>
              </a:rPr>
              <a:t>Message 2 (The Solution)</a:t>
            </a:r>
            <a:r>
              <a:rPr lang="en-US" dirty="0"/>
              <a:t>:</a:t>
            </a:r>
          </a:p>
          <a:p>
            <a:r>
              <a:rPr lang="en-US" dirty="0"/>
              <a:t>Don’t judge Black women for substance use — instead treat us as human beings worthy of living healthy and thriving lives.</a:t>
            </a:r>
          </a:p>
          <a:p>
            <a:r>
              <a:rPr lang="en-US" dirty="0">
                <a:solidFill>
                  <a:srgbClr val="FFFFFF"/>
                </a:solidFill>
              </a:rPr>
              <a:t>Message 3 (Our Needs)</a:t>
            </a:r>
            <a:r>
              <a:rPr lang="en-US" dirty="0"/>
              <a:t>:</a:t>
            </a:r>
          </a:p>
          <a:p>
            <a:r>
              <a:rPr lang="en-US" dirty="0"/>
              <a:t>Black women deserve holistic care that meets their physical, mental, spiritual, and social needs.</a:t>
            </a:r>
          </a:p>
        </p:txBody>
      </p:sp>
    </p:spTree>
    <p:extLst>
      <p:ext uri="{BB962C8B-B14F-4D97-AF65-F5344CB8AC3E}">
        <p14:creationId xmlns:p14="http://schemas.microsoft.com/office/powerpoint/2010/main" val="2770489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F5B30D-0EE3-25BB-FE4C-0BEA0F644F50}"/>
              </a:ext>
            </a:extLst>
          </p:cNvPr>
          <p:cNvSpPr>
            <a:spLocks noGrp="1"/>
          </p:cNvSpPr>
          <p:nvPr>
            <p:ph type="sldNum" sz="quarter" idx="7"/>
          </p:nvPr>
        </p:nvSpPr>
        <p:spPr/>
        <p:txBody>
          <a:bodyPr/>
          <a:lstStyle/>
          <a:p>
            <a:fld id="{B6F15528-21DE-4FAA-801E-634DDDAF4B2B}" type="slidenum">
              <a:rPr lang="en-US" smtClean="0"/>
              <a:t>16</a:t>
            </a:fld>
            <a:endParaRPr lang="en-US"/>
          </a:p>
        </p:txBody>
      </p:sp>
      <p:sp>
        <p:nvSpPr>
          <p:cNvPr id="4" name="TextBox 3">
            <a:extLst>
              <a:ext uri="{FF2B5EF4-FFF2-40B4-BE49-F238E27FC236}">
                <a16:creationId xmlns:a16="http://schemas.microsoft.com/office/drawing/2014/main" id="{06A6B3B3-C2F7-4850-3B1F-9B5AE08D69C2}"/>
              </a:ext>
            </a:extLst>
          </p:cNvPr>
          <p:cNvSpPr txBox="1"/>
          <p:nvPr/>
        </p:nvSpPr>
        <p:spPr>
          <a:xfrm>
            <a:off x="1828800" y="1066800"/>
            <a:ext cx="7160443" cy="4893647"/>
          </a:xfrm>
          <a:prstGeom prst="rect">
            <a:avLst/>
          </a:prstGeom>
          <a:noFill/>
        </p:spPr>
        <p:txBody>
          <a:bodyPr wrap="square">
            <a:spAutoFit/>
          </a:bodyPr>
          <a:lstStyle/>
          <a:p>
            <a:r>
              <a:rPr lang="en-US" sz="2400" b="0" i="0" u="none" strike="noStrike" baseline="0" dirty="0">
                <a:solidFill>
                  <a:srgbClr val="FFFFFF"/>
                </a:solidFill>
                <a:latin typeface="Calibri" panose="020F0502020204030204" pitchFamily="34" charset="0"/>
              </a:rPr>
              <a:t>Message 1: The Problem</a:t>
            </a:r>
            <a:endParaRPr lang="en-US" sz="2400" dirty="0">
              <a:solidFill>
                <a:srgbClr val="FFFFFF"/>
              </a:solidFill>
            </a:endParaRPr>
          </a:p>
          <a:p>
            <a:pPr algn="l"/>
            <a:r>
              <a:rPr lang="en-US" sz="1800" b="1" i="0" u="none" strike="noStrike" baseline="0" dirty="0">
                <a:solidFill>
                  <a:srgbClr val="F7CA30"/>
                </a:solidFill>
                <a:latin typeface="Calibri-Bold"/>
              </a:rPr>
              <a:t>Black women experience disproportionate risks from substance use</a:t>
            </a:r>
          </a:p>
          <a:p>
            <a:pPr algn="l"/>
            <a:r>
              <a:rPr lang="en-US" sz="1800" b="1" i="0" u="none" strike="noStrike" baseline="0" dirty="0">
                <a:solidFill>
                  <a:srgbClr val="F7CA30"/>
                </a:solidFill>
                <a:latin typeface="Calibri-Bold"/>
              </a:rPr>
              <a:t>disorders, and not enough is being done to address it.</a:t>
            </a:r>
          </a:p>
          <a:p>
            <a:pPr marL="285750" indent="-285750" algn="l">
              <a:buFont typeface="Arial" panose="020B0604020202020204" pitchFamily="34" charset="0"/>
              <a:buChar char="•"/>
            </a:pPr>
            <a:r>
              <a:rPr lang="en-US" sz="1800" b="0" i="0" u="none" strike="noStrike" baseline="0" dirty="0">
                <a:solidFill>
                  <a:srgbClr val="FFFFFF"/>
                </a:solidFill>
                <a:latin typeface="Calibri" panose="020F0502020204030204" pitchFamily="34" charset="0"/>
              </a:rPr>
              <a:t>Substance-related overdose deaths in the Black community increased by </a:t>
            </a:r>
            <a:r>
              <a:rPr lang="en-US" sz="1800" b="0" i="0" u="none" strike="noStrike" baseline="0" dirty="0">
                <a:solidFill>
                  <a:srgbClr val="F7CA30"/>
                </a:solidFill>
                <a:latin typeface="Calibri" panose="020F0502020204030204" pitchFamily="34" charset="0"/>
              </a:rPr>
              <a:t>40% from 2015 to 2016</a:t>
            </a:r>
            <a:r>
              <a:rPr lang="en-US" sz="1800" b="0" i="0" u="none" strike="noStrike" baseline="0" dirty="0">
                <a:solidFill>
                  <a:srgbClr val="FFFFFF"/>
                </a:solidFill>
                <a:latin typeface="Calibri" panose="020F0502020204030204" pitchFamily="34" charset="0"/>
              </a:rPr>
              <a:t>, compared to only a </a:t>
            </a:r>
            <a:r>
              <a:rPr lang="en-US" sz="1800" b="0" i="0" u="none" strike="noStrike" baseline="0" dirty="0">
                <a:solidFill>
                  <a:srgbClr val="F7CA30"/>
                </a:solidFill>
                <a:latin typeface="Calibri" panose="020F0502020204030204" pitchFamily="34" charset="0"/>
              </a:rPr>
              <a:t>21% </a:t>
            </a:r>
            <a:r>
              <a:rPr lang="en-US" sz="1800" b="0" i="0" u="none" strike="noStrike" baseline="0" dirty="0">
                <a:solidFill>
                  <a:srgbClr val="FFFFFF"/>
                </a:solidFill>
                <a:latin typeface="Calibri" panose="020F0502020204030204" pitchFamily="34" charset="0"/>
              </a:rPr>
              <a:t>increase across the overall population.</a:t>
            </a:r>
          </a:p>
          <a:p>
            <a:pPr marL="285750" indent="-285750" algn="l">
              <a:buFont typeface="Arial" panose="020B0604020202020204" pitchFamily="34" charset="0"/>
              <a:buChar char="•"/>
            </a:pPr>
            <a:r>
              <a:rPr lang="en-US" sz="1800" b="0" i="0" u="none" strike="noStrike" baseline="0" dirty="0">
                <a:solidFill>
                  <a:srgbClr val="FFFFFF"/>
                </a:solidFill>
                <a:latin typeface="Calibri" panose="020F0502020204030204" pitchFamily="34" charset="0"/>
              </a:rPr>
              <a:t>From </a:t>
            </a:r>
            <a:r>
              <a:rPr lang="en-US" sz="1800" b="0" i="0" u="none" strike="noStrike" baseline="0" dirty="0">
                <a:solidFill>
                  <a:srgbClr val="F7CA30"/>
                </a:solidFill>
                <a:latin typeface="Calibri" panose="020F0502020204030204" pitchFamily="34" charset="0"/>
              </a:rPr>
              <a:t>2004 to 2019 </a:t>
            </a:r>
            <a:r>
              <a:rPr lang="en-US" sz="1800" b="0" i="0" u="none" strike="noStrike" baseline="0" dirty="0">
                <a:solidFill>
                  <a:srgbClr val="FFFFFF"/>
                </a:solidFill>
                <a:latin typeface="Calibri" panose="020F0502020204030204" pitchFamily="34" charset="0"/>
              </a:rPr>
              <a:t>the death rates of cocaine overdoses –– a </a:t>
            </a:r>
            <a:r>
              <a:rPr lang="en-US" sz="1800" b="0" i="0" u="none" strike="noStrike" baseline="0" dirty="0">
                <a:solidFill>
                  <a:srgbClr val="F7CA30"/>
                </a:solidFill>
                <a:latin typeface="Calibri" panose="020F0502020204030204" pitchFamily="34" charset="0"/>
              </a:rPr>
              <a:t>commonly used stimulant </a:t>
            </a:r>
            <a:r>
              <a:rPr lang="en-US" sz="1800" b="0" i="0" u="none" strike="noStrike" baseline="0" dirty="0">
                <a:solidFill>
                  <a:srgbClr val="FFFFFF"/>
                </a:solidFill>
                <a:latin typeface="Calibri" panose="020F0502020204030204" pitchFamily="34" charset="0"/>
              </a:rPr>
              <a:t>–– were higher among the Black community compared to other racial and ethnic groups.</a:t>
            </a:r>
          </a:p>
          <a:p>
            <a:pPr marL="285750" indent="-285750" algn="l">
              <a:buFont typeface="Arial" panose="020B0604020202020204" pitchFamily="34" charset="0"/>
              <a:buChar char="•"/>
            </a:pPr>
            <a:r>
              <a:rPr lang="en-US" sz="1800" b="0" i="0" u="none" strike="noStrike" baseline="0" dirty="0">
                <a:solidFill>
                  <a:srgbClr val="FFFFFF"/>
                </a:solidFill>
                <a:latin typeface="Calibri" panose="020F0502020204030204" pitchFamily="34" charset="0"/>
              </a:rPr>
              <a:t>Black women are disproportionately impacted by stimulant use disorders.</a:t>
            </a:r>
          </a:p>
          <a:p>
            <a:pPr marL="285750" indent="-285750" algn="l">
              <a:buFont typeface="Arial" panose="020B0604020202020204" pitchFamily="34" charset="0"/>
              <a:buChar char="•"/>
            </a:pPr>
            <a:r>
              <a:rPr lang="en-US" sz="1800" b="0" i="0" u="none" strike="noStrike" baseline="0" dirty="0">
                <a:solidFill>
                  <a:srgbClr val="FFFFFF"/>
                </a:solidFill>
                <a:latin typeface="Calibri" panose="020F0502020204030204" pitchFamily="34" charset="0"/>
              </a:rPr>
              <a:t>Black women with addiction are seen as failures instead of being seen as having a health issue that needs treatment;</a:t>
            </a:r>
          </a:p>
          <a:p>
            <a:pPr marL="285750" indent="-285750" algn="l">
              <a:buFont typeface="Arial" panose="020B0604020202020204" pitchFamily="34" charset="0"/>
              <a:buChar char="•"/>
            </a:pPr>
            <a:r>
              <a:rPr lang="en-US" sz="1800" b="0" i="0" u="none" strike="noStrike" baseline="0" dirty="0">
                <a:solidFill>
                  <a:srgbClr val="FFFFFF"/>
                </a:solidFill>
                <a:latin typeface="Calibri" panose="020F0502020204030204" pitchFamily="34" charset="0"/>
              </a:rPr>
              <a:t>When Black women come forward and speak about their substance use they are at risk of having their children taken away;</a:t>
            </a:r>
          </a:p>
          <a:p>
            <a:pPr marL="285750" indent="-285750" algn="l">
              <a:buFont typeface="Arial" panose="020B0604020202020204" pitchFamily="34" charset="0"/>
              <a:buChar char="•"/>
            </a:pPr>
            <a:r>
              <a:rPr lang="en-US" sz="1800" b="0" i="0" u="none" strike="noStrike" baseline="0" dirty="0">
                <a:solidFill>
                  <a:srgbClr val="FFFFFF"/>
                </a:solidFill>
                <a:latin typeface="Calibri" panose="020F0502020204030204" pitchFamily="34" charset="0"/>
              </a:rPr>
              <a:t>Black women are </a:t>
            </a:r>
            <a:r>
              <a:rPr lang="en-US" sz="1800" b="0" i="0" u="none" strike="noStrike" baseline="0" dirty="0">
                <a:solidFill>
                  <a:srgbClr val="F7CA30"/>
                </a:solidFill>
                <a:latin typeface="Calibri" panose="020F0502020204030204" pitchFamily="34" charset="0"/>
              </a:rPr>
              <a:t>more likely to be incarcerated </a:t>
            </a:r>
            <a:r>
              <a:rPr lang="en-US" sz="1800" b="0" i="0" u="none" strike="noStrike" baseline="0" dirty="0">
                <a:solidFill>
                  <a:srgbClr val="FFFFFF"/>
                </a:solidFill>
                <a:latin typeface="Calibri" panose="020F0502020204030204" pitchFamily="34" charset="0"/>
              </a:rPr>
              <a:t>and aren’t referred to</a:t>
            </a:r>
          </a:p>
          <a:p>
            <a:pPr algn="l"/>
            <a:r>
              <a:rPr lang="en-US" dirty="0">
                <a:solidFill>
                  <a:srgbClr val="FFFFFF"/>
                </a:solidFill>
                <a:latin typeface="Calibri" panose="020F0502020204030204" pitchFamily="34" charset="0"/>
              </a:rPr>
              <a:t>      </a:t>
            </a:r>
            <a:r>
              <a:rPr lang="en-US" sz="1800" b="0" i="0" u="none" strike="noStrike" baseline="0" dirty="0">
                <a:solidFill>
                  <a:srgbClr val="FFFFFF"/>
                </a:solidFill>
                <a:latin typeface="Calibri" panose="020F0502020204030204" pitchFamily="34" charset="0"/>
              </a:rPr>
              <a:t>treatment or rehab centers.</a:t>
            </a:r>
            <a:endParaRPr lang="en-US" dirty="0"/>
          </a:p>
        </p:txBody>
      </p:sp>
    </p:spTree>
    <p:extLst>
      <p:ext uri="{BB962C8B-B14F-4D97-AF65-F5344CB8AC3E}">
        <p14:creationId xmlns:p14="http://schemas.microsoft.com/office/powerpoint/2010/main" val="732150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3967"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14</a:t>
            </a:r>
            <a:endParaRPr sz="1400">
              <a:latin typeface="Arial"/>
              <a:cs typeface="Arial"/>
            </a:endParaRPr>
          </a:p>
        </p:txBody>
      </p:sp>
      <p:sp>
        <p:nvSpPr>
          <p:cNvPr id="3" name="object 3"/>
          <p:cNvSpPr txBox="1">
            <a:spLocks noGrp="1"/>
          </p:cNvSpPr>
          <p:nvPr>
            <p:ph type="title"/>
          </p:nvPr>
        </p:nvSpPr>
        <p:spPr>
          <a:xfrm>
            <a:off x="1308100" y="1267252"/>
            <a:ext cx="4960826" cy="474489"/>
          </a:xfrm>
          <a:prstGeom prst="rect">
            <a:avLst/>
          </a:prstGeom>
        </p:spPr>
        <p:txBody>
          <a:bodyPr vert="horz" wrap="square" lIns="0" tIns="12700" rIns="0" bIns="0" rtlCol="0">
            <a:spAutoFit/>
          </a:bodyPr>
          <a:lstStyle/>
          <a:p>
            <a:pPr marL="12700">
              <a:lnSpc>
                <a:spcPts val="3645"/>
              </a:lnSpc>
            </a:pPr>
            <a:r>
              <a:rPr lang="en-US" sz="3200" spc="60" dirty="0">
                <a:solidFill>
                  <a:srgbClr val="9872EE"/>
                </a:solidFill>
              </a:rPr>
              <a:t>Message 2: The Solution</a:t>
            </a:r>
            <a:endParaRPr sz="3200" dirty="0"/>
          </a:p>
        </p:txBody>
      </p:sp>
      <p:sp>
        <p:nvSpPr>
          <p:cNvPr id="4" name="object 4"/>
          <p:cNvSpPr txBox="1"/>
          <p:nvPr/>
        </p:nvSpPr>
        <p:spPr>
          <a:xfrm>
            <a:off x="1219200" y="2057400"/>
            <a:ext cx="6313153" cy="4106252"/>
          </a:xfrm>
          <a:prstGeom prst="rect">
            <a:avLst/>
          </a:prstGeom>
        </p:spPr>
        <p:txBody>
          <a:bodyPr vert="horz" wrap="square" lIns="0" tIns="12700" rIns="0" bIns="0" rtlCol="0">
            <a:spAutoFit/>
          </a:bodyPr>
          <a:lstStyle/>
          <a:p>
            <a:pPr algn="l"/>
            <a:r>
              <a:rPr lang="en-US" sz="1800" b="1" i="0" u="none" strike="noStrike" baseline="0" dirty="0">
                <a:solidFill>
                  <a:schemeClr val="accent6">
                    <a:lumMod val="75000"/>
                  </a:schemeClr>
                </a:solidFill>
                <a:latin typeface="Calibri-Bold"/>
              </a:rPr>
              <a:t>Don’t judge Black women for our substance use — instead treat us as human beings worthy of living healthy and thriving lives.</a:t>
            </a:r>
            <a:endParaRPr lang="en-US" sz="1400" b="1" spc="25" dirty="0">
              <a:solidFill>
                <a:schemeClr val="accent6">
                  <a:lumMod val="75000"/>
                </a:schemeClr>
              </a:solidFill>
              <a:latin typeface="Gill Sans MT"/>
              <a:cs typeface="Gill Sans MT"/>
            </a:endParaRPr>
          </a:p>
          <a:p>
            <a:pPr algn="l"/>
            <a:endParaRPr lang="en-US" sz="1400" b="1" spc="25" dirty="0">
              <a:latin typeface="Gill Sans MT"/>
              <a:cs typeface="Gill Sans MT"/>
            </a:endParaRP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Every Black woman struggling with substance use has a story –– we are more than our dependency, we are worthy of support and healing and we deserve to be heard.</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It’s time to break down the misconceptions, stigma, shame, and guilt faced by Black women who use substances.</a:t>
            </a:r>
          </a:p>
          <a:p>
            <a:pPr marL="285750" indent="-285750" algn="l">
              <a:buFont typeface="Arial" panose="020B0604020202020204" pitchFamily="34" charset="0"/>
              <a:buChar char="•"/>
            </a:pPr>
            <a:endParaRPr lang="en-US" sz="1800" b="0" i="0" u="none" strike="noStrike" baseline="0" dirty="0">
              <a:latin typeface="Calibri" panose="020F0502020204030204" pitchFamily="34" charset="0"/>
            </a:endParaRPr>
          </a:p>
          <a:p>
            <a:pPr marL="742950" lvl="1" indent="-285750">
              <a:buFont typeface="Arial" panose="020B0604020202020204" pitchFamily="34" charset="0"/>
              <a:buChar char="•"/>
            </a:pPr>
            <a:r>
              <a:rPr lang="en-US" b="0" i="0" u="none" strike="noStrike" baseline="0" dirty="0">
                <a:latin typeface="Calibri" panose="020F0502020204030204" pitchFamily="34" charset="0"/>
              </a:rPr>
              <a:t>Black women with substance use disorder are not bad mothers, welfare queens, and crackheads –– we need support and care, not punishment.</a:t>
            </a:r>
          </a:p>
          <a:p>
            <a:pPr marL="742950" lvl="1" indent="-285750">
              <a:buFont typeface="Arial" panose="020B0604020202020204" pitchFamily="34" charset="0"/>
              <a:buChar char="•"/>
            </a:pPr>
            <a:r>
              <a:rPr lang="en-US" b="0" i="0" u="none" strike="noStrike" baseline="0" dirty="0">
                <a:latin typeface="Calibri" panose="020F0502020204030204" pitchFamily="34" charset="0"/>
              </a:rPr>
              <a:t>It’s time to start examining why addiction impacts our community instead of finding </a:t>
            </a:r>
            <a:r>
              <a:rPr lang="en-US" sz="1800" b="0" i="0" u="none" strike="noStrike" baseline="0" dirty="0">
                <a:latin typeface="Calibri" panose="020F0502020204030204" pitchFamily="34" charset="0"/>
              </a:rPr>
              <a:t>fault with people who have substance use disorders.</a:t>
            </a:r>
            <a:r>
              <a:rPr lang="en-US" sz="1800" b="0" i="0" u="none" strike="noStrike" baseline="0" dirty="0">
                <a:solidFill>
                  <a:srgbClr val="FFFFFF"/>
                </a:solidFill>
                <a:latin typeface="Calibri" panose="020F0502020204030204" pitchFamily="34" charset="0"/>
              </a:rPr>
              <a:t>.</a:t>
            </a:r>
            <a:endParaRPr lang="en-US" sz="1400" dirty="0">
              <a:latin typeface="Gill Sans MT"/>
              <a:cs typeface="Gill Sans MT"/>
            </a:endParaRPr>
          </a:p>
        </p:txBody>
      </p:sp>
      <p:sp>
        <p:nvSpPr>
          <p:cNvPr id="5" name="object 5"/>
          <p:cNvSpPr/>
          <p:nvPr/>
        </p:nvSpPr>
        <p:spPr>
          <a:xfrm>
            <a:off x="7877175" y="1363923"/>
            <a:ext cx="1675049" cy="257542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268926" y="4384175"/>
            <a:ext cx="5923073" cy="2473824"/>
          </a:xfrm>
          <a:prstGeom prst="rect">
            <a:avLst/>
          </a:prstGeom>
          <a:blipFill>
            <a:blip r:embed="rId3" cstate="print"/>
            <a:stretch>
              <a:fillRect/>
            </a:stretch>
          </a:blipFill>
        </p:spPr>
        <p:txBody>
          <a:bodyPr wrap="square" lIns="0" tIns="0" rIns="0" bIns="0" rtlCol="0"/>
          <a:lstStyle/>
          <a:p>
            <a:endParaRPr/>
          </a:p>
        </p:txBody>
      </p:sp>
      <p:sp>
        <p:nvSpPr>
          <p:cNvPr id="7" name="Slide Number Placeholder 6">
            <a:extLst>
              <a:ext uri="{FF2B5EF4-FFF2-40B4-BE49-F238E27FC236}">
                <a16:creationId xmlns:a16="http://schemas.microsoft.com/office/drawing/2014/main" id="{DE8FF06B-16DC-422F-9250-9A0F5DA8907A}"/>
              </a:ext>
            </a:extLst>
          </p:cNvPr>
          <p:cNvSpPr>
            <a:spLocks noGrp="1"/>
          </p:cNvSpPr>
          <p:nvPr>
            <p:ph type="sldNum" sz="quarter" idx="7"/>
          </p:nvPr>
        </p:nvSpPr>
        <p:spPr/>
        <p:txBody>
          <a:bodyPr/>
          <a:lstStyle/>
          <a:p>
            <a:fld id="{B6F15528-21DE-4FAA-801E-634DDDAF4B2B}"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3967"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14</a:t>
            </a:r>
            <a:endParaRPr sz="1400">
              <a:latin typeface="Arial"/>
              <a:cs typeface="Arial"/>
            </a:endParaRPr>
          </a:p>
        </p:txBody>
      </p:sp>
      <p:sp>
        <p:nvSpPr>
          <p:cNvPr id="3" name="object 3"/>
          <p:cNvSpPr txBox="1">
            <a:spLocks noGrp="1"/>
          </p:cNvSpPr>
          <p:nvPr>
            <p:ph type="title"/>
          </p:nvPr>
        </p:nvSpPr>
        <p:spPr>
          <a:xfrm>
            <a:off x="1219200" y="1066800"/>
            <a:ext cx="6019800" cy="444737"/>
          </a:xfrm>
          <a:prstGeom prst="rect">
            <a:avLst/>
          </a:prstGeom>
        </p:spPr>
        <p:txBody>
          <a:bodyPr vert="horz" wrap="square" lIns="0" tIns="12700" rIns="0" bIns="0" rtlCol="0">
            <a:spAutoFit/>
          </a:bodyPr>
          <a:lstStyle/>
          <a:p>
            <a:pPr marL="12700">
              <a:lnSpc>
                <a:spcPts val="3645"/>
              </a:lnSpc>
            </a:pPr>
            <a:r>
              <a:rPr lang="en-US" sz="2800" spc="60" dirty="0">
                <a:solidFill>
                  <a:srgbClr val="9872EE"/>
                </a:solidFill>
              </a:rPr>
              <a:t>Message 3: Black Women’s Needs</a:t>
            </a:r>
            <a:endParaRPr sz="2800" dirty="0"/>
          </a:p>
        </p:txBody>
      </p:sp>
      <p:sp>
        <p:nvSpPr>
          <p:cNvPr id="4" name="object 4"/>
          <p:cNvSpPr txBox="1"/>
          <p:nvPr/>
        </p:nvSpPr>
        <p:spPr>
          <a:xfrm>
            <a:off x="1219200" y="2057400"/>
            <a:ext cx="6313153" cy="3829253"/>
          </a:xfrm>
          <a:prstGeom prst="rect">
            <a:avLst/>
          </a:prstGeom>
        </p:spPr>
        <p:txBody>
          <a:bodyPr vert="horz" wrap="square" lIns="0" tIns="12700" rIns="0" bIns="0" rtlCol="0">
            <a:spAutoFit/>
          </a:bodyPr>
          <a:lstStyle/>
          <a:p>
            <a:pPr algn="l"/>
            <a:r>
              <a:rPr lang="en-US" sz="1800" b="1" i="0" u="none" strike="noStrike" baseline="0" dirty="0">
                <a:solidFill>
                  <a:schemeClr val="accent6"/>
                </a:solidFill>
                <a:latin typeface="Calibri-Bold"/>
              </a:rPr>
              <a:t>Black women deserve holistic care that meets their physical,</a:t>
            </a:r>
          </a:p>
          <a:p>
            <a:pPr algn="l"/>
            <a:r>
              <a:rPr lang="en-US" sz="1800" b="1" i="0" u="none" strike="noStrike" baseline="0" dirty="0">
                <a:solidFill>
                  <a:schemeClr val="accent6"/>
                </a:solidFill>
                <a:latin typeface="Calibri-Bold"/>
              </a:rPr>
              <a:t>mental, spiritual, and social needs.</a:t>
            </a:r>
          </a:p>
          <a:p>
            <a:pPr algn="l"/>
            <a:endParaRPr lang="en-US" sz="1400" b="1" spc="25" dirty="0">
              <a:latin typeface="Gill Sans MT"/>
              <a:cs typeface="Gill Sans MT"/>
            </a:endParaRP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We need our loved ones to understand us, lift us up, and stand by us during our time of need.</a:t>
            </a:r>
          </a:p>
          <a:p>
            <a:pPr marL="285750" indent="-285750" algn="l">
              <a:buFont typeface="Arial" panose="020B0604020202020204" pitchFamily="34" charset="0"/>
              <a:buChar char="•"/>
            </a:pPr>
            <a:endParaRPr lang="en-US" sz="1800" b="0" i="0" u="none" strike="noStrike" baseline="0" dirty="0">
              <a:latin typeface="Calibri" panose="020F0502020204030204" pitchFamily="34" charset="0"/>
            </a:endParaRPr>
          </a:p>
          <a:p>
            <a:pPr marL="742950" lvl="1" indent="-285750">
              <a:buFont typeface="Arial" panose="020B0604020202020204" pitchFamily="34" charset="0"/>
              <a:buChar char="•"/>
            </a:pPr>
            <a:r>
              <a:rPr lang="en-US" b="0" i="0" u="none" strike="noStrike" baseline="0" dirty="0">
                <a:latin typeface="Calibri" panose="020F0502020204030204" pitchFamily="34" charset="0"/>
              </a:rPr>
              <a:t>Support looks different depending on the circumstance. No gesture is too small. Offering rides to treatment, babysitting or advocating for us in the doctor's office all make the difference when Black women are in need of care.</a:t>
            </a:r>
          </a:p>
          <a:p>
            <a:pPr marL="742950" lvl="1" indent="-285750">
              <a:buFont typeface="Arial" panose="020B0604020202020204" pitchFamily="34" charset="0"/>
              <a:buChar char="•"/>
            </a:pPr>
            <a:r>
              <a:rPr lang="en-US" b="0" i="0" u="none" strike="noStrike" baseline="0" dirty="0">
                <a:latin typeface="Calibri" panose="020F0502020204030204" pitchFamily="34" charset="0"/>
              </a:rPr>
              <a:t>Spirituality can be a key source of strength during treatment for Black women and their loved ones –– Black women want to be well spiritually, physically, and emotionally.</a:t>
            </a:r>
          </a:p>
        </p:txBody>
      </p:sp>
      <p:sp>
        <p:nvSpPr>
          <p:cNvPr id="5" name="object 5"/>
          <p:cNvSpPr/>
          <p:nvPr/>
        </p:nvSpPr>
        <p:spPr>
          <a:xfrm>
            <a:off x="7877175" y="1363923"/>
            <a:ext cx="1675049" cy="257542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268926" y="4384175"/>
            <a:ext cx="5923073" cy="2473824"/>
          </a:xfrm>
          <a:prstGeom prst="rect">
            <a:avLst/>
          </a:prstGeom>
          <a:blipFill>
            <a:blip r:embed="rId3" cstate="print"/>
            <a:stretch>
              <a:fillRect/>
            </a:stretch>
          </a:blipFill>
        </p:spPr>
        <p:txBody>
          <a:bodyPr wrap="square" lIns="0" tIns="0" rIns="0" bIns="0" rtlCol="0"/>
          <a:lstStyle/>
          <a:p>
            <a:endParaRPr/>
          </a:p>
        </p:txBody>
      </p:sp>
      <p:sp>
        <p:nvSpPr>
          <p:cNvPr id="7" name="Slide Number Placeholder 6">
            <a:extLst>
              <a:ext uri="{FF2B5EF4-FFF2-40B4-BE49-F238E27FC236}">
                <a16:creationId xmlns:a16="http://schemas.microsoft.com/office/drawing/2014/main" id="{DE8FF06B-16DC-422F-9250-9A0F5DA8907A}"/>
              </a:ext>
            </a:extLst>
          </p:cNvPr>
          <p:cNvSpPr>
            <a:spLocks noGrp="1"/>
          </p:cNvSpPr>
          <p:nvPr>
            <p:ph type="sldNum" sz="quarter" idx="7"/>
          </p:nvPr>
        </p:nvSpPr>
        <p:spPr/>
        <p:txBody>
          <a:bodyPr/>
          <a:lstStyle/>
          <a:p>
            <a:fld id="{B6F15528-21DE-4FAA-801E-634DDDAF4B2B}" type="slidenum">
              <a:rPr lang="en-US" smtClean="0"/>
              <a:t>18</a:t>
            </a:fld>
            <a:endParaRPr lang="en-US"/>
          </a:p>
        </p:txBody>
      </p:sp>
    </p:spTree>
    <p:extLst>
      <p:ext uri="{BB962C8B-B14F-4D97-AF65-F5344CB8AC3E}">
        <p14:creationId xmlns:p14="http://schemas.microsoft.com/office/powerpoint/2010/main" val="1892788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3967"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14</a:t>
            </a:r>
            <a:endParaRPr sz="1400">
              <a:latin typeface="Arial"/>
              <a:cs typeface="Arial"/>
            </a:endParaRPr>
          </a:p>
        </p:txBody>
      </p:sp>
      <p:sp>
        <p:nvSpPr>
          <p:cNvPr id="3" name="object 3"/>
          <p:cNvSpPr txBox="1">
            <a:spLocks noGrp="1"/>
          </p:cNvSpPr>
          <p:nvPr>
            <p:ph type="title"/>
          </p:nvPr>
        </p:nvSpPr>
        <p:spPr>
          <a:xfrm>
            <a:off x="1219200" y="1066800"/>
            <a:ext cx="6019800" cy="906402"/>
          </a:xfrm>
          <a:prstGeom prst="rect">
            <a:avLst/>
          </a:prstGeom>
        </p:spPr>
        <p:txBody>
          <a:bodyPr vert="horz" wrap="square" lIns="0" tIns="12700" rIns="0" bIns="0" rtlCol="0">
            <a:spAutoFit/>
          </a:bodyPr>
          <a:lstStyle/>
          <a:p>
            <a:pPr marL="12700">
              <a:lnSpc>
                <a:spcPts val="3645"/>
              </a:lnSpc>
            </a:pPr>
            <a:r>
              <a:rPr lang="en-US" sz="2800" spc="60" dirty="0">
                <a:solidFill>
                  <a:srgbClr val="9872EE"/>
                </a:solidFill>
              </a:rPr>
              <a:t>Message 3: Black Women’s Needs (Cont’d)</a:t>
            </a:r>
            <a:endParaRPr sz="2800" dirty="0"/>
          </a:p>
        </p:txBody>
      </p:sp>
      <p:sp>
        <p:nvSpPr>
          <p:cNvPr id="4" name="object 4"/>
          <p:cNvSpPr txBox="1"/>
          <p:nvPr/>
        </p:nvSpPr>
        <p:spPr>
          <a:xfrm>
            <a:off x="1219200" y="2057400"/>
            <a:ext cx="6313153" cy="3890809"/>
          </a:xfrm>
          <a:prstGeom prst="rect">
            <a:avLst/>
          </a:prstGeom>
        </p:spPr>
        <p:txBody>
          <a:bodyPr vert="horz" wrap="square" lIns="0" tIns="12700" rIns="0" bIns="0" rtlCol="0">
            <a:spAutoFit/>
          </a:bodyPr>
          <a:lstStyle/>
          <a:p>
            <a:pPr algn="l"/>
            <a:r>
              <a:rPr lang="en-US" sz="1800" b="1" i="0" u="none" strike="noStrike" baseline="0" dirty="0">
                <a:solidFill>
                  <a:schemeClr val="accent6"/>
                </a:solidFill>
                <a:latin typeface="Calibri-Bold"/>
              </a:rPr>
              <a:t>Black women deserve holistic care that meets their physical,</a:t>
            </a:r>
          </a:p>
          <a:p>
            <a:pPr algn="l"/>
            <a:r>
              <a:rPr lang="en-US" sz="1800" b="1" i="0" u="none" strike="noStrike" baseline="0" dirty="0">
                <a:solidFill>
                  <a:schemeClr val="accent6"/>
                </a:solidFill>
                <a:latin typeface="Calibri-Bold"/>
              </a:rPr>
              <a:t>mental, spiritual, and social needs.</a:t>
            </a:r>
          </a:p>
          <a:p>
            <a:pPr algn="l"/>
            <a:endParaRPr lang="en-US" sz="1800" b="1" i="0" u="none" strike="noStrike" baseline="0" dirty="0">
              <a:solidFill>
                <a:schemeClr val="accent6"/>
              </a:solidFill>
              <a:latin typeface="Calibri-Bold"/>
            </a:endParaRP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Recovery looks different for everyone and when treating addiction among Black women it’s important to understand how trauma, racial inequity, income, and transportation can be contributing factors and/or barriers to treatment.</a:t>
            </a:r>
          </a:p>
          <a:p>
            <a:pPr marL="742950" lvl="1" indent="-285750">
              <a:buFont typeface="Arial" panose="020B0604020202020204" pitchFamily="34" charset="0"/>
              <a:buChar char="•"/>
            </a:pPr>
            <a:r>
              <a:rPr lang="en-US" b="0" i="0" u="none" strike="noStrike" baseline="0" dirty="0">
                <a:latin typeface="Calibri" panose="020F0502020204030204" pitchFamily="34" charset="0"/>
              </a:rPr>
              <a:t>Effective treatment needs to be accessible and accommodating to Black women’s economic background, role as a family caretaker, and time restrictions.</a:t>
            </a:r>
          </a:p>
          <a:p>
            <a:pPr marL="285750" indent="-285750" algn="l">
              <a:buFont typeface="Arial" panose="020B0604020202020204" pitchFamily="34" charset="0"/>
              <a:buChar char="•"/>
            </a:pPr>
            <a:r>
              <a:rPr lang="en-US" sz="1800" b="0" i="0" u="none" strike="noStrike" baseline="0" dirty="0">
                <a:latin typeface="Calibri" panose="020F0502020204030204" pitchFamily="34" charset="0"/>
              </a:rPr>
              <a:t>With the support, resources, and culturally competent care –– acknowledging where the patient is coming from both personally and in the context of broader societal inequities –– Black women can have the best chances at recovery.</a:t>
            </a:r>
            <a:endParaRPr lang="en-US" sz="1400" b="1" spc="25" dirty="0">
              <a:latin typeface="Gill Sans MT"/>
              <a:cs typeface="Gill Sans MT"/>
            </a:endParaRPr>
          </a:p>
        </p:txBody>
      </p:sp>
      <p:sp>
        <p:nvSpPr>
          <p:cNvPr id="5" name="object 5"/>
          <p:cNvSpPr/>
          <p:nvPr/>
        </p:nvSpPr>
        <p:spPr>
          <a:xfrm>
            <a:off x="7877175" y="1363923"/>
            <a:ext cx="1675049" cy="257542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268926" y="4384175"/>
            <a:ext cx="5923073" cy="2473824"/>
          </a:xfrm>
          <a:prstGeom prst="rect">
            <a:avLst/>
          </a:prstGeom>
          <a:blipFill>
            <a:blip r:embed="rId3" cstate="print"/>
            <a:stretch>
              <a:fillRect/>
            </a:stretch>
          </a:blipFill>
        </p:spPr>
        <p:txBody>
          <a:bodyPr wrap="square" lIns="0" tIns="0" rIns="0" bIns="0" rtlCol="0"/>
          <a:lstStyle/>
          <a:p>
            <a:endParaRPr/>
          </a:p>
        </p:txBody>
      </p:sp>
      <p:sp>
        <p:nvSpPr>
          <p:cNvPr id="7" name="Slide Number Placeholder 6">
            <a:extLst>
              <a:ext uri="{FF2B5EF4-FFF2-40B4-BE49-F238E27FC236}">
                <a16:creationId xmlns:a16="http://schemas.microsoft.com/office/drawing/2014/main" id="{DE8FF06B-16DC-422F-9250-9A0F5DA8907A}"/>
              </a:ext>
            </a:extLst>
          </p:cNvPr>
          <p:cNvSpPr>
            <a:spLocks noGrp="1"/>
          </p:cNvSpPr>
          <p:nvPr>
            <p:ph type="sldNum" sz="quarter" idx="7"/>
          </p:nvPr>
        </p:nvSpPr>
        <p:spPr/>
        <p:txBody>
          <a:bodyPr/>
          <a:lstStyle/>
          <a:p>
            <a:fld id="{B6F15528-21DE-4FAA-801E-634DDDAF4B2B}" type="slidenum">
              <a:rPr lang="en-US" smtClean="0"/>
              <a:t>19</a:t>
            </a:fld>
            <a:endParaRPr lang="en-US"/>
          </a:p>
        </p:txBody>
      </p:sp>
    </p:spTree>
    <p:extLst>
      <p:ext uri="{BB962C8B-B14F-4D97-AF65-F5344CB8AC3E}">
        <p14:creationId xmlns:p14="http://schemas.microsoft.com/office/powerpoint/2010/main" val="178677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 y="-137159"/>
            <a:ext cx="12191999"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776724" y="2789812"/>
            <a:ext cx="2321560" cy="1187450"/>
          </a:xfrm>
          <a:prstGeom prst="rect">
            <a:avLst/>
          </a:prstGeom>
        </p:spPr>
        <p:txBody>
          <a:bodyPr vert="horz" wrap="square" lIns="0" tIns="78740" rIns="0" bIns="0" rtlCol="0">
            <a:spAutoFit/>
          </a:bodyPr>
          <a:lstStyle/>
          <a:p>
            <a:pPr marL="12700" marR="5080">
              <a:lnSpc>
                <a:spcPts val="4350"/>
              </a:lnSpc>
              <a:spcBef>
                <a:spcPts val="620"/>
              </a:spcBef>
            </a:pPr>
            <a:r>
              <a:rPr sz="4000" b="1" spc="45" dirty="0">
                <a:solidFill>
                  <a:srgbClr val="FFBE0B"/>
                </a:solidFill>
                <a:latin typeface="Gill Sans MT"/>
                <a:cs typeface="Gill Sans MT"/>
              </a:rPr>
              <a:t>Table </a:t>
            </a:r>
            <a:r>
              <a:rPr sz="4000" b="1" spc="245" dirty="0">
                <a:solidFill>
                  <a:srgbClr val="FFBE0B"/>
                </a:solidFill>
                <a:latin typeface="Gill Sans MT"/>
                <a:cs typeface="Gill Sans MT"/>
              </a:rPr>
              <a:t>of  </a:t>
            </a:r>
            <a:r>
              <a:rPr sz="4000" b="1" spc="95" dirty="0">
                <a:solidFill>
                  <a:srgbClr val="FFBE0B"/>
                </a:solidFill>
                <a:latin typeface="Gill Sans MT"/>
                <a:cs typeface="Gill Sans MT"/>
              </a:rPr>
              <a:t>Contents</a:t>
            </a:r>
            <a:endParaRPr sz="4000" dirty="0">
              <a:latin typeface="Gill Sans MT"/>
              <a:cs typeface="Gill Sans MT"/>
            </a:endParaRPr>
          </a:p>
        </p:txBody>
      </p:sp>
      <p:sp>
        <p:nvSpPr>
          <p:cNvPr id="4" name="object 4"/>
          <p:cNvSpPr txBox="1">
            <a:spLocks noGrp="1"/>
          </p:cNvSpPr>
          <p:nvPr>
            <p:ph type="title"/>
          </p:nvPr>
        </p:nvSpPr>
        <p:spPr>
          <a:xfrm>
            <a:off x="5850537" y="1588762"/>
            <a:ext cx="4102100" cy="699550"/>
          </a:xfrm>
          <a:prstGeom prst="rect">
            <a:avLst/>
          </a:prstGeom>
        </p:spPr>
        <p:txBody>
          <a:bodyPr vert="horz" wrap="square" lIns="0" tIns="12700" rIns="0" bIns="0" rtlCol="0">
            <a:spAutoFit/>
          </a:bodyPr>
          <a:lstStyle/>
          <a:p>
            <a:pPr marL="12700" marR="5080">
              <a:lnSpc>
                <a:spcPct val="148400"/>
              </a:lnSpc>
              <a:spcBef>
                <a:spcPts val="100"/>
              </a:spcBef>
              <a:tabLst>
                <a:tab pos="615950" algn="l"/>
              </a:tabLst>
            </a:pPr>
            <a:r>
              <a:rPr sz="1600" spc="85" dirty="0"/>
              <a:t>0</a:t>
            </a:r>
            <a:r>
              <a:rPr lang="en-US" sz="1600" spc="85" dirty="0"/>
              <a:t>3</a:t>
            </a:r>
            <a:r>
              <a:rPr sz="1600" spc="85" dirty="0"/>
              <a:t>	</a:t>
            </a:r>
            <a:r>
              <a:rPr sz="1600" spc="35" dirty="0">
                <a:solidFill>
                  <a:srgbClr val="FFFFFF"/>
                </a:solidFill>
              </a:rPr>
              <a:t>Background </a:t>
            </a:r>
            <a:br>
              <a:rPr lang="en-US" sz="1600" spc="35" dirty="0">
                <a:solidFill>
                  <a:srgbClr val="FFFFFF"/>
                </a:solidFill>
              </a:rPr>
            </a:br>
            <a:r>
              <a:rPr sz="1600" spc="85" dirty="0"/>
              <a:t>0</a:t>
            </a:r>
            <a:r>
              <a:rPr lang="en-US" sz="1600" spc="85" dirty="0"/>
              <a:t>8</a:t>
            </a:r>
            <a:r>
              <a:rPr sz="1600" spc="85" dirty="0"/>
              <a:t>	</a:t>
            </a:r>
            <a:r>
              <a:rPr sz="1600" spc="65" dirty="0">
                <a:solidFill>
                  <a:srgbClr val="FFFFFF"/>
                </a:solidFill>
              </a:rPr>
              <a:t>Landscape</a:t>
            </a:r>
            <a:r>
              <a:rPr sz="1600" spc="-10" dirty="0">
                <a:solidFill>
                  <a:srgbClr val="FFFFFF"/>
                </a:solidFill>
              </a:rPr>
              <a:t> </a:t>
            </a:r>
            <a:r>
              <a:rPr sz="1600" spc="45" dirty="0">
                <a:solidFill>
                  <a:srgbClr val="FFFFFF"/>
                </a:solidFill>
              </a:rPr>
              <a:t>Analysis</a:t>
            </a:r>
            <a:endParaRPr sz="1600" dirty="0"/>
          </a:p>
        </p:txBody>
      </p:sp>
      <p:sp>
        <p:nvSpPr>
          <p:cNvPr id="5" name="object 5"/>
          <p:cNvSpPr txBox="1"/>
          <p:nvPr/>
        </p:nvSpPr>
        <p:spPr>
          <a:xfrm>
            <a:off x="5849216" y="2312662"/>
            <a:ext cx="4971183" cy="1709442"/>
          </a:xfrm>
          <a:prstGeom prst="rect">
            <a:avLst/>
          </a:prstGeom>
        </p:spPr>
        <p:txBody>
          <a:bodyPr vert="horz" wrap="square" lIns="0" tIns="130810" rIns="0" bIns="0" rtlCol="0">
            <a:spAutoFit/>
          </a:bodyPr>
          <a:lstStyle/>
          <a:p>
            <a:pPr marL="14604">
              <a:lnSpc>
                <a:spcPct val="100000"/>
              </a:lnSpc>
              <a:spcBef>
                <a:spcPts val="1030"/>
              </a:spcBef>
              <a:tabLst>
                <a:tab pos="617220" algn="l"/>
              </a:tabLst>
            </a:pPr>
            <a:r>
              <a:rPr lang="en-US" sz="1600" b="1" spc="35" dirty="0">
                <a:solidFill>
                  <a:srgbClr val="FFBE0B"/>
                </a:solidFill>
                <a:latin typeface="Gill Sans MT"/>
                <a:cs typeface="Gill Sans MT"/>
              </a:rPr>
              <a:t>14 </a:t>
            </a:r>
            <a:r>
              <a:rPr lang="en-US" sz="1600" b="1" spc="60" dirty="0">
                <a:solidFill>
                  <a:srgbClr val="FFFFFF"/>
                </a:solidFill>
                <a:latin typeface="Gill Sans MT"/>
                <a:cs typeface="Gill Sans MT"/>
              </a:rPr>
              <a:t>	Messaging: Black Women and Their 	Support Systems</a:t>
            </a:r>
            <a:endParaRPr lang="en-US" sz="1600" b="1" spc="35" dirty="0">
              <a:solidFill>
                <a:srgbClr val="FFFFFF"/>
              </a:solidFill>
              <a:latin typeface="Gill Sans MT"/>
              <a:cs typeface="Gill Sans MT"/>
            </a:endParaRPr>
          </a:p>
          <a:p>
            <a:pPr marL="35560">
              <a:lnSpc>
                <a:spcPct val="100000"/>
              </a:lnSpc>
              <a:spcBef>
                <a:spcPts val="930"/>
              </a:spcBef>
              <a:tabLst>
                <a:tab pos="617220" algn="l"/>
              </a:tabLst>
            </a:pPr>
            <a:r>
              <a:rPr lang="en-US" sz="1600" b="1" spc="-80" dirty="0">
                <a:solidFill>
                  <a:srgbClr val="FFBE0B"/>
                </a:solidFill>
                <a:latin typeface="Gill Sans MT"/>
                <a:cs typeface="Gill Sans MT"/>
              </a:rPr>
              <a:t>21</a:t>
            </a:r>
            <a:r>
              <a:rPr sz="1600" b="1" spc="-80" dirty="0">
                <a:solidFill>
                  <a:srgbClr val="FFBE0B"/>
                </a:solidFill>
                <a:latin typeface="Gill Sans MT"/>
                <a:cs typeface="Gill Sans MT"/>
              </a:rPr>
              <a:t>	</a:t>
            </a:r>
            <a:r>
              <a:rPr lang="en-US" sz="1600" b="1" spc="70" dirty="0">
                <a:solidFill>
                  <a:srgbClr val="FFFFFF"/>
                </a:solidFill>
                <a:latin typeface="Gill Sans MT"/>
                <a:cs typeface="Gill Sans MT"/>
              </a:rPr>
              <a:t>Messaging: Providers and Policymakers</a:t>
            </a:r>
            <a:endParaRPr sz="1600" dirty="0">
              <a:latin typeface="Gill Sans MT"/>
              <a:cs typeface="Gill Sans MT"/>
            </a:endParaRPr>
          </a:p>
          <a:p>
            <a:pPr marL="20320">
              <a:lnSpc>
                <a:spcPct val="100000"/>
              </a:lnSpc>
              <a:spcBef>
                <a:spcPts val="930"/>
              </a:spcBef>
              <a:tabLst>
                <a:tab pos="617220" algn="l"/>
              </a:tabLst>
            </a:pPr>
            <a:r>
              <a:rPr lang="en-US" sz="1600" b="1" spc="35" dirty="0">
                <a:solidFill>
                  <a:srgbClr val="FFBE0B"/>
                </a:solidFill>
                <a:latin typeface="Gill Sans MT"/>
                <a:cs typeface="Gill Sans MT"/>
              </a:rPr>
              <a:t>28</a:t>
            </a:r>
            <a:r>
              <a:rPr sz="1600" b="1" spc="35" dirty="0">
                <a:solidFill>
                  <a:srgbClr val="FFBE0B"/>
                </a:solidFill>
                <a:latin typeface="Gill Sans MT"/>
                <a:cs typeface="Gill Sans MT"/>
              </a:rPr>
              <a:t>	</a:t>
            </a:r>
            <a:r>
              <a:rPr lang="en-US" sz="1600" b="1" spc="35" dirty="0">
                <a:solidFill>
                  <a:schemeClr val="bg1"/>
                </a:solidFill>
                <a:latin typeface="Gill Sans MT"/>
                <a:cs typeface="Gill Sans MT"/>
              </a:rPr>
              <a:t>Results To-Date</a:t>
            </a:r>
          </a:p>
          <a:p>
            <a:pPr marL="20320">
              <a:lnSpc>
                <a:spcPct val="100000"/>
              </a:lnSpc>
              <a:spcBef>
                <a:spcPts val="930"/>
              </a:spcBef>
              <a:tabLst>
                <a:tab pos="617220" algn="l"/>
              </a:tabLst>
            </a:pPr>
            <a:r>
              <a:rPr lang="en-US" sz="1600" b="1" spc="35" dirty="0">
                <a:solidFill>
                  <a:srgbClr val="FFBE0B"/>
                </a:solidFill>
                <a:latin typeface="Gill Sans MT"/>
                <a:cs typeface="Gill Sans MT"/>
              </a:rPr>
              <a:t>34 </a:t>
            </a:r>
            <a:r>
              <a:rPr lang="en-US" sz="1600" b="1" spc="40" dirty="0">
                <a:solidFill>
                  <a:srgbClr val="FFFFFF"/>
                </a:solidFill>
                <a:latin typeface="Gill Sans MT"/>
                <a:cs typeface="Gill Sans MT"/>
              </a:rPr>
              <a:t>	Looking Ahead</a:t>
            </a:r>
            <a:endParaRPr sz="1600" dirty="0">
              <a:latin typeface="Gill Sans MT"/>
              <a:cs typeface="Gill Sans MT"/>
            </a:endParaRPr>
          </a:p>
        </p:txBody>
      </p:sp>
      <p:sp>
        <p:nvSpPr>
          <p:cNvPr id="6" name="object 6"/>
          <p:cNvSpPr/>
          <p:nvPr/>
        </p:nvSpPr>
        <p:spPr>
          <a:xfrm>
            <a:off x="3970723" y="3317563"/>
            <a:ext cx="989600" cy="1248124"/>
          </a:xfrm>
          <a:prstGeom prst="rect">
            <a:avLst/>
          </a:prstGeom>
          <a:blipFill>
            <a:blip r:embed="rId3" cstate="print"/>
            <a:stretch>
              <a:fillRect/>
            </a:stretch>
          </a:blipFill>
        </p:spPr>
        <p:txBody>
          <a:bodyPr wrap="square" lIns="0" tIns="0" rIns="0" bIns="0" rtlCol="0"/>
          <a:lstStyle/>
          <a:p>
            <a:endParaRPr/>
          </a:p>
        </p:txBody>
      </p:sp>
      <p:sp>
        <p:nvSpPr>
          <p:cNvPr id="7" name="Slide Number Placeholder 6">
            <a:extLst>
              <a:ext uri="{FF2B5EF4-FFF2-40B4-BE49-F238E27FC236}">
                <a16:creationId xmlns:a16="http://schemas.microsoft.com/office/drawing/2014/main" id="{8C563623-0018-4F6A-8E0F-0D3B282C28C0}"/>
              </a:ext>
            </a:extLst>
          </p:cNvPr>
          <p:cNvSpPr>
            <a:spLocks noGrp="1"/>
          </p:cNvSpPr>
          <p:nvPr>
            <p:ph type="sldNum" sz="quarter" idx="7"/>
          </p:nvPr>
        </p:nvSpPr>
        <p:spPr/>
        <p:txBody>
          <a:bodyPr/>
          <a:lstStyle/>
          <a:p>
            <a:fld id="{B6F15528-21DE-4FAA-801E-634DDDAF4B2B}"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51282D"/>
          </a:solidFill>
        </p:spPr>
        <p:txBody>
          <a:bodyPr wrap="square" lIns="0" tIns="0" rIns="0" bIns="0" rtlCol="0"/>
          <a:lstStyle/>
          <a:p>
            <a:endParaRPr/>
          </a:p>
        </p:txBody>
      </p:sp>
      <p:sp>
        <p:nvSpPr>
          <p:cNvPr id="3" name="object 3"/>
          <p:cNvSpPr/>
          <p:nvPr/>
        </p:nvSpPr>
        <p:spPr>
          <a:xfrm>
            <a:off x="10617799" y="2436100"/>
            <a:ext cx="1574199" cy="4421899"/>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949650" y="2640931"/>
            <a:ext cx="3880150" cy="1669688"/>
          </a:xfrm>
          <a:prstGeom prst="rect">
            <a:avLst/>
          </a:prstGeom>
        </p:spPr>
        <p:txBody>
          <a:bodyPr vert="horz" wrap="square" lIns="0" tIns="160020" rIns="0" bIns="0" rtlCol="0">
            <a:spAutoFit/>
          </a:bodyPr>
          <a:lstStyle/>
          <a:p>
            <a:pPr marL="12700" marR="5080">
              <a:spcBef>
                <a:spcPts val="1260"/>
              </a:spcBef>
            </a:pPr>
            <a:r>
              <a:rPr lang="en-US" sz="5000" spc="160" dirty="0">
                <a:solidFill>
                  <a:srgbClr val="FFFFFF"/>
                </a:solidFill>
              </a:rPr>
              <a:t>Messaging</a:t>
            </a:r>
            <a:br>
              <a:rPr lang="en-US" sz="5000" spc="160" dirty="0">
                <a:solidFill>
                  <a:srgbClr val="FFFFFF"/>
                </a:solidFill>
              </a:rPr>
            </a:br>
            <a:r>
              <a:rPr lang="en-US" sz="2400" spc="160" dirty="0">
                <a:solidFill>
                  <a:srgbClr val="FFFFFF"/>
                </a:solidFill>
              </a:rPr>
              <a:t>Providers and Policymakers</a:t>
            </a:r>
            <a:endParaRPr sz="2400" dirty="0"/>
          </a:p>
        </p:txBody>
      </p:sp>
      <p:sp>
        <p:nvSpPr>
          <p:cNvPr id="5" name="object 5"/>
          <p:cNvSpPr/>
          <p:nvPr/>
        </p:nvSpPr>
        <p:spPr>
          <a:xfrm>
            <a:off x="0" y="0"/>
            <a:ext cx="5231124" cy="6857998"/>
          </a:xfrm>
          <a:prstGeom prst="rect">
            <a:avLst/>
          </a:prstGeom>
          <a:blipFill>
            <a:blip r:embed="rId3" cstate="print"/>
            <a:stretch>
              <a:fillRect/>
            </a:stretch>
          </a:blip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8CCB4F66-4C04-4FC5-A3D8-C5F11B545F90}"/>
              </a:ext>
            </a:extLst>
          </p:cNvPr>
          <p:cNvSpPr>
            <a:spLocks noGrp="1"/>
          </p:cNvSpPr>
          <p:nvPr>
            <p:ph type="sldNum" sz="quarter" idx="7"/>
          </p:nvPr>
        </p:nvSpPr>
        <p:spPr/>
        <p:txBody>
          <a:bodyPr/>
          <a:lstStyle/>
          <a:p>
            <a:fld id="{B6F15528-21DE-4FAA-801E-634DDDAF4B2B}" type="slidenum">
              <a:rPr lang="en-US" smtClean="0"/>
              <a:t>20</a:t>
            </a:fld>
            <a:endParaRPr lang="en-US"/>
          </a:p>
        </p:txBody>
      </p:sp>
    </p:spTree>
    <p:extLst>
      <p:ext uri="{BB962C8B-B14F-4D97-AF65-F5344CB8AC3E}">
        <p14:creationId xmlns:p14="http://schemas.microsoft.com/office/powerpoint/2010/main" val="175462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4EEFF"/>
          </a:solidFill>
        </p:spPr>
        <p:txBody>
          <a:bodyPr wrap="square" lIns="0" tIns="0" rIns="0" bIns="0" rtlCol="0"/>
          <a:lstStyle/>
          <a:p>
            <a:endParaRPr/>
          </a:p>
        </p:txBody>
      </p:sp>
      <p:sp>
        <p:nvSpPr>
          <p:cNvPr id="3" name="object 3"/>
          <p:cNvSpPr txBox="1"/>
          <p:nvPr/>
        </p:nvSpPr>
        <p:spPr>
          <a:xfrm>
            <a:off x="11057718"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21</a:t>
            </a:r>
            <a:endParaRPr sz="1400">
              <a:latin typeface="Arial"/>
              <a:cs typeface="Arial"/>
            </a:endParaRPr>
          </a:p>
        </p:txBody>
      </p:sp>
      <p:sp>
        <p:nvSpPr>
          <p:cNvPr id="4" name="object 4"/>
          <p:cNvSpPr txBox="1">
            <a:spLocks noGrp="1"/>
          </p:cNvSpPr>
          <p:nvPr>
            <p:ph type="title"/>
          </p:nvPr>
        </p:nvSpPr>
        <p:spPr>
          <a:xfrm>
            <a:off x="1308100" y="1295954"/>
            <a:ext cx="3462020" cy="518091"/>
          </a:xfrm>
          <a:prstGeom prst="rect">
            <a:avLst/>
          </a:prstGeom>
        </p:spPr>
        <p:txBody>
          <a:bodyPr vert="horz" wrap="square" lIns="0" tIns="68580" rIns="0" bIns="0" rtlCol="0">
            <a:spAutoFit/>
          </a:bodyPr>
          <a:lstStyle/>
          <a:p>
            <a:pPr marL="12700" marR="5080">
              <a:lnSpc>
                <a:spcPts val="3450"/>
              </a:lnSpc>
              <a:spcBef>
                <a:spcPts val="540"/>
              </a:spcBef>
            </a:pPr>
            <a:r>
              <a:rPr lang="en-US" sz="3200" dirty="0"/>
              <a:t>The Messages</a:t>
            </a:r>
            <a:endParaRPr sz="3200" dirty="0"/>
          </a:p>
        </p:txBody>
      </p:sp>
      <p:sp>
        <p:nvSpPr>
          <p:cNvPr id="5" name="object 5"/>
          <p:cNvSpPr txBox="1"/>
          <p:nvPr/>
        </p:nvSpPr>
        <p:spPr>
          <a:xfrm>
            <a:off x="1308100" y="2133600"/>
            <a:ext cx="5165009" cy="3639458"/>
          </a:xfrm>
          <a:prstGeom prst="rect">
            <a:avLst/>
          </a:prstGeom>
        </p:spPr>
        <p:txBody>
          <a:bodyPr vert="horz" wrap="square" lIns="0" tIns="38100" rIns="0" bIns="0" rtlCol="0">
            <a:spAutoFit/>
          </a:bodyPr>
          <a:lstStyle/>
          <a:p>
            <a:pPr algn="l"/>
            <a:r>
              <a:rPr lang="en-US" sz="1800" b="1" i="0" u="none" strike="noStrike" baseline="0" dirty="0">
                <a:latin typeface="Calibri-Bold"/>
              </a:rPr>
              <a:t>Topline Message:</a:t>
            </a:r>
          </a:p>
          <a:p>
            <a:pPr algn="l"/>
            <a:r>
              <a:rPr lang="en-US" sz="1800" b="1" i="0" u="none" strike="noStrike" baseline="0" dirty="0">
                <a:solidFill>
                  <a:srgbClr val="00B050"/>
                </a:solidFill>
                <a:latin typeface="Calibri-Bold"/>
              </a:rPr>
              <a:t>Black women need to be treated with care and empathy, not prison and punishment.</a:t>
            </a:r>
          </a:p>
          <a:p>
            <a:pPr algn="l"/>
            <a:endParaRPr lang="en-US" sz="1800" b="1" i="0" u="none" strike="noStrike" baseline="0" dirty="0">
              <a:latin typeface="Calibri-Bold"/>
            </a:endParaRPr>
          </a:p>
          <a:p>
            <a:pPr marL="285750" indent="-285750" algn="l">
              <a:buFont typeface="Arial" panose="020B0604020202020204" pitchFamily="34" charset="0"/>
              <a:buChar char="•"/>
            </a:pPr>
            <a:r>
              <a:rPr lang="en-US" sz="1800" b="1" i="0" u="none" strike="noStrike" baseline="0" dirty="0">
                <a:latin typeface="Calibri-Bold"/>
              </a:rPr>
              <a:t>Message 1 (The Past):</a:t>
            </a:r>
          </a:p>
          <a:p>
            <a:pPr algn="l"/>
            <a:r>
              <a:rPr lang="en-US" sz="1800" b="0" i="0" u="none" strike="noStrike" baseline="0" dirty="0">
                <a:latin typeface="Calibri" panose="020F0502020204030204" pitchFamily="34" charset="0"/>
              </a:rPr>
              <a:t>It’s time to talk about the impact of the war on drugs on Black women.</a:t>
            </a:r>
          </a:p>
          <a:p>
            <a:pPr marL="285750" indent="-285750" algn="l">
              <a:buFont typeface="Arial" panose="020B0604020202020204" pitchFamily="34" charset="0"/>
              <a:buChar char="•"/>
            </a:pPr>
            <a:r>
              <a:rPr lang="en-US" sz="1800" b="1" i="0" u="none" strike="noStrike" baseline="0" dirty="0">
                <a:latin typeface="Calibri-Bold"/>
              </a:rPr>
              <a:t>Message 2 (The Present):</a:t>
            </a:r>
          </a:p>
          <a:p>
            <a:pPr algn="l"/>
            <a:r>
              <a:rPr lang="en-US" sz="1800" b="0" i="0" u="none" strike="noStrike" baseline="0" dirty="0">
                <a:latin typeface="Calibri" panose="020F0502020204030204" pitchFamily="34" charset="0"/>
              </a:rPr>
              <a:t>Black women battling substance use disorder is a health issue, not a criminal one.</a:t>
            </a:r>
          </a:p>
          <a:p>
            <a:pPr marL="285750" indent="-285750" algn="l">
              <a:buFont typeface="Arial" panose="020B0604020202020204" pitchFamily="34" charset="0"/>
              <a:buChar char="•"/>
            </a:pPr>
            <a:r>
              <a:rPr lang="en-US" sz="1800" b="1" i="0" u="none" strike="noStrike" baseline="0" dirty="0">
                <a:latin typeface="Calibri-Bold"/>
              </a:rPr>
              <a:t>Message 3 (The Future):</a:t>
            </a:r>
          </a:p>
          <a:p>
            <a:pPr algn="l"/>
            <a:r>
              <a:rPr lang="en-US" sz="1800" b="0" i="0" u="none" strike="noStrike" baseline="0" dirty="0">
                <a:latin typeface="Calibri" panose="020F0502020204030204" pitchFamily="34" charset="0"/>
              </a:rPr>
              <a:t>We envision a future where zip code, income, and race do not dictate the care Black women receive.</a:t>
            </a:r>
            <a:endParaRPr sz="1600" dirty="0">
              <a:latin typeface="Gill Sans MT"/>
              <a:cs typeface="Gill Sans MT"/>
            </a:endParaRPr>
          </a:p>
        </p:txBody>
      </p:sp>
      <p:grpSp>
        <p:nvGrpSpPr>
          <p:cNvPr id="6" name="object 6"/>
          <p:cNvGrpSpPr/>
          <p:nvPr/>
        </p:nvGrpSpPr>
        <p:grpSpPr>
          <a:xfrm>
            <a:off x="6268926" y="4384175"/>
            <a:ext cx="5923280" cy="2473960"/>
            <a:chOff x="6268926" y="4384175"/>
            <a:chExt cx="5923280" cy="2473960"/>
          </a:xfrm>
        </p:grpSpPr>
        <p:sp>
          <p:nvSpPr>
            <p:cNvPr id="7" name="object 7"/>
            <p:cNvSpPr/>
            <p:nvPr/>
          </p:nvSpPr>
          <p:spPr>
            <a:xfrm>
              <a:off x="6268926" y="4384175"/>
              <a:ext cx="5923073" cy="24738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773580" y="5626855"/>
              <a:ext cx="1704188" cy="860316"/>
            </a:xfrm>
            <a:prstGeom prst="rect">
              <a:avLst/>
            </a:prstGeom>
            <a:blipFill>
              <a:blip r:embed="rId3" cstate="print"/>
              <a:stretch>
                <a:fillRect/>
              </a:stretch>
            </a:blipFill>
          </p:spPr>
          <p:txBody>
            <a:bodyPr wrap="square" lIns="0" tIns="0" rIns="0" bIns="0" rtlCol="0"/>
            <a:lstStyle/>
            <a:p>
              <a:endParaRPr/>
            </a:p>
          </p:txBody>
        </p:sp>
      </p:grpSp>
      <p:sp>
        <p:nvSpPr>
          <p:cNvPr id="9" name="Slide Number Placeholder 8">
            <a:extLst>
              <a:ext uri="{FF2B5EF4-FFF2-40B4-BE49-F238E27FC236}">
                <a16:creationId xmlns:a16="http://schemas.microsoft.com/office/drawing/2014/main" id="{73493942-0106-453D-A1E8-B274FE0062A0}"/>
              </a:ext>
            </a:extLst>
          </p:cNvPr>
          <p:cNvSpPr>
            <a:spLocks noGrp="1"/>
          </p:cNvSpPr>
          <p:nvPr>
            <p:ph type="sldNum" sz="quarter" idx="7"/>
          </p:nvPr>
        </p:nvSpPr>
        <p:spPr/>
        <p:txBody>
          <a:bodyPr/>
          <a:lstStyle/>
          <a:p>
            <a:fld id="{B6F15528-21DE-4FAA-801E-634DDDAF4B2B}"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4EEFF"/>
          </a:solidFill>
        </p:spPr>
        <p:txBody>
          <a:bodyPr wrap="square" lIns="0" tIns="0" rIns="0" bIns="0" rtlCol="0"/>
          <a:lstStyle/>
          <a:p>
            <a:endParaRPr/>
          </a:p>
        </p:txBody>
      </p:sp>
      <p:sp>
        <p:nvSpPr>
          <p:cNvPr id="3" name="object 3"/>
          <p:cNvSpPr txBox="1"/>
          <p:nvPr/>
        </p:nvSpPr>
        <p:spPr>
          <a:xfrm>
            <a:off x="11057718"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21</a:t>
            </a:r>
            <a:endParaRPr sz="1400">
              <a:latin typeface="Arial"/>
              <a:cs typeface="Arial"/>
            </a:endParaRPr>
          </a:p>
        </p:txBody>
      </p:sp>
      <p:sp>
        <p:nvSpPr>
          <p:cNvPr id="4" name="object 4"/>
          <p:cNvSpPr txBox="1">
            <a:spLocks noGrp="1"/>
          </p:cNvSpPr>
          <p:nvPr>
            <p:ph type="title"/>
          </p:nvPr>
        </p:nvSpPr>
        <p:spPr>
          <a:xfrm>
            <a:off x="1308100" y="1219200"/>
            <a:ext cx="4025900" cy="518091"/>
          </a:xfrm>
          <a:prstGeom prst="rect">
            <a:avLst/>
          </a:prstGeom>
        </p:spPr>
        <p:txBody>
          <a:bodyPr vert="horz" wrap="square" lIns="0" tIns="68580" rIns="0" bIns="0" rtlCol="0">
            <a:spAutoFit/>
          </a:bodyPr>
          <a:lstStyle/>
          <a:p>
            <a:pPr marL="12700" marR="5080">
              <a:lnSpc>
                <a:spcPts val="3450"/>
              </a:lnSpc>
              <a:spcBef>
                <a:spcPts val="540"/>
              </a:spcBef>
            </a:pPr>
            <a:r>
              <a:rPr lang="en-US" sz="3200" dirty="0"/>
              <a:t>Message 1: The Past</a:t>
            </a:r>
          </a:p>
        </p:txBody>
      </p:sp>
      <p:sp>
        <p:nvSpPr>
          <p:cNvPr id="5" name="object 5"/>
          <p:cNvSpPr txBox="1"/>
          <p:nvPr/>
        </p:nvSpPr>
        <p:spPr>
          <a:xfrm>
            <a:off x="1308100" y="1828800"/>
            <a:ext cx="6311900" cy="4101123"/>
          </a:xfrm>
          <a:prstGeom prst="rect">
            <a:avLst/>
          </a:prstGeom>
        </p:spPr>
        <p:txBody>
          <a:bodyPr vert="horz" wrap="square" lIns="0" tIns="38100" rIns="0" bIns="0" rtlCol="0">
            <a:spAutoFit/>
          </a:bodyPr>
          <a:lstStyle/>
          <a:p>
            <a:pPr algn="l"/>
            <a:r>
              <a:rPr lang="en-US" sz="1800" b="1" i="0" u="none" strike="noStrike" baseline="0" dirty="0">
                <a:latin typeface="Calibri-Bold"/>
              </a:rPr>
              <a:t>Topline Message:</a:t>
            </a:r>
          </a:p>
          <a:p>
            <a:pPr algn="l"/>
            <a:r>
              <a:rPr lang="en-US" sz="1800" b="1" i="0" u="none" strike="noStrike" baseline="0" dirty="0">
                <a:solidFill>
                  <a:srgbClr val="00B050"/>
                </a:solidFill>
                <a:latin typeface="Calibri-Bold"/>
              </a:rPr>
              <a:t>It’s time to talk about the impact of the war on drugs on Black women.</a:t>
            </a:r>
          </a:p>
          <a:p>
            <a:pPr marL="171450" indent="-171450">
              <a:buFont typeface="Arial" panose="020B0604020202020204" pitchFamily="34" charset="0"/>
              <a:buChar char="•"/>
            </a:pPr>
            <a:r>
              <a:rPr lang="en-US" sz="1400" b="0" i="0" u="none" strike="noStrike" baseline="0" dirty="0">
                <a:latin typeface="Calibri" panose="020F0502020204030204" pitchFamily="34" charset="0"/>
              </a:rPr>
              <a:t>The War on Drugs, a political effort to criminalize drug use, disproportionately</a:t>
            </a:r>
          </a:p>
          <a:p>
            <a:r>
              <a:rPr lang="en-US" sz="1400" b="0" i="0" u="none" strike="noStrike" baseline="0" dirty="0">
                <a:latin typeface="Calibri" panose="020F0502020204030204" pitchFamily="34" charset="0"/>
              </a:rPr>
              <a:t>impacted Black and Brown people in a way that still impacts communities decades</a:t>
            </a:r>
          </a:p>
          <a:p>
            <a:r>
              <a:rPr lang="en-US" sz="1400" b="0" i="0" u="none" strike="noStrike" baseline="0" dirty="0">
                <a:latin typeface="Calibri" panose="020F0502020204030204" pitchFamily="34" charset="0"/>
              </a:rPr>
              <a:t>later.</a:t>
            </a:r>
          </a:p>
          <a:p>
            <a:pPr marL="171450" indent="-171450" algn="l">
              <a:buFont typeface="Arial" panose="020B0604020202020204" pitchFamily="34" charset="0"/>
              <a:buChar char="•"/>
            </a:pPr>
            <a:r>
              <a:rPr lang="en-US" sz="1400" b="0" i="0" u="none" strike="noStrike" baseline="0" dirty="0">
                <a:latin typeface="Calibri" panose="020F0502020204030204" pitchFamily="34" charset="0"/>
              </a:rPr>
              <a:t>The impact of treating drug use as a criminal issue results in mothers being</a:t>
            </a:r>
          </a:p>
          <a:p>
            <a:pPr algn="l"/>
            <a:r>
              <a:rPr lang="en-US" sz="1400" b="0" i="0" u="none" strike="noStrike" baseline="0" dirty="0">
                <a:latin typeface="Calibri" panose="020F0502020204030204" pitchFamily="34" charset="0"/>
              </a:rPr>
              <a:t>taken away from their children, men being taken away from their families, and</a:t>
            </a:r>
          </a:p>
          <a:p>
            <a:pPr algn="l"/>
            <a:r>
              <a:rPr lang="en-US" sz="1400" b="0" i="0" u="none" strike="noStrike" baseline="0" dirty="0">
                <a:latin typeface="Calibri" panose="020F0502020204030204" pitchFamily="34" charset="0"/>
              </a:rPr>
              <a:t>oftentimes women having to be the sole provider in their household.</a:t>
            </a:r>
          </a:p>
          <a:p>
            <a:pPr marL="171450" indent="-171450" algn="l">
              <a:buFont typeface="Arial" panose="020B0604020202020204" pitchFamily="34" charset="0"/>
              <a:buChar char="•"/>
            </a:pPr>
            <a:r>
              <a:rPr lang="en-US" sz="1400" b="0" i="0" u="none" strike="noStrike" baseline="0" dirty="0">
                <a:latin typeface="Calibri" panose="020F0502020204030204" pitchFamily="34" charset="0"/>
              </a:rPr>
              <a:t>70% of women charged with fetal abuse are women of color.</a:t>
            </a:r>
          </a:p>
          <a:p>
            <a:pPr marL="171450" indent="-171450" algn="l">
              <a:buFont typeface="Arial" panose="020B0604020202020204" pitchFamily="34" charset="0"/>
              <a:buChar char="•"/>
            </a:pPr>
            <a:r>
              <a:rPr lang="en-US" sz="1400" b="0" i="0" u="none" strike="noStrike" baseline="0" dirty="0">
                <a:latin typeface="Calibri" panose="020F0502020204030204" pitchFamily="34" charset="0"/>
              </a:rPr>
              <a:t>Jail and prison do not provide adequate treatment. Addressing substance use</a:t>
            </a:r>
          </a:p>
          <a:p>
            <a:pPr algn="l"/>
            <a:r>
              <a:rPr lang="en-US" sz="1400" b="0" i="0" u="none" strike="noStrike" baseline="0" dirty="0">
                <a:latin typeface="Calibri" panose="020F0502020204030204" pitchFamily="34" charset="0"/>
              </a:rPr>
              <a:t>among women should focus on the ways poverty impacts the health and life</a:t>
            </a:r>
          </a:p>
          <a:p>
            <a:pPr algn="l"/>
            <a:r>
              <a:rPr lang="en-US" sz="1400" b="0" i="0" u="none" strike="noStrike" baseline="0" dirty="0">
                <a:latin typeface="Calibri" panose="020F0502020204030204" pitchFamily="34" charset="0"/>
              </a:rPr>
              <a:t>outcomes of Black women.</a:t>
            </a:r>
          </a:p>
          <a:p>
            <a:pPr marL="171450" indent="-171450" algn="l">
              <a:buFont typeface="Arial" panose="020B0604020202020204" pitchFamily="34" charset="0"/>
              <a:buChar char="•"/>
            </a:pPr>
            <a:r>
              <a:rPr lang="en-US" sz="1400" b="0" i="0" u="none" strike="noStrike" baseline="0" dirty="0">
                <a:latin typeface="Calibri" panose="020F0502020204030204" pitchFamily="34" charset="0"/>
              </a:rPr>
              <a:t>Without acknowledging the impact of poverty, structural inequality, abuse, and</a:t>
            </a:r>
          </a:p>
          <a:p>
            <a:pPr algn="l"/>
            <a:r>
              <a:rPr lang="en-US" sz="1400" b="0" i="0" u="none" strike="noStrike" baseline="0" dirty="0">
                <a:latin typeface="Calibri" panose="020F0502020204030204" pitchFamily="34" charset="0"/>
              </a:rPr>
              <a:t>trauma that Black women experience, Black women will continue to be</a:t>
            </a:r>
          </a:p>
          <a:p>
            <a:pPr algn="l"/>
            <a:r>
              <a:rPr lang="en-US" sz="1400" b="0" i="0" u="none" strike="noStrike" baseline="0" dirty="0">
                <a:latin typeface="Calibri" panose="020F0502020204030204" pitchFamily="34" charset="0"/>
              </a:rPr>
              <a:t>criminalized.</a:t>
            </a:r>
          </a:p>
          <a:p>
            <a:pPr marL="171450" indent="-171450" algn="l">
              <a:buFont typeface="Arial" panose="020B0604020202020204" pitchFamily="34" charset="0"/>
              <a:buChar char="•"/>
            </a:pPr>
            <a:r>
              <a:rPr lang="en-US" sz="1400" b="0" i="0" u="none" strike="noStrike" baseline="0" dirty="0">
                <a:latin typeface="Calibri" panose="020F0502020204030204" pitchFamily="34" charset="0"/>
              </a:rPr>
              <a:t>The healthcare system has an opportunity to play a role in decriminalizing drug</a:t>
            </a:r>
          </a:p>
          <a:p>
            <a:pPr algn="l"/>
            <a:r>
              <a:rPr lang="en-US" sz="1400" b="0" i="0" u="none" strike="noStrike" baseline="0" dirty="0">
                <a:latin typeface="Calibri" panose="020F0502020204030204" pitchFamily="34" charset="0"/>
              </a:rPr>
              <a:t>use by treating it as a health issue and not a criminal one.</a:t>
            </a:r>
            <a:endParaRPr lang="en-US" sz="1400" b="1" i="0" u="none" strike="noStrike" baseline="0" dirty="0">
              <a:latin typeface="Calibri-Bold"/>
            </a:endParaRPr>
          </a:p>
        </p:txBody>
      </p:sp>
      <p:grpSp>
        <p:nvGrpSpPr>
          <p:cNvPr id="6" name="object 6"/>
          <p:cNvGrpSpPr/>
          <p:nvPr/>
        </p:nvGrpSpPr>
        <p:grpSpPr>
          <a:xfrm>
            <a:off x="6268926" y="4384175"/>
            <a:ext cx="5923280" cy="2473960"/>
            <a:chOff x="6268926" y="4384175"/>
            <a:chExt cx="5923280" cy="2473960"/>
          </a:xfrm>
        </p:grpSpPr>
        <p:sp>
          <p:nvSpPr>
            <p:cNvPr id="7" name="object 7"/>
            <p:cNvSpPr/>
            <p:nvPr/>
          </p:nvSpPr>
          <p:spPr>
            <a:xfrm>
              <a:off x="6268926" y="4384175"/>
              <a:ext cx="5923073" cy="24738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773580" y="5626855"/>
              <a:ext cx="1704188" cy="860316"/>
            </a:xfrm>
            <a:prstGeom prst="rect">
              <a:avLst/>
            </a:prstGeom>
            <a:blipFill>
              <a:blip r:embed="rId3" cstate="print"/>
              <a:stretch>
                <a:fillRect/>
              </a:stretch>
            </a:blipFill>
          </p:spPr>
          <p:txBody>
            <a:bodyPr wrap="square" lIns="0" tIns="0" rIns="0" bIns="0" rtlCol="0"/>
            <a:lstStyle/>
            <a:p>
              <a:endParaRPr/>
            </a:p>
          </p:txBody>
        </p:sp>
      </p:grpSp>
      <p:sp>
        <p:nvSpPr>
          <p:cNvPr id="9" name="Slide Number Placeholder 8">
            <a:extLst>
              <a:ext uri="{FF2B5EF4-FFF2-40B4-BE49-F238E27FC236}">
                <a16:creationId xmlns:a16="http://schemas.microsoft.com/office/drawing/2014/main" id="{73493942-0106-453D-A1E8-B274FE0062A0}"/>
              </a:ext>
            </a:extLst>
          </p:cNvPr>
          <p:cNvSpPr>
            <a:spLocks noGrp="1"/>
          </p:cNvSpPr>
          <p:nvPr>
            <p:ph type="sldNum" sz="quarter" idx="7"/>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1753473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4EEFF"/>
          </a:solidFill>
        </p:spPr>
        <p:txBody>
          <a:bodyPr wrap="square" lIns="0" tIns="0" rIns="0" bIns="0" rtlCol="0"/>
          <a:lstStyle/>
          <a:p>
            <a:endParaRPr/>
          </a:p>
        </p:txBody>
      </p:sp>
      <p:sp>
        <p:nvSpPr>
          <p:cNvPr id="3" name="object 3"/>
          <p:cNvSpPr txBox="1"/>
          <p:nvPr/>
        </p:nvSpPr>
        <p:spPr>
          <a:xfrm>
            <a:off x="11057718"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21</a:t>
            </a:r>
            <a:endParaRPr sz="1400">
              <a:latin typeface="Arial"/>
              <a:cs typeface="Arial"/>
            </a:endParaRPr>
          </a:p>
        </p:txBody>
      </p:sp>
      <p:sp>
        <p:nvSpPr>
          <p:cNvPr id="4" name="object 4"/>
          <p:cNvSpPr txBox="1">
            <a:spLocks noGrp="1"/>
          </p:cNvSpPr>
          <p:nvPr>
            <p:ph type="title"/>
          </p:nvPr>
        </p:nvSpPr>
        <p:spPr>
          <a:xfrm>
            <a:off x="1308100" y="1066800"/>
            <a:ext cx="4787900" cy="518091"/>
          </a:xfrm>
          <a:prstGeom prst="rect">
            <a:avLst/>
          </a:prstGeom>
        </p:spPr>
        <p:txBody>
          <a:bodyPr vert="horz" wrap="square" lIns="0" tIns="68580" rIns="0" bIns="0" rtlCol="0">
            <a:spAutoFit/>
          </a:bodyPr>
          <a:lstStyle/>
          <a:p>
            <a:pPr marL="12700" marR="5080">
              <a:lnSpc>
                <a:spcPts val="3450"/>
              </a:lnSpc>
              <a:spcBef>
                <a:spcPts val="540"/>
              </a:spcBef>
            </a:pPr>
            <a:r>
              <a:rPr lang="en-US" sz="3200" dirty="0"/>
              <a:t>Message 2: The Present</a:t>
            </a:r>
          </a:p>
        </p:txBody>
      </p:sp>
      <p:sp>
        <p:nvSpPr>
          <p:cNvPr id="5" name="object 5"/>
          <p:cNvSpPr txBox="1"/>
          <p:nvPr/>
        </p:nvSpPr>
        <p:spPr>
          <a:xfrm>
            <a:off x="1308100" y="1828800"/>
            <a:ext cx="6311900" cy="3947234"/>
          </a:xfrm>
          <a:prstGeom prst="rect">
            <a:avLst/>
          </a:prstGeom>
        </p:spPr>
        <p:txBody>
          <a:bodyPr vert="horz" wrap="square" lIns="0" tIns="38100" rIns="0" bIns="0" rtlCol="0">
            <a:spAutoFit/>
          </a:bodyPr>
          <a:lstStyle/>
          <a:p>
            <a:pPr algn="l"/>
            <a:r>
              <a:rPr lang="en-US" sz="1800" b="1" i="0" u="none" strike="noStrike" baseline="0" dirty="0">
                <a:latin typeface="Calibri-Bold"/>
              </a:rPr>
              <a:t>Topline Message:</a:t>
            </a:r>
          </a:p>
          <a:p>
            <a:pPr algn="l"/>
            <a:r>
              <a:rPr lang="en-US" sz="1800" b="1" i="0" u="none" strike="noStrike" baseline="0" dirty="0">
                <a:solidFill>
                  <a:srgbClr val="00B050"/>
                </a:solidFill>
                <a:latin typeface="Calibri-Bold"/>
              </a:rPr>
              <a:t>Black women battling substance use disorders is a health issue, not a criminal </a:t>
            </a:r>
            <a:r>
              <a:rPr lang="en-US" b="1" dirty="0">
                <a:solidFill>
                  <a:srgbClr val="00B050"/>
                </a:solidFill>
                <a:latin typeface="Calibri-Bold"/>
              </a:rPr>
              <a:t>one</a:t>
            </a:r>
            <a:r>
              <a:rPr lang="en-US" sz="1800" b="1" i="0" u="none" strike="noStrike" baseline="0" dirty="0">
                <a:solidFill>
                  <a:srgbClr val="00B050"/>
                </a:solidFill>
                <a:latin typeface="Calibri-Bold"/>
              </a:rPr>
              <a:t>.</a:t>
            </a:r>
          </a:p>
          <a:p>
            <a:pPr algn="l"/>
            <a:endParaRPr lang="en-US" sz="1800" b="1" i="0" u="none" strike="noStrike" baseline="0" dirty="0">
              <a:solidFill>
                <a:srgbClr val="00B050"/>
              </a:solidFill>
              <a:latin typeface="Calibri-Bold"/>
            </a:endParaRP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Multiple national population surveys have found that about half of those who</a:t>
            </a:r>
          </a:p>
          <a:p>
            <a:pPr algn="l"/>
            <a:r>
              <a:rPr lang="en-US" sz="1400" b="0" i="0" u="none" strike="noStrike" baseline="0" dirty="0">
                <a:latin typeface="Calibri" panose="020F0502020204030204" pitchFamily="34" charset="0"/>
              </a:rPr>
              <a:t>experience a mental illness during their lives will also experience a substance use</a:t>
            </a:r>
          </a:p>
          <a:p>
            <a:pPr algn="l"/>
            <a:r>
              <a:rPr lang="en-US" sz="1400" b="0" i="0" u="none" strike="noStrike" baseline="0" dirty="0">
                <a:latin typeface="Calibri" panose="020F0502020204030204" pitchFamily="34" charset="0"/>
              </a:rPr>
              <a:t>disorder and vice versa</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Mental health is just as important as physical health in the healing journey</a:t>
            </a:r>
          </a:p>
          <a:p>
            <a:pPr algn="l"/>
            <a:r>
              <a:rPr lang="en-US" sz="1400" b="0" i="0" u="none" strike="noStrike" baseline="0" dirty="0">
                <a:latin typeface="Calibri" panose="020F0502020204030204" pitchFamily="34" charset="0"/>
              </a:rPr>
              <a:t>for Black women impacted by substance use disorder.</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Treatment needs to not only address substance use, it also needs to address</a:t>
            </a:r>
          </a:p>
          <a:p>
            <a:pPr algn="l"/>
            <a:r>
              <a:rPr lang="en-US" sz="1400" b="0" i="0" u="none" strike="noStrike" baseline="0" dirty="0">
                <a:latin typeface="Calibri" panose="020F0502020204030204" pitchFamily="34" charset="0"/>
              </a:rPr>
              <a:t>the mental health stressors that lead to substance use.</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The reasons for using substances are complex and are often linked with</a:t>
            </a:r>
          </a:p>
          <a:p>
            <a:pPr algn="l"/>
            <a:r>
              <a:rPr lang="en-US" sz="1400" b="0" i="0" u="none" strike="noStrike" baseline="0" dirty="0">
                <a:latin typeface="Calibri" panose="020F0502020204030204" pitchFamily="34" charset="0"/>
              </a:rPr>
              <a:t>generational and historical trauma, poverty, abuse, and sexual violence.</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When you have to worry about being arrested, having children taken away, and</a:t>
            </a:r>
          </a:p>
          <a:p>
            <a:pPr algn="l"/>
            <a:r>
              <a:rPr lang="en-US" sz="1400" b="0" i="0" u="none" strike="noStrike" baseline="0" dirty="0">
                <a:latin typeface="Calibri" panose="020F0502020204030204" pitchFamily="34" charset="0"/>
              </a:rPr>
              <a:t>disrespect, we aren’t willingly seeking out help.</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In the media and by political leaders, Black women with substance use</a:t>
            </a:r>
          </a:p>
          <a:p>
            <a:pPr algn="l"/>
            <a:r>
              <a:rPr lang="en-US" sz="1400" b="0" i="0" u="none" strike="noStrike" baseline="0" dirty="0">
                <a:latin typeface="Calibri" panose="020F0502020204030204" pitchFamily="34" charset="0"/>
              </a:rPr>
              <a:t>disorder are labeled as welfare queens and crack babies/heads.</a:t>
            </a:r>
            <a:endParaRPr lang="en-US" sz="1400" b="1" i="0" u="none" strike="noStrike" baseline="0" dirty="0">
              <a:latin typeface="Calibri-Bold"/>
            </a:endParaRPr>
          </a:p>
        </p:txBody>
      </p:sp>
      <p:grpSp>
        <p:nvGrpSpPr>
          <p:cNvPr id="6" name="object 6"/>
          <p:cNvGrpSpPr/>
          <p:nvPr/>
        </p:nvGrpSpPr>
        <p:grpSpPr>
          <a:xfrm>
            <a:off x="6268926" y="4384175"/>
            <a:ext cx="5923280" cy="2473960"/>
            <a:chOff x="6268926" y="4384175"/>
            <a:chExt cx="5923280" cy="2473960"/>
          </a:xfrm>
        </p:grpSpPr>
        <p:sp>
          <p:nvSpPr>
            <p:cNvPr id="7" name="object 7"/>
            <p:cNvSpPr/>
            <p:nvPr/>
          </p:nvSpPr>
          <p:spPr>
            <a:xfrm>
              <a:off x="6268926" y="4384175"/>
              <a:ext cx="5923073" cy="24738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773580" y="5626855"/>
              <a:ext cx="1704188" cy="860316"/>
            </a:xfrm>
            <a:prstGeom prst="rect">
              <a:avLst/>
            </a:prstGeom>
            <a:blipFill>
              <a:blip r:embed="rId3" cstate="print"/>
              <a:stretch>
                <a:fillRect/>
              </a:stretch>
            </a:blipFill>
          </p:spPr>
          <p:txBody>
            <a:bodyPr wrap="square" lIns="0" tIns="0" rIns="0" bIns="0" rtlCol="0"/>
            <a:lstStyle/>
            <a:p>
              <a:endParaRPr/>
            </a:p>
          </p:txBody>
        </p:sp>
      </p:grpSp>
      <p:sp>
        <p:nvSpPr>
          <p:cNvPr id="9" name="Slide Number Placeholder 8">
            <a:extLst>
              <a:ext uri="{FF2B5EF4-FFF2-40B4-BE49-F238E27FC236}">
                <a16:creationId xmlns:a16="http://schemas.microsoft.com/office/drawing/2014/main" id="{73493942-0106-453D-A1E8-B274FE0062A0}"/>
              </a:ext>
            </a:extLst>
          </p:cNvPr>
          <p:cNvSpPr>
            <a:spLocks noGrp="1"/>
          </p:cNvSpPr>
          <p:nvPr>
            <p:ph type="sldNum" sz="quarter" idx="7"/>
          </p:nvPr>
        </p:nvSpPr>
        <p:spPr/>
        <p:txBody>
          <a:bodyPr/>
          <a:lstStyle/>
          <a:p>
            <a:fld id="{B6F15528-21DE-4FAA-801E-634DDDAF4B2B}" type="slidenum">
              <a:rPr lang="en-US" smtClean="0"/>
              <a:t>23</a:t>
            </a:fld>
            <a:endParaRPr lang="en-US"/>
          </a:p>
        </p:txBody>
      </p:sp>
    </p:spTree>
    <p:extLst>
      <p:ext uri="{BB962C8B-B14F-4D97-AF65-F5344CB8AC3E}">
        <p14:creationId xmlns:p14="http://schemas.microsoft.com/office/powerpoint/2010/main" val="2814018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4EEFF"/>
          </a:solidFill>
        </p:spPr>
        <p:txBody>
          <a:bodyPr wrap="square" lIns="0" tIns="0" rIns="0" bIns="0" rtlCol="0"/>
          <a:lstStyle/>
          <a:p>
            <a:endParaRPr/>
          </a:p>
        </p:txBody>
      </p:sp>
      <p:sp>
        <p:nvSpPr>
          <p:cNvPr id="3" name="object 3"/>
          <p:cNvSpPr txBox="1"/>
          <p:nvPr/>
        </p:nvSpPr>
        <p:spPr>
          <a:xfrm>
            <a:off x="11057718"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21</a:t>
            </a:r>
            <a:endParaRPr sz="1400">
              <a:latin typeface="Arial"/>
              <a:cs typeface="Arial"/>
            </a:endParaRPr>
          </a:p>
        </p:txBody>
      </p:sp>
      <p:sp>
        <p:nvSpPr>
          <p:cNvPr id="4" name="object 4"/>
          <p:cNvSpPr txBox="1">
            <a:spLocks noGrp="1"/>
          </p:cNvSpPr>
          <p:nvPr>
            <p:ph type="title"/>
          </p:nvPr>
        </p:nvSpPr>
        <p:spPr>
          <a:xfrm>
            <a:off x="1308100" y="746834"/>
            <a:ext cx="5321300" cy="518091"/>
          </a:xfrm>
          <a:prstGeom prst="rect">
            <a:avLst/>
          </a:prstGeom>
        </p:spPr>
        <p:txBody>
          <a:bodyPr vert="horz" wrap="square" lIns="0" tIns="68580" rIns="0" bIns="0" rtlCol="0">
            <a:spAutoFit/>
          </a:bodyPr>
          <a:lstStyle/>
          <a:p>
            <a:pPr marL="12700" marR="5080">
              <a:lnSpc>
                <a:spcPts val="3450"/>
              </a:lnSpc>
              <a:spcBef>
                <a:spcPts val="540"/>
              </a:spcBef>
            </a:pPr>
            <a:r>
              <a:rPr lang="en-US" sz="3200" dirty="0"/>
              <a:t>Message 3: The Future</a:t>
            </a:r>
          </a:p>
        </p:txBody>
      </p:sp>
      <p:sp>
        <p:nvSpPr>
          <p:cNvPr id="5" name="object 5"/>
          <p:cNvSpPr txBox="1"/>
          <p:nvPr/>
        </p:nvSpPr>
        <p:spPr>
          <a:xfrm>
            <a:off x="1308100" y="1752600"/>
            <a:ext cx="6464300" cy="3947234"/>
          </a:xfrm>
          <a:prstGeom prst="rect">
            <a:avLst/>
          </a:prstGeom>
        </p:spPr>
        <p:txBody>
          <a:bodyPr vert="horz" wrap="square" lIns="0" tIns="38100" rIns="0" bIns="0" rtlCol="0">
            <a:spAutoFit/>
          </a:bodyPr>
          <a:lstStyle/>
          <a:p>
            <a:pPr algn="l"/>
            <a:r>
              <a:rPr lang="en-US" sz="1800" b="1" i="0" u="none" strike="noStrike" baseline="0" dirty="0">
                <a:latin typeface="Calibri-Bold"/>
              </a:rPr>
              <a:t>Topline Message:</a:t>
            </a:r>
          </a:p>
          <a:p>
            <a:pPr algn="l"/>
            <a:r>
              <a:rPr lang="en-US" sz="1800" b="1" i="0" u="none" strike="noStrike" baseline="0" dirty="0">
                <a:solidFill>
                  <a:srgbClr val="00B050"/>
                </a:solidFill>
                <a:latin typeface="Calibri-Bold"/>
              </a:rPr>
              <a:t>We envision a future where zip code, race, income do not dictate the care that Black women receive.</a:t>
            </a:r>
          </a:p>
          <a:p>
            <a:pPr algn="l"/>
            <a:endParaRPr lang="en-US" sz="1800" b="1" i="0" u="none" strike="noStrike" baseline="0" dirty="0">
              <a:solidFill>
                <a:srgbClr val="00B050"/>
              </a:solidFill>
              <a:latin typeface="Calibri-Bold"/>
            </a:endParaRP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Effective treatment needs to be accessible and accommodating to Black women’s</a:t>
            </a:r>
          </a:p>
          <a:p>
            <a:pPr algn="l"/>
            <a:r>
              <a:rPr lang="en-US" sz="1400" b="0" i="0" u="none" strike="noStrike" baseline="0" dirty="0">
                <a:latin typeface="Calibri" panose="020F0502020204030204" pitchFamily="34" charset="0"/>
              </a:rPr>
              <a:t>economic background, transportation access, role as a family caretaker, and time</a:t>
            </a:r>
          </a:p>
          <a:p>
            <a:pPr algn="l"/>
            <a:r>
              <a:rPr lang="en-US" sz="1400" b="0" i="0" u="none" strike="noStrike" baseline="0" dirty="0">
                <a:latin typeface="Calibri" panose="020F0502020204030204" pitchFamily="34" charset="0"/>
              </a:rPr>
              <a:t>restrictions, especially when oftentimes, the circumstances overlap</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Talking to Black women about treatment options that work for them and</a:t>
            </a:r>
          </a:p>
          <a:p>
            <a:pPr algn="l"/>
            <a:r>
              <a:rPr lang="en-US" sz="1400" b="0" i="0" u="none" strike="noStrike" baseline="0" dirty="0">
                <a:latin typeface="Calibri" panose="020F0502020204030204" pitchFamily="34" charset="0"/>
              </a:rPr>
              <a:t>advocating for low-barrier substance use treatment options can ensure that they</a:t>
            </a:r>
          </a:p>
          <a:p>
            <a:pPr algn="l"/>
            <a:r>
              <a:rPr lang="en-US" sz="1400" b="0" i="0" u="none" strike="noStrike" baseline="0" dirty="0">
                <a:latin typeface="Calibri" panose="020F0502020204030204" pitchFamily="34" charset="0"/>
              </a:rPr>
              <a:t>have the information they need to make the best choice for themselves.</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In addition to more transparency providing honest, science-based</a:t>
            </a:r>
          </a:p>
          <a:p>
            <a:pPr algn="l"/>
            <a:r>
              <a:rPr lang="en-US" sz="1400" b="0" i="0" u="none" strike="noStrike" baseline="0" dirty="0">
                <a:latin typeface="Calibri" panose="020F0502020204030204" pitchFamily="34" charset="0"/>
              </a:rPr>
              <a:t>information and promoting safety through personal responsibility and</a:t>
            </a:r>
          </a:p>
          <a:p>
            <a:pPr algn="l"/>
            <a:r>
              <a:rPr lang="en-US" sz="1400" b="0" i="0" u="none" strike="noStrike" baseline="0" dirty="0">
                <a:latin typeface="Calibri" panose="020F0502020204030204" pitchFamily="34" charset="0"/>
              </a:rPr>
              <a:t>knowledge in a way that’s relatable can help Black women feel supported</a:t>
            </a:r>
          </a:p>
          <a:p>
            <a:pPr algn="l"/>
            <a:r>
              <a:rPr lang="en-US" sz="1400" b="0" i="0" u="none" strike="noStrike" baseline="0" dirty="0">
                <a:latin typeface="Calibri" panose="020F0502020204030204" pitchFamily="34" charset="0"/>
              </a:rPr>
              <a:t>and encouraged to seek support.</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Connections to public health and social services resources during treatment</a:t>
            </a:r>
          </a:p>
          <a:p>
            <a:pPr algn="l"/>
            <a:r>
              <a:rPr lang="en-US" sz="1400" b="0" i="0" u="none" strike="noStrike" baseline="0" dirty="0">
                <a:latin typeface="Calibri" panose="020F0502020204030204" pitchFamily="34" charset="0"/>
              </a:rPr>
              <a:t>discussions can create low barriers for Black women who lack access to</a:t>
            </a:r>
          </a:p>
          <a:p>
            <a:pPr algn="l"/>
            <a:r>
              <a:rPr lang="en-US" sz="1400" b="0" i="0" u="none" strike="noStrike" baseline="0" dirty="0">
                <a:latin typeface="Calibri" panose="020F0502020204030204" pitchFamily="34" charset="0"/>
              </a:rPr>
              <a:t>treatment centers or resources.</a:t>
            </a:r>
            <a:endParaRPr lang="en-US" sz="1400" b="1" i="0" u="none" strike="noStrike" baseline="0" dirty="0">
              <a:latin typeface="Calibri-Bold"/>
            </a:endParaRPr>
          </a:p>
        </p:txBody>
      </p:sp>
      <p:grpSp>
        <p:nvGrpSpPr>
          <p:cNvPr id="6" name="object 6"/>
          <p:cNvGrpSpPr/>
          <p:nvPr/>
        </p:nvGrpSpPr>
        <p:grpSpPr>
          <a:xfrm>
            <a:off x="6268926" y="4384175"/>
            <a:ext cx="5923280" cy="2473960"/>
            <a:chOff x="6268926" y="4384175"/>
            <a:chExt cx="5923280" cy="2473960"/>
          </a:xfrm>
        </p:grpSpPr>
        <p:sp>
          <p:nvSpPr>
            <p:cNvPr id="7" name="object 7"/>
            <p:cNvSpPr/>
            <p:nvPr/>
          </p:nvSpPr>
          <p:spPr>
            <a:xfrm>
              <a:off x="6268926" y="4384175"/>
              <a:ext cx="5923073" cy="24738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773580" y="5626855"/>
              <a:ext cx="1704188" cy="860316"/>
            </a:xfrm>
            <a:prstGeom prst="rect">
              <a:avLst/>
            </a:prstGeom>
            <a:blipFill>
              <a:blip r:embed="rId3" cstate="print"/>
              <a:stretch>
                <a:fillRect/>
              </a:stretch>
            </a:blipFill>
          </p:spPr>
          <p:txBody>
            <a:bodyPr wrap="square" lIns="0" tIns="0" rIns="0" bIns="0" rtlCol="0"/>
            <a:lstStyle/>
            <a:p>
              <a:endParaRPr/>
            </a:p>
          </p:txBody>
        </p:sp>
      </p:grpSp>
      <p:sp>
        <p:nvSpPr>
          <p:cNvPr id="9" name="Slide Number Placeholder 8">
            <a:extLst>
              <a:ext uri="{FF2B5EF4-FFF2-40B4-BE49-F238E27FC236}">
                <a16:creationId xmlns:a16="http://schemas.microsoft.com/office/drawing/2014/main" id="{73493942-0106-453D-A1E8-B274FE0062A0}"/>
              </a:ext>
            </a:extLst>
          </p:cNvPr>
          <p:cNvSpPr>
            <a:spLocks noGrp="1"/>
          </p:cNvSpPr>
          <p:nvPr>
            <p:ph type="sldNum" sz="quarter" idx="7"/>
          </p:nvPr>
        </p:nvSpPr>
        <p:spPr/>
        <p:txBody>
          <a:bodyPr/>
          <a:lstStyle/>
          <a:p>
            <a:fld id="{B6F15528-21DE-4FAA-801E-634DDDAF4B2B}" type="slidenum">
              <a:rPr lang="en-US" smtClean="0"/>
              <a:t>24</a:t>
            </a:fld>
            <a:endParaRPr lang="en-US"/>
          </a:p>
        </p:txBody>
      </p:sp>
    </p:spTree>
    <p:extLst>
      <p:ext uri="{BB962C8B-B14F-4D97-AF65-F5344CB8AC3E}">
        <p14:creationId xmlns:p14="http://schemas.microsoft.com/office/powerpoint/2010/main" val="25435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567"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4EEFF"/>
          </a:solidFill>
        </p:spPr>
        <p:txBody>
          <a:bodyPr wrap="square" lIns="0" tIns="0" rIns="0" bIns="0" rtlCol="0"/>
          <a:lstStyle/>
          <a:p>
            <a:endParaRPr/>
          </a:p>
        </p:txBody>
      </p:sp>
      <p:sp>
        <p:nvSpPr>
          <p:cNvPr id="3" name="object 3"/>
          <p:cNvSpPr txBox="1"/>
          <p:nvPr/>
        </p:nvSpPr>
        <p:spPr>
          <a:xfrm>
            <a:off x="11057718" y="6414312"/>
            <a:ext cx="223520" cy="238760"/>
          </a:xfrm>
          <a:prstGeom prst="rect">
            <a:avLst/>
          </a:prstGeom>
        </p:spPr>
        <p:txBody>
          <a:bodyPr vert="horz" wrap="square" lIns="0" tIns="12700" rIns="0" bIns="0" rtlCol="0">
            <a:spAutoFit/>
          </a:bodyPr>
          <a:lstStyle/>
          <a:p>
            <a:pPr marL="12700">
              <a:lnSpc>
                <a:spcPct val="100000"/>
              </a:lnSpc>
              <a:spcBef>
                <a:spcPts val="100"/>
              </a:spcBef>
            </a:pPr>
            <a:r>
              <a:rPr sz="1400" spc="-5" dirty="0">
                <a:latin typeface="Arial"/>
                <a:cs typeface="Arial"/>
              </a:rPr>
              <a:t>21</a:t>
            </a:r>
            <a:endParaRPr sz="1400">
              <a:latin typeface="Arial"/>
              <a:cs typeface="Arial"/>
            </a:endParaRPr>
          </a:p>
        </p:txBody>
      </p:sp>
      <p:sp>
        <p:nvSpPr>
          <p:cNvPr id="4" name="object 4"/>
          <p:cNvSpPr txBox="1">
            <a:spLocks noGrp="1"/>
          </p:cNvSpPr>
          <p:nvPr>
            <p:ph type="title"/>
          </p:nvPr>
        </p:nvSpPr>
        <p:spPr>
          <a:xfrm>
            <a:off x="1308100" y="746834"/>
            <a:ext cx="5321300" cy="966931"/>
          </a:xfrm>
          <a:prstGeom prst="rect">
            <a:avLst/>
          </a:prstGeom>
        </p:spPr>
        <p:txBody>
          <a:bodyPr vert="horz" wrap="square" lIns="0" tIns="68580" rIns="0" bIns="0" rtlCol="0">
            <a:spAutoFit/>
          </a:bodyPr>
          <a:lstStyle/>
          <a:p>
            <a:pPr marL="12700" marR="5080">
              <a:lnSpc>
                <a:spcPts val="3450"/>
              </a:lnSpc>
              <a:spcBef>
                <a:spcPts val="540"/>
              </a:spcBef>
            </a:pPr>
            <a:r>
              <a:rPr lang="en-US" sz="3200" dirty="0"/>
              <a:t>Message 3: The Future (Cont’d)</a:t>
            </a:r>
          </a:p>
        </p:txBody>
      </p:sp>
      <p:sp>
        <p:nvSpPr>
          <p:cNvPr id="5" name="object 5"/>
          <p:cNvSpPr txBox="1"/>
          <p:nvPr/>
        </p:nvSpPr>
        <p:spPr>
          <a:xfrm>
            <a:off x="1371600" y="2133600"/>
            <a:ext cx="6400800" cy="3516347"/>
          </a:xfrm>
          <a:prstGeom prst="rect">
            <a:avLst/>
          </a:prstGeom>
        </p:spPr>
        <p:txBody>
          <a:bodyPr vert="horz" wrap="square" lIns="0" tIns="38100" rIns="0" bIns="0" rtlCol="0">
            <a:spAutoFit/>
          </a:bodyPr>
          <a:lstStyle/>
          <a:p>
            <a:pPr algn="l"/>
            <a:r>
              <a:rPr lang="en-US" sz="1800" b="1" i="0" u="none" strike="noStrike" baseline="0" dirty="0">
                <a:latin typeface="Calibri-Bold"/>
              </a:rPr>
              <a:t>Topline Message:</a:t>
            </a:r>
          </a:p>
          <a:p>
            <a:pPr algn="l"/>
            <a:r>
              <a:rPr lang="en-US" sz="1800" b="1" i="0" u="none" strike="noStrike" baseline="0" dirty="0">
                <a:solidFill>
                  <a:srgbClr val="00B050"/>
                </a:solidFill>
                <a:latin typeface="Calibri-Bold"/>
              </a:rPr>
              <a:t>We envision a future where zip code, race, income do not dictate the care that Black women receive.</a:t>
            </a:r>
          </a:p>
          <a:p>
            <a:pPr algn="l"/>
            <a:endParaRPr lang="en-US" sz="1800" b="1" i="0" u="none" strike="noStrike" baseline="0" dirty="0">
              <a:solidFill>
                <a:srgbClr val="00B050"/>
              </a:solidFill>
              <a:latin typeface="Calibri-Bold"/>
            </a:endParaRP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We can’t stop there. We must actively work to challenge stereotypes and</a:t>
            </a:r>
          </a:p>
          <a:p>
            <a:pPr algn="l"/>
            <a:r>
              <a:rPr lang="en-US" sz="1400" b="0" i="0" u="none" strike="noStrike" baseline="0" dirty="0">
                <a:latin typeface="Calibri" panose="020F0502020204030204" pitchFamily="34" charset="0"/>
              </a:rPr>
              <a:t>assumptions in the health and behavioral health field.</a:t>
            </a:r>
          </a:p>
          <a:p>
            <a:pPr marL="742950" lvl="1" indent="-285750">
              <a:buFont typeface="Arial" panose="020B0604020202020204" pitchFamily="34" charset="0"/>
              <a:buChar char="•"/>
            </a:pPr>
            <a:r>
              <a:rPr lang="en-US" sz="1400" b="0" i="0" u="none" strike="noStrike" baseline="0" dirty="0">
                <a:latin typeface="Calibri" panose="020F0502020204030204" pitchFamily="34" charset="0"/>
              </a:rPr>
              <a:t>We must ensure that the diversity of providers reflects that of our</a:t>
            </a:r>
          </a:p>
          <a:p>
            <a:pPr lvl="1"/>
            <a:r>
              <a:rPr lang="en-US" sz="1400" dirty="0">
                <a:latin typeface="Calibri" panose="020F0502020204030204" pitchFamily="34" charset="0"/>
              </a:rPr>
              <a:t>p</a:t>
            </a:r>
            <a:r>
              <a:rPr lang="en-US" sz="1400" b="0" i="0" u="none" strike="noStrike" baseline="0" dirty="0">
                <a:latin typeface="Calibri" panose="020F0502020204030204" pitchFamily="34" charset="0"/>
              </a:rPr>
              <a:t>atients and create opportunities for service providers to participate in trainings that inform them of the cultural context and needs of Black women.</a:t>
            </a:r>
          </a:p>
          <a:p>
            <a:pPr marL="742950" lvl="1" indent="-285750">
              <a:buFont typeface="Arial" panose="020B0604020202020204" pitchFamily="34" charset="0"/>
              <a:buChar char="•"/>
            </a:pPr>
            <a:r>
              <a:rPr lang="en-US" sz="1400" b="0" i="0" u="none" strike="noStrike" baseline="0" dirty="0">
                <a:latin typeface="Calibri" panose="020F0502020204030204" pitchFamily="34" charset="0"/>
              </a:rPr>
              <a:t>There’s an opportunity to capture more diverse data that centers Black</a:t>
            </a:r>
          </a:p>
          <a:p>
            <a:pPr lvl="1"/>
            <a:r>
              <a:rPr lang="en-US" sz="1400" b="0" i="0" u="none" strike="noStrike" baseline="0" dirty="0">
                <a:latin typeface="Calibri" panose="020F0502020204030204" pitchFamily="34" charset="0"/>
              </a:rPr>
              <a:t>women and the specific impact substance use disorder has on the Black</a:t>
            </a:r>
          </a:p>
          <a:p>
            <a:pPr lvl="1"/>
            <a:r>
              <a:rPr lang="en-US" sz="1400" b="0" i="0" u="none" strike="noStrike" baseline="0" dirty="0">
                <a:latin typeface="Calibri" panose="020F0502020204030204" pitchFamily="34" charset="0"/>
              </a:rPr>
              <a:t>community. </a:t>
            </a:r>
          </a:p>
          <a:p>
            <a:pPr marL="285750" indent="-285750" algn="l">
              <a:buFont typeface="Arial" panose="020B0604020202020204" pitchFamily="34" charset="0"/>
              <a:buChar char="•"/>
            </a:pPr>
            <a:r>
              <a:rPr lang="en-US" sz="1400" b="0" i="0" u="none" strike="noStrike" baseline="0" dirty="0">
                <a:latin typeface="Calibri" panose="020F0502020204030204" pitchFamily="34" charset="0"/>
              </a:rPr>
              <a:t>With the proper support, resources, and culturally competent care, every Black</a:t>
            </a:r>
          </a:p>
          <a:p>
            <a:pPr algn="l"/>
            <a:r>
              <a:rPr lang="en-US" sz="1400" b="0" i="0" u="none" strike="noStrike" baseline="0" dirty="0">
                <a:latin typeface="Calibri" panose="020F0502020204030204" pitchFamily="34" charset="0"/>
              </a:rPr>
              <a:t>woman experiencing substance use can find the best path to recovery and</a:t>
            </a:r>
          </a:p>
          <a:p>
            <a:pPr algn="l"/>
            <a:r>
              <a:rPr lang="en-US" sz="1400" b="0" i="0" u="none" strike="noStrike" baseline="0" dirty="0">
                <a:latin typeface="Calibri" panose="020F0502020204030204" pitchFamily="34" charset="0"/>
              </a:rPr>
              <a:t>personal fulfillment to thrive, not just survive.</a:t>
            </a:r>
            <a:endParaRPr lang="en-US" sz="1400" b="1" i="0" u="none" strike="noStrike" baseline="0" dirty="0">
              <a:latin typeface="Calibri-Bold"/>
            </a:endParaRPr>
          </a:p>
        </p:txBody>
      </p:sp>
      <p:grpSp>
        <p:nvGrpSpPr>
          <p:cNvPr id="6" name="object 6"/>
          <p:cNvGrpSpPr/>
          <p:nvPr/>
        </p:nvGrpSpPr>
        <p:grpSpPr>
          <a:xfrm>
            <a:off x="6268926" y="4384175"/>
            <a:ext cx="5923280" cy="2473960"/>
            <a:chOff x="6268926" y="4384175"/>
            <a:chExt cx="5923280" cy="2473960"/>
          </a:xfrm>
        </p:grpSpPr>
        <p:sp>
          <p:nvSpPr>
            <p:cNvPr id="7" name="object 7"/>
            <p:cNvSpPr/>
            <p:nvPr/>
          </p:nvSpPr>
          <p:spPr>
            <a:xfrm>
              <a:off x="6268926" y="4384175"/>
              <a:ext cx="5923073" cy="247382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773580" y="5626855"/>
              <a:ext cx="1704188" cy="860316"/>
            </a:xfrm>
            <a:prstGeom prst="rect">
              <a:avLst/>
            </a:prstGeom>
            <a:blipFill>
              <a:blip r:embed="rId3" cstate="print"/>
              <a:stretch>
                <a:fillRect/>
              </a:stretch>
            </a:blipFill>
          </p:spPr>
          <p:txBody>
            <a:bodyPr wrap="square" lIns="0" tIns="0" rIns="0" bIns="0" rtlCol="0"/>
            <a:lstStyle/>
            <a:p>
              <a:endParaRPr/>
            </a:p>
          </p:txBody>
        </p:sp>
      </p:grpSp>
      <p:sp>
        <p:nvSpPr>
          <p:cNvPr id="9" name="Slide Number Placeholder 8">
            <a:extLst>
              <a:ext uri="{FF2B5EF4-FFF2-40B4-BE49-F238E27FC236}">
                <a16:creationId xmlns:a16="http://schemas.microsoft.com/office/drawing/2014/main" id="{73493942-0106-453D-A1E8-B274FE0062A0}"/>
              </a:ext>
            </a:extLst>
          </p:cNvPr>
          <p:cNvSpPr>
            <a:spLocks noGrp="1"/>
          </p:cNvSpPr>
          <p:nvPr>
            <p:ph type="sldNum" sz="quarter" idx="7"/>
          </p:nvPr>
        </p:nvSpPr>
        <p:spPr/>
        <p:txBody>
          <a:bodyPr/>
          <a:lstStyle/>
          <a:p>
            <a:fld id="{B6F15528-21DE-4FAA-801E-634DDDAF4B2B}" type="slidenum">
              <a:rPr lang="en-US" smtClean="0"/>
              <a:t>25</a:t>
            </a:fld>
            <a:endParaRPr lang="en-US"/>
          </a:p>
        </p:txBody>
      </p:sp>
    </p:spTree>
    <p:extLst>
      <p:ext uri="{BB962C8B-B14F-4D97-AF65-F5344CB8AC3E}">
        <p14:creationId xmlns:p14="http://schemas.microsoft.com/office/powerpoint/2010/main" val="1374914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4EAE5C"/>
          </a:solidFill>
        </p:spPr>
        <p:txBody>
          <a:bodyPr wrap="square" lIns="0" tIns="0" rIns="0" bIns="0" rtlCol="0"/>
          <a:lstStyle/>
          <a:p>
            <a:endParaRPr/>
          </a:p>
        </p:txBody>
      </p:sp>
      <p:sp>
        <p:nvSpPr>
          <p:cNvPr id="3" name="object 3"/>
          <p:cNvSpPr/>
          <p:nvPr/>
        </p:nvSpPr>
        <p:spPr>
          <a:xfrm>
            <a:off x="10765086" y="2581552"/>
            <a:ext cx="1426913" cy="427644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949650" y="2358180"/>
            <a:ext cx="3408679" cy="1392689"/>
          </a:xfrm>
          <a:prstGeom prst="rect">
            <a:avLst/>
          </a:prstGeom>
        </p:spPr>
        <p:txBody>
          <a:bodyPr vert="horz" wrap="square" lIns="0" tIns="160020" rIns="0" bIns="0" rtlCol="0">
            <a:spAutoFit/>
          </a:bodyPr>
          <a:lstStyle/>
          <a:p>
            <a:pPr marL="12700" marR="5080">
              <a:lnSpc>
                <a:spcPts val="4800"/>
              </a:lnSpc>
              <a:spcBef>
                <a:spcPts val="1260"/>
              </a:spcBef>
            </a:pPr>
            <a:r>
              <a:rPr lang="en-US" sz="5000" spc="245" dirty="0">
                <a:solidFill>
                  <a:srgbClr val="FFFFFF"/>
                </a:solidFill>
              </a:rPr>
              <a:t>Results To-Date</a:t>
            </a:r>
            <a:endParaRPr sz="5000" dirty="0"/>
          </a:p>
        </p:txBody>
      </p:sp>
      <p:sp>
        <p:nvSpPr>
          <p:cNvPr id="5" name="object 5"/>
          <p:cNvSpPr/>
          <p:nvPr/>
        </p:nvSpPr>
        <p:spPr>
          <a:xfrm>
            <a:off x="0" y="0"/>
            <a:ext cx="5231121" cy="6857999"/>
          </a:xfrm>
          <a:prstGeom prst="rect">
            <a:avLst/>
          </a:prstGeom>
          <a:blipFill>
            <a:blip r:embed="rId3" cstate="print"/>
            <a:stretch>
              <a:fillRect/>
            </a:stretch>
          </a:blip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1BD593C2-D27D-4290-B3DB-C205B3809016}"/>
              </a:ext>
            </a:extLst>
          </p:cNvPr>
          <p:cNvSpPr>
            <a:spLocks noGrp="1"/>
          </p:cNvSpPr>
          <p:nvPr>
            <p:ph type="sldNum" sz="quarter" idx="7"/>
          </p:nvPr>
        </p:nvSpPr>
        <p:spPr/>
        <p:txBody>
          <a:bodyPr/>
          <a:lstStyle/>
          <a:p>
            <a:fld id="{B6F15528-21DE-4FAA-801E-634DDDAF4B2B}"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Social Media Metrics</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idx="1"/>
          </p:nvPr>
        </p:nvSpPr>
        <p:spPr>
          <a:xfrm>
            <a:off x="799491" y="1450848"/>
            <a:ext cx="8760951" cy="5042027"/>
          </a:xfrm>
        </p:spPr>
        <p:txBody>
          <a:bodyPr>
            <a:normAutofit/>
          </a:bodyPr>
          <a:lstStyle/>
          <a:p>
            <a:pPr>
              <a:buClr>
                <a:srgbClr val="9873EF"/>
              </a:buClr>
            </a:pPr>
            <a:r>
              <a:rPr lang="en-US" dirty="0">
                <a:solidFill>
                  <a:srgbClr val="52282E"/>
                </a:solidFill>
                <a:latin typeface="Questa Sans Light" panose="02000000000000000000" pitchFamily="50" charset="0"/>
              </a:rPr>
              <a:t>See Her Bloom has reached over 828K people over its lifetime.</a:t>
            </a:r>
          </a:p>
          <a:p>
            <a:pPr>
              <a:buClr>
                <a:srgbClr val="9873EF"/>
              </a:buClr>
            </a:pPr>
            <a:r>
              <a:rPr lang="en-US" dirty="0">
                <a:solidFill>
                  <a:srgbClr val="52282E"/>
                </a:solidFill>
                <a:latin typeface="Questa Sans Light" panose="02000000000000000000" pitchFamily="50" charset="0"/>
              </a:rPr>
              <a:t>800 new users of the website since re-launch in March 2022.</a:t>
            </a:r>
          </a:p>
          <a:p>
            <a:pPr>
              <a:buClr>
                <a:srgbClr val="9873EF"/>
              </a:buClr>
            </a:pPr>
            <a:r>
              <a:rPr lang="en-US" dirty="0">
                <a:solidFill>
                  <a:srgbClr val="52282E"/>
                </a:solidFill>
                <a:latin typeface="Questa Sans Light" panose="02000000000000000000" pitchFamily="50" charset="0"/>
              </a:rPr>
              <a:t>Average time spent on site is 1:23.</a:t>
            </a:r>
          </a:p>
          <a:p>
            <a:pPr>
              <a:buClr>
                <a:srgbClr val="9873EF"/>
              </a:buClr>
            </a:pPr>
            <a:r>
              <a:rPr lang="en-US" dirty="0">
                <a:solidFill>
                  <a:srgbClr val="52282E"/>
                </a:solidFill>
                <a:latin typeface="Questa Sans Light" panose="02000000000000000000" pitchFamily="50" charset="0"/>
              </a:rPr>
              <a:t>44 posts on Facebook, Instagram &amp; Twitter March-April.</a:t>
            </a:r>
          </a:p>
          <a:p>
            <a:pPr>
              <a:buClr>
                <a:srgbClr val="9873EF"/>
              </a:buClr>
            </a:pPr>
            <a:r>
              <a:rPr lang="en-US" dirty="0">
                <a:solidFill>
                  <a:srgbClr val="52282E"/>
                </a:solidFill>
                <a:latin typeface="Questa Sans Light" panose="02000000000000000000" pitchFamily="50" charset="0"/>
              </a:rPr>
              <a:t>Top performing page is consistently </a:t>
            </a:r>
            <a:r>
              <a:rPr lang="en-US" b="1" dirty="0">
                <a:solidFill>
                  <a:srgbClr val="00B050"/>
                </a:solidFill>
                <a:latin typeface="Questa Sans Light" panose="02000000000000000000" pitchFamily="50" charset="0"/>
              </a:rPr>
              <a:t>Resources for Black Women.</a:t>
            </a:r>
          </a:p>
          <a:p>
            <a:pPr>
              <a:buClr>
                <a:srgbClr val="9873EF"/>
              </a:buClr>
            </a:pPr>
            <a:r>
              <a:rPr lang="en-US" dirty="0">
                <a:latin typeface="Questa Sans Light" panose="02000000000000000000" pitchFamily="50" charset="0"/>
              </a:rPr>
              <a:t>Facebook generated most engagements compared to other platforms.</a:t>
            </a:r>
          </a:p>
          <a:p>
            <a:pPr marL="0" indent="0">
              <a:buClr>
                <a:srgbClr val="9873EF"/>
              </a:buClr>
              <a:buNone/>
            </a:pPr>
            <a:endParaRPr lang="en-US" dirty="0">
              <a:solidFill>
                <a:srgbClr val="52282E"/>
              </a:solidFill>
              <a:latin typeface="Questa Sans Light" panose="02000000000000000000" pitchFamily="50" charset="0"/>
            </a:endParaRP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Tree>
    <p:extLst>
      <p:ext uri="{BB962C8B-B14F-4D97-AF65-F5344CB8AC3E}">
        <p14:creationId xmlns:p14="http://schemas.microsoft.com/office/powerpoint/2010/main" val="2834213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Content Categories and Examples</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sz="half" idx="1"/>
          </p:nvPr>
        </p:nvSpPr>
        <p:spPr/>
        <p:txBody>
          <a:bodyPr>
            <a:normAutofit/>
          </a:bodyPr>
          <a:lstStyle/>
          <a:p>
            <a:pPr>
              <a:buClr>
                <a:srgbClr val="9873EF"/>
              </a:buClr>
            </a:pPr>
            <a:r>
              <a:rPr lang="en-US" sz="2000" b="1" dirty="0">
                <a:solidFill>
                  <a:srgbClr val="52282E"/>
                </a:solidFill>
                <a:effectLst/>
                <a:latin typeface="Questa Sans Light" panose="02000000000000000000"/>
                <a:ea typeface="Calibri" panose="020F0502020204030204" pitchFamily="34" charset="0"/>
                <a:cs typeface="Times New Roman" panose="02020603050405020304" pitchFamily="18" charset="0"/>
              </a:rPr>
              <a:t>Fighting Stigma</a:t>
            </a:r>
          </a:p>
          <a:p>
            <a:pPr>
              <a:buClr>
                <a:srgbClr val="9873EF"/>
              </a:buClr>
            </a:pPr>
            <a:endParaRPr lang="en-US" sz="2000" b="1" dirty="0">
              <a:solidFill>
                <a:srgbClr val="52282E"/>
              </a:solidFill>
              <a:latin typeface="Questa Sans Light" panose="02000000000000000000"/>
              <a:cs typeface="Times New Roman" panose="02020603050405020304" pitchFamily="18" charset="0"/>
            </a:endParaRPr>
          </a:p>
          <a:p>
            <a:pPr>
              <a:buClr>
                <a:srgbClr val="9873EF"/>
              </a:buClr>
            </a:pPr>
            <a:endParaRPr lang="en-US" sz="2000" dirty="0">
              <a:solidFill>
                <a:srgbClr val="52282E"/>
              </a:solidFill>
              <a:latin typeface="Questa Sans Light" panose="02000000000000000000"/>
            </a:endParaRP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pic>
        <p:nvPicPr>
          <p:cNvPr id="1028" name="Picture 4">
            <a:extLst>
              <a:ext uri="{FF2B5EF4-FFF2-40B4-BE49-F238E27FC236}">
                <a16:creationId xmlns:a16="http://schemas.microsoft.com/office/drawing/2014/main" id="{EF75D83E-8B2C-4736-9DFD-B32202F0320C}"/>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1509713"/>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5EF79A-C4B5-4A10-A8D7-229ADF6614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314575"/>
            <a:ext cx="39624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334CC51-B83C-4C99-84CC-58B53FA903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2539" y="4274075"/>
            <a:ext cx="4086578" cy="229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39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Content Categories and Examples</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sz="half" idx="1"/>
          </p:nvPr>
        </p:nvSpPr>
        <p:spPr/>
        <p:txBody>
          <a:bodyPr>
            <a:normAutofit/>
          </a:bodyPr>
          <a:lstStyle/>
          <a:p>
            <a:pPr>
              <a:buClr>
                <a:srgbClr val="9873EF"/>
              </a:buClr>
            </a:pPr>
            <a:r>
              <a:rPr lang="en-US" sz="2000" b="1" dirty="0">
                <a:solidFill>
                  <a:srgbClr val="52282E"/>
                </a:solidFill>
                <a:latin typeface="Questa Sans Light" panose="02000000000000000000"/>
                <a:cs typeface="Times New Roman" panose="02020603050405020304" pitchFamily="18" charset="0"/>
              </a:rPr>
              <a:t>Awareness/Education</a:t>
            </a:r>
          </a:p>
          <a:p>
            <a:pPr lvl="1">
              <a:buClr>
                <a:srgbClr val="9873EF"/>
              </a:buClr>
            </a:pPr>
            <a:r>
              <a:rPr lang="en-US" sz="1600" b="1" dirty="0">
                <a:solidFill>
                  <a:srgbClr val="52282E"/>
                </a:solidFill>
                <a:latin typeface="Questa Sans Light" panose="02000000000000000000"/>
                <a:cs typeface="Times New Roman" panose="02020603050405020304" pitchFamily="18" charset="0"/>
              </a:rPr>
              <a:t>Share and Submit Stories</a:t>
            </a:r>
          </a:p>
          <a:p>
            <a:pPr lvl="1">
              <a:buClr>
                <a:srgbClr val="9873EF"/>
              </a:buClr>
            </a:pPr>
            <a:r>
              <a:rPr lang="en-US" sz="1600" b="1" dirty="0">
                <a:solidFill>
                  <a:srgbClr val="52282E"/>
                </a:solidFill>
                <a:latin typeface="Questa Sans Light" panose="02000000000000000000"/>
                <a:cs typeface="Times New Roman" panose="02020603050405020304" pitchFamily="18" charset="0"/>
              </a:rPr>
              <a:t>Family and Loved Ones Resources</a:t>
            </a:r>
          </a:p>
          <a:p>
            <a:pPr lvl="1">
              <a:buClr>
                <a:srgbClr val="9873EF"/>
              </a:buClr>
            </a:pPr>
            <a:r>
              <a:rPr lang="en-US" sz="1600" b="1" dirty="0">
                <a:solidFill>
                  <a:srgbClr val="52282E"/>
                </a:solidFill>
                <a:latin typeface="Questa Sans Light" panose="02000000000000000000"/>
                <a:cs typeface="Times New Roman" panose="02020603050405020304" pitchFamily="18" charset="0"/>
              </a:rPr>
              <a:t>Impacted Women Resources</a:t>
            </a:r>
          </a:p>
          <a:p>
            <a:pPr lvl="1">
              <a:buClr>
                <a:srgbClr val="9873EF"/>
              </a:buClr>
            </a:pPr>
            <a:r>
              <a:rPr lang="en-US" sz="1600" b="1" dirty="0">
                <a:solidFill>
                  <a:srgbClr val="52282E"/>
                </a:solidFill>
                <a:latin typeface="Questa Sans Light" panose="02000000000000000000"/>
                <a:cs typeface="Times New Roman" panose="02020603050405020304" pitchFamily="18" charset="0"/>
              </a:rPr>
              <a:t>Criminalization of Drugs</a:t>
            </a:r>
          </a:p>
          <a:p>
            <a:pPr lvl="1">
              <a:buClr>
                <a:srgbClr val="9873EF"/>
              </a:buClr>
            </a:pPr>
            <a:r>
              <a:rPr lang="en-US" sz="1600" b="1" dirty="0">
                <a:solidFill>
                  <a:srgbClr val="52282E"/>
                </a:solidFill>
                <a:latin typeface="Questa Sans Light" panose="02000000000000000000"/>
                <a:cs typeface="Times New Roman" panose="02020603050405020304" pitchFamily="18" charset="0"/>
              </a:rPr>
              <a:t>Mental Health</a:t>
            </a:r>
          </a:p>
          <a:p>
            <a:pPr>
              <a:buClr>
                <a:srgbClr val="9873EF"/>
              </a:buClr>
            </a:pPr>
            <a:endParaRPr lang="en-US" sz="2000" b="1" dirty="0">
              <a:solidFill>
                <a:srgbClr val="52282E"/>
              </a:solidFill>
              <a:latin typeface="Questa Sans Light" panose="02000000000000000000"/>
              <a:cs typeface="Times New Roman" panose="02020603050405020304" pitchFamily="18" charset="0"/>
            </a:endParaRPr>
          </a:p>
          <a:p>
            <a:pPr>
              <a:buClr>
                <a:srgbClr val="9873EF"/>
              </a:buClr>
            </a:pPr>
            <a:endParaRPr lang="en-US" sz="2000" dirty="0">
              <a:solidFill>
                <a:srgbClr val="52282E"/>
              </a:solidFill>
              <a:latin typeface="Questa Sans Light" panose="02000000000000000000"/>
            </a:endParaRP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pic>
        <p:nvPicPr>
          <p:cNvPr id="2050" name="Picture 2">
            <a:extLst>
              <a:ext uri="{FF2B5EF4-FFF2-40B4-BE49-F238E27FC236}">
                <a16:creationId xmlns:a16="http://schemas.microsoft.com/office/drawing/2014/main" id="{672BB1E0-BBEF-4316-8ED3-BDCABFCD000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517650"/>
            <a:ext cx="51816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6BFB461-2128-4EED-A47B-A83E34482E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109" y="3683024"/>
            <a:ext cx="41148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A317E7B-A6A1-4108-8631-34DB0AA0F3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0818" y="3883025"/>
            <a:ext cx="4639733"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930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9872EE"/>
          </a:solidFill>
        </p:spPr>
        <p:txBody>
          <a:bodyPr wrap="square" lIns="0" tIns="0" rIns="0" bIns="0" rtlCol="0"/>
          <a:lstStyle/>
          <a:p>
            <a:endParaRPr/>
          </a:p>
        </p:txBody>
      </p:sp>
      <p:sp>
        <p:nvSpPr>
          <p:cNvPr id="3" name="object 3"/>
          <p:cNvSpPr/>
          <p:nvPr/>
        </p:nvSpPr>
        <p:spPr>
          <a:xfrm>
            <a:off x="10617799" y="2436100"/>
            <a:ext cx="1574199" cy="44218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5231129"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5949650" y="2358180"/>
            <a:ext cx="4309110" cy="777136"/>
          </a:xfrm>
          <a:prstGeom prst="rect">
            <a:avLst/>
          </a:prstGeom>
        </p:spPr>
        <p:txBody>
          <a:bodyPr vert="horz" wrap="square" lIns="0" tIns="160020" rIns="0" bIns="0" rtlCol="0">
            <a:spAutoFit/>
          </a:bodyPr>
          <a:lstStyle/>
          <a:p>
            <a:pPr marL="12700" marR="5080">
              <a:lnSpc>
                <a:spcPts val="4800"/>
              </a:lnSpc>
              <a:spcBef>
                <a:spcPts val="1260"/>
              </a:spcBef>
            </a:pPr>
            <a:r>
              <a:rPr sz="5000" spc="165" dirty="0">
                <a:solidFill>
                  <a:srgbClr val="FFFFFF"/>
                </a:solidFill>
              </a:rPr>
              <a:t>Background</a:t>
            </a:r>
            <a:endParaRPr sz="5000" dirty="0"/>
          </a:p>
        </p:txBody>
      </p:sp>
      <p:sp>
        <p:nvSpPr>
          <p:cNvPr id="6" name="Slide Number Placeholder 5">
            <a:extLst>
              <a:ext uri="{FF2B5EF4-FFF2-40B4-BE49-F238E27FC236}">
                <a16:creationId xmlns:a16="http://schemas.microsoft.com/office/drawing/2014/main" id="{4A65F287-0FBC-4257-9A33-E8DD5CB78B9E}"/>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Content Categories and Examples</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sz="half" idx="1"/>
          </p:nvPr>
        </p:nvSpPr>
        <p:spPr/>
        <p:txBody>
          <a:bodyPr>
            <a:normAutofit/>
          </a:bodyPr>
          <a:lstStyle/>
          <a:p>
            <a:pPr>
              <a:buClr>
                <a:srgbClr val="9873EF"/>
              </a:buClr>
            </a:pPr>
            <a:r>
              <a:rPr lang="en-US" sz="2000" b="1" dirty="0">
                <a:solidFill>
                  <a:srgbClr val="52282E"/>
                </a:solidFill>
                <a:latin typeface="Questa Sans Light" panose="02000000000000000000"/>
                <a:cs typeface="Times New Roman" panose="02020603050405020304" pitchFamily="18" charset="0"/>
              </a:rPr>
              <a:t>Testimonial</a:t>
            </a:r>
          </a:p>
          <a:p>
            <a:pPr lvl="1">
              <a:buClr>
                <a:srgbClr val="9873EF"/>
              </a:buClr>
            </a:pPr>
            <a:r>
              <a:rPr lang="en-US" sz="1600" b="1" dirty="0">
                <a:solidFill>
                  <a:srgbClr val="52282E"/>
                </a:solidFill>
                <a:latin typeface="Questa Sans Light" panose="02000000000000000000"/>
                <a:cs typeface="Times New Roman" panose="02020603050405020304" pitchFamily="18" charset="0"/>
              </a:rPr>
              <a:t>Share and Submit Stories</a:t>
            </a:r>
          </a:p>
          <a:p>
            <a:pPr lvl="1">
              <a:buClr>
                <a:srgbClr val="9873EF"/>
              </a:buClr>
            </a:pPr>
            <a:r>
              <a:rPr lang="en-US" sz="1600" b="1" dirty="0">
                <a:solidFill>
                  <a:srgbClr val="52282E"/>
                </a:solidFill>
                <a:latin typeface="Questa Sans Light" panose="02000000000000000000"/>
                <a:cs typeface="Times New Roman" panose="02020603050405020304" pitchFamily="18" charset="0"/>
              </a:rPr>
              <a:t>Provider Resources</a:t>
            </a:r>
          </a:p>
          <a:p>
            <a:pPr>
              <a:buClr>
                <a:srgbClr val="9873EF"/>
              </a:buClr>
            </a:pPr>
            <a:endParaRPr lang="en-US" sz="2000" b="1" dirty="0">
              <a:solidFill>
                <a:srgbClr val="52282E"/>
              </a:solidFill>
              <a:latin typeface="Questa Sans Light" panose="02000000000000000000"/>
              <a:cs typeface="Times New Roman" panose="02020603050405020304" pitchFamily="18" charset="0"/>
            </a:endParaRPr>
          </a:p>
          <a:p>
            <a:pPr>
              <a:buClr>
                <a:srgbClr val="9873EF"/>
              </a:buClr>
            </a:pPr>
            <a:endParaRPr lang="en-US" sz="2000" dirty="0">
              <a:solidFill>
                <a:srgbClr val="52282E"/>
              </a:solidFill>
              <a:latin typeface="Questa Sans Light" panose="02000000000000000000"/>
            </a:endParaRP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
        <p:nvSpPr>
          <p:cNvPr id="5" name="Content Placeholder 4">
            <a:extLst>
              <a:ext uri="{FF2B5EF4-FFF2-40B4-BE49-F238E27FC236}">
                <a16:creationId xmlns:a16="http://schemas.microsoft.com/office/drawing/2014/main" id="{D2F48186-7FCD-474C-8B19-101577B0F6CB}"/>
              </a:ext>
            </a:extLst>
          </p:cNvPr>
          <p:cNvSpPr>
            <a:spLocks noGrp="1"/>
          </p:cNvSpPr>
          <p:nvPr>
            <p:ph sz="half" idx="2"/>
          </p:nvPr>
        </p:nvSpPr>
        <p:spPr>
          <a:xfrm>
            <a:off x="12087225" y="3216275"/>
            <a:ext cx="2311479" cy="1861406"/>
          </a:xfrm>
        </p:spPr>
        <p:txBody>
          <a:bodyPr/>
          <a:lstStyle/>
          <a:p>
            <a:endParaRPr lang="en-US" dirty="0"/>
          </a:p>
          <a:p>
            <a:endParaRPr lang="en-US" dirty="0"/>
          </a:p>
        </p:txBody>
      </p:sp>
      <p:pic>
        <p:nvPicPr>
          <p:cNvPr id="3074" name="Picture 2">
            <a:extLst>
              <a:ext uri="{FF2B5EF4-FFF2-40B4-BE49-F238E27FC236}">
                <a16:creationId xmlns:a16="http://schemas.microsoft.com/office/drawing/2014/main" id="{BCDDE3B6-D60F-498D-9E3F-3279DBAB02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5025" y="1390650"/>
            <a:ext cx="5438775" cy="30593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9C64D65-3337-4E02-A32C-2B2EF5DA6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2920305"/>
            <a:ext cx="5438775" cy="30593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B4CB3C9-894B-4F6B-BA62-620567386CF5}"/>
              </a:ext>
            </a:extLst>
          </p:cNvPr>
          <p:cNvSpPr txBox="1"/>
          <p:nvPr/>
        </p:nvSpPr>
        <p:spPr>
          <a:xfrm>
            <a:off x="5743927" y="4670875"/>
            <a:ext cx="6000398" cy="1938992"/>
          </a:xfrm>
          <a:prstGeom prst="rect">
            <a:avLst/>
          </a:prstGeom>
          <a:noFill/>
        </p:spPr>
        <p:txBody>
          <a:bodyPr wrap="square">
            <a:spAutoFit/>
          </a:bodyPr>
          <a:lstStyle/>
          <a:p>
            <a:r>
              <a:rPr lang="en-US" sz="1200" b="0" i="0" dirty="0">
                <a:effectLst/>
                <a:latin typeface="Calibri" panose="020F0502020204030204" pitchFamily="34" charset="0"/>
              </a:rPr>
              <a:t>Potential reasons for stimulant use:</a:t>
            </a:r>
            <a:br>
              <a:rPr lang="en-US" sz="1200" b="0" i="0" dirty="0">
                <a:effectLst/>
                <a:latin typeface="Calibri" panose="020F0502020204030204" pitchFamily="34" charset="0"/>
              </a:rPr>
            </a:br>
            <a:r>
              <a:rPr lang="en-US" sz="1200" b="0" i="0" dirty="0">
                <a:effectLst/>
                <a:latin typeface="Calibri" panose="020F0502020204030204" pitchFamily="34" charset="0"/>
              </a:rPr>
              <a:t>👵🏾Generational and historical trauma</a:t>
            </a:r>
            <a:br>
              <a:rPr lang="en-US" sz="1200" b="0" i="0" dirty="0">
                <a:effectLst/>
                <a:latin typeface="Calibri" panose="020F0502020204030204" pitchFamily="34" charset="0"/>
              </a:rPr>
            </a:br>
            <a:r>
              <a:rPr lang="en-US" sz="1200" b="0" i="0" dirty="0">
                <a:effectLst/>
                <a:latin typeface="Calibri" panose="020F0502020204030204" pitchFamily="34" charset="0"/>
              </a:rPr>
              <a:t>❤️‍🩹Abuse</a:t>
            </a:r>
            <a:br>
              <a:rPr lang="en-US" sz="1200" b="0" i="0" dirty="0">
                <a:effectLst/>
                <a:latin typeface="Calibri" panose="020F0502020204030204" pitchFamily="34" charset="0"/>
              </a:rPr>
            </a:br>
            <a:r>
              <a:rPr lang="en-US" sz="1200" b="0" i="0" dirty="0">
                <a:effectLst/>
                <a:latin typeface="Calibri" panose="020F0502020204030204" pitchFamily="34" charset="0"/>
              </a:rPr>
              <a:t>💜Sexual Violence</a:t>
            </a:r>
            <a:br>
              <a:rPr lang="en-US" sz="1200" b="0" i="0" dirty="0">
                <a:effectLst/>
                <a:latin typeface="Calibri" panose="020F0502020204030204" pitchFamily="34" charset="0"/>
              </a:rPr>
            </a:br>
            <a:r>
              <a:rPr lang="en-US" sz="1200" b="0" i="0" dirty="0">
                <a:effectLst/>
                <a:latin typeface="Calibri" panose="020F0502020204030204" pitchFamily="34" charset="0"/>
              </a:rPr>
              <a:t>🧠Mental Health disorder</a:t>
            </a:r>
            <a:br>
              <a:rPr lang="en-US" sz="1200" b="0" i="0" dirty="0">
                <a:effectLst/>
                <a:latin typeface="Calibri" panose="020F0502020204030204" pitchFamily="34" charset="0"/>
              </a:rPr>
            </a:br>
            <a:br>
              <a:rPr lang="en-US" sz="1200" b="0" i="0" dirty="0">
                <a:effectLst/>
                <a:latin typeface="Calibri" panose="020F0502020204030204" pitchFamily="34" charset="0"/>
              </a:rPr>
            </a:br>
            <a:r>
              <a:rPr lang="en-US" sz="1200" b="0" i="0" dirty="0">
                <a:effectLst/>
                <a:latin typeface="Calibri" panose="020F0502020204030204" pitchFamily="34" charset="0"/>
              </a:rPr>
              <a:t>Black women need to be met with treatment, not jail.</a:t>
            </a:r>
            <a:br>
              <a:rPr lang="en-US" sz="1200" b="0" i="0" dirty="0">
                <a:effectLst/>
                <a:latin typeface="Calibri" panose="020F0502020204030204" pitchFamily="34" charset="0"/>
              </a:rPr>
            </a:br>
            <a:br>
              <a:rPr lang="en-US" sz="1200" b="0" i="0" dirty="0">
                <a:effectLst/>
                <a:latin typeface="Calibri" panose="020F0502020204030204" pitchFamily="34" charset="0"/>
              </a:rPr>
            </a:br>
            <a:r>
              <a:rPr lang="en-US" sz="1200" b="0" i="0" dirty="0">
                <a:effectLst/>
                <a:latin typeface="Calibri" panose="020F0502020204030204" pitchFamily="34" charset="0"/>
              </a:rPr>
              <a:t>See how providers can improve the lives of Black women: </a:t>
            </a:r>
            <a:r>
              <a:rPr lang="en-US" sz="1200" b="0" i="0" u="sng" dirty="0">
                <a:solidFill>
                  <a:srgbClr val="1155CC"/>
                </a:solidFill>
                <a:effectLst/>
                <a:latin typeface="Calibri" panose="020F0502020204030204" pitchFamily="34" charset="0"/>
                <a:hlinkClick r:id="rId5"/>
              </a:rPr>
              <a:t>https://seeherbloom.org/providers-resources-stimulants/</a:t>
            </a:r>
            <a:r>
              <a:rPr lang="en-US" sz="1200" b="0" i="0" dirty="0">
                <a:effectLst/>
                <a:latin typeface="Calibri" panose="020F0502020204030204" pitchFamily="34" charset="0"/>
              </a:rPr>
              <a:t> </a:t>
            </a:r>
            <a:endParaRPr lang="en-US" sz="1200" dirty="0"/>
          </a:p>
        </p:txBody>
      </p:sp>
    </p:spTree>
    <p:extLst>
      <p:ext uri="{BB962C8B-B14F-4D97-AF65-F5344CB8AC3E}">
        <p14:creationId xmlns:p14="http://schemas.microsoft.com/office/powerpoint/2010/main" val="3218021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1308099" y="1295954"/>
            <a:ext cx="3566423" cy="513080"/>
          </a:xfrm>
          <a:prstGeom prst="rect">
            <a:avLst/>
          </a:prstGeom>
        </p:spPr>
        <p:txBody>
          <a:bodyPr vert="horz" wrap="square" lIns="0" tIns="12700" rIns="0" bIns="0" rtlCol="0">
            <a:spAutoFit/>
          </a:bodyPr>
          <a:lstStyle/>
          <a:p>
            <a:pPr marL="12700">
              <a:lnSpc>
                <a:spcPct val="100000"/>
              </a:lnSpc>
              <a:spcBef>
                <a:spcPts val="100"/>
              </a:spcBef>
            </a:pPr>
            <a:r>
              <a:rPr lang="en-US" sz="3200" spc="-695" dirty="0">
                <a:solidFill>
                  <a:srgbClr val="9872EE"/>
                </a:solidFill>
              </a:rPr>
              <a:t>W  e   b    s    ii     t    e</a:t>
            </a:r>
            <a:endParaRPr sz="3200" dirty="0"/>
          </a:p>
        </p:txBody>
      </p:sp>
      <p:sp>
        <p:nvSpPr>
          <p:cNvPr id="11" name="object 11"/>
          <p:cNvSpPr txBox="1"/>
          <p:nvPr/>
        </p:nvSpPr>
        <p:spPr>
          <a:xfrm>
            <a:off x="1257918" y="2139319"/>
            <a:ext cx="4800600" cy="3512308"/>
          </a:xfrm>
          <a:prstGeom prst="rect">
            <a:avLst/>
          </a:prstGeom>
        </p:spPr>
        <p:txBody>
          <a:bodyPr vert="horz" wrap="square" lIns="0" tIns="38100" rIns="0" bIns="0" rtlCol="0">
            <a:spAutoFit/>
          </a:bodyPr>
          <a:lstStyle/>
          <a:p>
            <a:pPr marL="62865" marR="5080">
              <a:lnSpc>
                <a:spcPts val="1500"/>
              </a:lnSpc>
              <a:spcBef>
                <a:spcPts val="300"/>
              </a:spcBef>
            </a:pPr>
            <a:r>
              <a:rPr sz="1400" spc="-15" dirty="0">
                <a:solidFill>
                  <a:srgbClr val="1B1417"/>
                </a:solidFill>
                <a:latin typeface="Gill Sans MT"/>
                <a:cs typeface="Gill Sans MT"/>
              </a:rPr>
              <a:t>We </a:t>
            </a:r>
            <a:r>
              <a:rPr sz="1400" spc="150" dirty="0">
                <a:solidFill>
                  <a:srgbClr val="1B1417"/>
                </a:solidFill>
                <a:latin typeface="Gill Sans MT"/>
                <a:cs typeface="Gill Sans MT"/>
              </a:rPr>
              <a:t>needed </a:t>
            </a:r>
            <a:r>
              <a:rPr sz="1400" spc="190" dirty="0">
                <a:solidFill>
                  <a:srgbClr val="1B1417"/>
                </a:solidFill>
                <a:latin typeface="Gill Sans MT"/>
                <a:cs typeface="Gill Sans MT"/>
              </a:rPr>
              <a:t>a </a:t>
            </a:r>
            <a:r>
              <a:rPr sz="1400" spc="155" dirty="0">
                <a:solidFill>
                  <a:srgbClr val="1B1417"/>
                </a:solidFill>
                <a:latin typeface="Gill Sans MT"/>
                <a:cs typeface="Gill Sans MT"/>
              </a:rPr>
              <a:t>home </a:t>
            </a:r>
            <a:r>
              <a:rPr sz="1400" spc="85" dirty="0">
                <a:solidFill>
                  <a:srgbClr val="1B1417"/>
                </a:solidFill>
                <a:latin typeface="Gill Sans MT"/>
                <a:cs typeface="Gill Sans MT"/>
              </a:rPr>
              <a:t>for </a:t>
            </a:r>
            <a:r>
              <a:rPr sz="1400" spc="80" dirty="0">
                <a:solidFill>
                  <a:srgbClr val="1B1417"/>
                </a:solidFill>
                <a:latin typeface="Gill Sans MT"/>
                <a:cs typeface="Gill Sans MT"/>
              </a:rPr>
              <a:t>our </a:t>
            </a:r>
            <a:r>
              <a:rPr sz="1400" spc="145" dirty="0">
                <a:solidFill>
                  <a:srgbClr val="1B1417"/>
                </a:solidFill>
                <a:latin typeface="Gill Sans MT"/>
                <a:cs typeface="Gill Sans MT"/>
              </a:rPr>
              <a:t>public </a:t>
            </a:r>
            <a:r>
              <a:rPr sz="1400" spc="160" dirty="0">
                <a:solidFill>
                  <a:srgbClr val="1B1417"/>
                </a:solidFill>
                <a:latin typeface="Gill Sans MT"/>
                <a:cs typeface="Gill Sans MT"/>
              </a:rPr>
              <a:t>engagement  </a:t>
            </a:r>
            <a:r>
              <a:rPr sz="1400" spc="170" dirty="0">
                <a:solidFill>
                  <a:srgbClr val="1B1417"/>
                </a:solidFill>
                <a:latin typeface="Gill Sans MT"/>
                <a:cs typeface="Gill Sans MT"/>
              </a:rPr>
              <a:t>campaign </a:t>
            </a:r>
            <a:r>
              <a:rPr sz="1400" spc="150" dirty="0">
                <a:solidFill>
                  <a:srgbClr val="1B1417"/>
                </a:solidFill>
                <a:latin typeface="Gill Sans MT"/>
                <a:cs typeface="Gill Sans MT"/>
              </a:rPr>
              <a:t>focused </a:t>
            </a:r>
            <a:r>
              <a:rPr sz="1400" spc="114" dirty="0">
                <a:solidFill>
                  <a:srgbClr val="1B1417"/>
                </a:solidFill>
                <a:latin typeface="Gill Sans MT"/>
                <a:cs typeface="Gill Sans MT"/>
              </a:rPr>
              <a:t>on </a:t>
            </a:r>
            <a:r>
              <a:rPr sz="1400" spc="125" dirty="0">
                <a:solidFill>
                  <a:srgbClr val="1B1417"/>
                </a:solidFill>
                <a:latin typeface="Gill Sans MT"/>
                <a:cs typeface="Gill Sans MT"/>
              </a:rPr>
              <a:t>empowering </a:t>
            </a:r>
            <a:r>
              <a:rPr sz="1400" spc="160" dirty="0">
                <a:solidFill>
                  <a:srgbClr val="1B1417"/>
                </a:solidFill>
                <a:latin typeface="Gill Sans MT"/>
                <a:cs typeface="Gill Sans MT"/>
              </a:rPr>
              <a:t>impacted </a:t>
            </a:r>
            <a:r>
              <a:rPr sz="1400" spc="145" dirty="0">
                <a:solidFill>
                  <a:srgbClr val="1B1417"/>
                </a:solidFill>
                <a:latin typeface="Gill Sans MT"/>
                <a:cs typeface="Gill Sans MT"/>
              </a:rPr>
              <a:t>Black  </a:t>
            </a:r>
            <a:r>
              <a:rPr sz="1400" spc="150" dirty="0">
                <a:solidFill>
                  <a:srgbClr val="1B1417"/>
                </a:solidFill>
                <a:latin typeface="Gill Sans MT"/>
                <a:cs typeface="Gill Sans MT"/>
              </a:rPr>
              <a:t>women </a:t>
            </a:r>
            <a:r>
              <a:rPr sz="1400" spc="114" dirty="0">
                <a:solidFill>
                  <a:srgbClr val="1B1417"/>
                </a:solidFill>
                <a:latin typeface="Gill Sans MT"/>
                <a:cs typeface="Gill Sans MT"/>
              </a:rPr>
              <a:t>in </a:t>
            </a:r>
            <a:r>
              <a:rPr sz="1400" spc="100" dirty="0">
                <a:solidFill>
                  <a:srgbClr val="1B1417"/>
                </a:solidFill>
                <a:latin typeface="Gill Sans MT"/>
                <a:cs typeface="Gill Sans MT"/>
              </a:rPr>
              <a:t>California </a:t>
            </a:r>
            <a:r>
              <a:rPr sz="1400" spc="90" dirty="0">
                <a:solidFill>
                  <a:srgbClr val="1B1417"/>
                </a:solidFill>
                <a:latin typeface="Gill Sans MT"/>
                <a:cs typeface="Gill Sans MT"/>
              </a:rPr>
              <a:t>to </a:t>
            </a:r>
            <a:r>
              <a:rPr sz="1400" spc="145" dirty="0">
                <a:solidFill>
                  <a:srgbClr val="1B1417"/>
                </a:solidFill>
                <a:latin typeface="Gill Sans MT"/>
                <a:cs typeface="Gill Sans MT"/>
              </a:rPr>
              <a:t>seek </a:t>
            </a:r>
            <a:r>
              <a:rPr sz="1400" spc="175" dirty="0">
                <a:solidFill>
                  <a:srgbClr val="1B1417"/>
                </a:solidFill>
                <a:latin typeface="Gill Sans MT"/>
                <a:cs typeface="Gill Sans MT"/>
              </a:rPr>
              <a:t>access </a:t>
            </a:r>
            <a:r>
              <a:rPr sz="1400" spc="90" dirty="0">
                <a:solidFill>
                  <a:srgbClr val="1B1417"/>
                </a:solidFill>
                <a:latin typeface="Gill Sans MT"/>
                <a:cs typeface="Gill Sans MT"/>
              </a:rPr>
              <a:t>to </a:t>
            </a:r>
            <a:r>
              <a:rPr sz="1400" spc="130" dirty="0">
                <a:solidFill>
                  <a:srgbClr val="1B1417"/>
                </a:solidFill>
                <a:latin typeface="Gill Sans MT"/>
                <a:cs typeface="Gill Sans MT"/>
              </a:rPr>
              <a:t>treatment  </a:t>
            </a:r>
            <a:r>
              <a:rPr sz="1400" spc="110" dirty="0">
                <a:solidFill>
                  <a:srgbClr val="1B1417"/>
                </a:solidFill>
                <a:latin typeface="Gill Sans MT"/>
                <a:cs typeface="Gill Sans MT"/>
              </a:rPr>
              <a:t>options. </a:t>
            </a:r>
            <a:r>
              <a:rPr sz="1400" spc="-15" dirty="0">
                <a:solidFill>
                  <a:srgbClr val="1B1417"/>
                </a:solidFill>
                <a:latin typeface="Gill Sans MT"/>
                <a:cs typeface="Gill Sans MT"/>
              </a:rPr>
              <a:t>We </a:t>
            </a:r>
            <a:r>
              <a:rPr sz="1400" spc="145" dirty="0">
                <a:solidFill>
                  <a:srgbClr val="1B1417"/>
                </a:solidFill>
                <a:latin typeface="Gill Sans MT"/>
                <a:cs typeface="Gill Sans MT"/>
              </a:rPr>
              <a:t>set </a:t>
            </a:r>
            <a:r>
              <a:rPr sz="1400" spc="114" dirty="0">
                <a:solidFill>
                  <a:srgbClr val="1B1417"/>
                </a:solidFill>
                <a:latin typeface="Gill Sans MT"/>
                <a:cs typeface="Gill Sans MT"/>
              </a:rPr>
              <a:t>out </a:t>
            </a:r>
            <a:r>
              <a:rPr sz="1400" spc="90" dirty="0">
                <a:solidFill>
                  <a:srgbClr val="1B1417"/>
                </a:solidFill>
                <a:latin typeface="Gill Sans MT"/>
                <a:cs typeface="Gill Sans MT"/>
              </a:rPr>
              <a:t>to </a:t>
            </a:r>
            <a:r>
              <a:rPr sz="1400" spc="120" dirty="0">
                <a:solidFill>
                  <a:srgbClr val="1B1417"/>
                </a:solidFill>
                <a:latin typeface="Gill Sans MT"/>
                <a:cs typeface="Gill Sans MT"/>
              </a:rPr>
              <a:t>create </a:t>
            </a:r>
            <a:r>
              <a:rPr sz="1400" spc="190" dirty="0">
                <a:solidFill>
                  <a:srgbClr val="1B1417"/>
                </a:solidFill>
                <a:latin typeface="Gill Sans MT"/>
                <a:cs typeface="Gill Sans MT"/>
              </a:rPr>
              <a:t>a</a:t>
            </a:r>
            <a:r>
              <a:rPr sz="1400" spc="-229" dirty="0">
                <a:solidFill>
                  <a:srgbClr val="1B1417"/>
                </a:solidFill>
                <a:latin typeface="Gill Sans MT"/>
                <a:cs typeface="Gill Sans MT"/>
              </a:rPr>
              <a:t> </a:t>
            </a:r>
            <a:r>
              <a:rPr sz="1400" spc="135" dirty="0">
                <a:solidFill>
                  <a:srgbClr val="1B1417"/>
                </a:solidFill>
                <a:latin typeface="Gill Sans MT"/>
                <a:cs typeface="Gill Sans MT"/>
              </a:rPr>
              <a:t>website</a:t>
            </a:r>
            <a:r>
              <a:rPr lang="en-US" sz="1400" spc="135" dirty="0">
                <a:solidFill>
                  <a:srgbClr val="1B1417"/>
                </a:solidFill>
                <a:latin typeface="Gill Sans MT"/>
                <a:cs typeface="Gill Sans MT"/>
              </a:rPr>
              <a:t>, SeeHerBloom.org,</a:t>
            </a:r>
            <a:r>
              <a:rPr sz="1400" spc="135" dirty="0">
                <a:solidFill>
                  <a:srgbClr val="1B1417"/>
                </a:solidFill>
                <a:latin typeface="Gill Sans MT"/>
                <a:cs typeface="Gill Sans MT"/>
              </a:rPr>
              <a:t> </a:t>
            </a:r>
            <a:r>
              <a:rPr sz="1400" spc="140" dirty="0">
                <a:solidFill>
                  <a:srgbClr val="1B1417"/>
                </a:solidFill>
                <a:latin typeface="Gill Sans MT"/>
                <a:cs typeface="Gill Sans MT"/>
              </a:rPr>
              <a:t>that </a:t>
            </a:r>
            <a:r>
              <a:rPr sz="1400" spc="130" dirty="0">
                <a:solidFill>
                  <a:srgbClr val="1B1417"/>
                </a:solidFill>
                <a:latin typeface="Gill Sans MT"/>
                <a:cs typeface="Gill Sans MT"/>
              </a:rPr>
              <a:t>serves </a:t>
            </a:r>
            <a:r>
              <a:rPr sz="1400" spc="195" dirty="0">
                <a:solidFill>
                  <a:srgbClr val="1B1417"/>
                </a:solidFill>
                <a:latin typeface="Gill Sans MT"/>
                <a:cs typeface="Gill Sans MT"/>
              </a:rPr>
              <a:t>as  </a:t>
            </a:r>
            <a:r>
              <a:rPr sz="1400" spc="140" dirty="0">
                <a:solidFill>
                  <a:srgbClr val="1B1417"/>
                </a:solidFill>
                <a:latin typeface="Gill Sans MT"/>
                <a:cs typeface="Gill Sans MT"/>
              </a:rPr>
              <a:t>the </a:t>
            </a:r>
            <a:r>
              <a:rPr sz="1400" spc="120" dirty="0">
                <a:solidFill>
                  <a:srgbClr val="1B1417"/>
                </a:solidFill>
                <a:latin typeface="Gill Sans MT"/>
                <a:cs typeface="Gill Sans MT"/>
              </a:rPr>
              <a:t>online </a:t>
            </a:r>
            <a:r>
              <a:rPr sz="1400" spc="165" dirty="0">
                <a:solidFill>
                  <a:srgbClr val="1B1417"/>
                </a:solidFill>
                <a:latin typeface="Gill Sans MT"/>
                <a:cs typeface="Gill Sans MT"/>
              </a:rPr>
              <a:t>hub </a:t>
            </a:r>
            <a:r>
              <a:rPr sz="1400" spc="85" dirty="0">
                <a:solidFill>
                  <a:srgbClr val="1B1417"/>
                </a:solidFill>
                <a:latin typeface="Gill Sans MT"/>
                <a:cs typeface="Gill Sans MT"/>
              </a:rPr>
              <a:t>for </a:t>
            </a:r>
            <a:r>
              <a:rPr sz="1400" spc="140" dirty="0">
                <a:solidFill>
                  <a:srgbClr val="1B1417"/>
                </a:solidFill>
                <a:latin typeface="Gill Sans MT"/>
                <a:cs typeface="Gill Sans MT"/>
              </a:rPr>
              <a:t>the </a:t>
            </a:r>
            <a:r>
              <a:rPr sz="1400" spc="170" dirty="0">
                <a:solidFill>
                  <a:srgbClr val="1B1417"/>
                </a:solidFill>
                <a:latin typeface="Gill Sans MT"/>
                <a:cs typeface="Gill Sans MT"/>
              </a:rPr>
              <a:t>campaign </a:t>
            </a:r>
            <a:r>
              <a:rPr sz="1400" spc="125" dirty="0">
                <a:solidFill>
                  <a:srgbClr val="1B1417"/>
                </a:solidFill>
                <a:latin typeface="Gill Sans MT"/>
                <a:cs typeface="Gill Sans MT"/>
              </a:rPr>
              <a:t>with </a:t>
            </a:r>
            <a:r>
              <a:rPr sz="1400" spc="114" dirty="0">
                <a:solidFill>
                  <a:srgbClr val="1B1417"/>
                </a:solidFill>
                <a:latin typeface="Gill Sans MT"/>
                <a:cs typeface="Gill Sans MT"/>
              </a:rPr>
              <a:t>stories </a:t>
            </a:r>
            <a:r>
              <a:rPr sz="1400" spc="195" dirty="0">
                <a:solidFill>
                  <a:srgbClr val="1B1417"/>
                </a:solidFill>
                <a:latin typeface="Gill Sans MT"/>
                <a:cs typeface="Gill Sans MT"/>
              </a:rPr>
              <a:t>as </a:t>
            </a:r>
            <a:r>
              <a:rPr sz="1400" spc="125" dirty="0">
                <a:solidFill>
                  <a:srgbClr val="1B1417"/>
                </a:solidFill>
                <a:latin typeface="Gill Sans MT"/>
                <a:cs typeface="Gill Sans MT"/>
              </a:rPr>
              <a:t>well  </a:t>
            </a:r>
            <a:r>
              <a:rPr sz="1400" spc="195" dirty="0">
                <a:solidFill>
                  <a:srgbClr val="1B1417"/>
                </a:solidFill>
                <a:latin typeface="Gill Sans MT"/>
                <a:cs typeface="Gill Sans MT"/>
              </a:rPr>
              <a:t>as</a:t>
            </a:r>
            <a:r>
              <a:rPr sz="1400" spc="80" dirty="0">
                <a:solidFill>
                  <a:srgbClr val="1B1417"/>
                </a:solidFill>
                <a:latin typeface="Gill Sans MT"/>
                <a:cs typeface="Gill Sans MT"/>
              </a:rPr>
              <a:t> </a:t>
            </a:r>
            <a:r>
              <a:rPr sz="1400" spc="110" dirty="0">
                <a:solidFill>
                  <a:srgbClr val="1B1417"/>
                </a:solidFill>
                <a:latin typeface="Gill Sans MT"/>
                <a:cs typeface="Gill Sans MT"/>
              </a:rPr>
              <a:t>resources.</a:t>
            </a:r>
            <a:endParaRPr sz="1400" dirty="0">
              <a:latin typeface="Gill Sans MT"/>
              <a:cs typeface="Gill Sans MT"/>
            </a:endParaRPr>
          </a:p>
          <a:p>
            <a:pPr marL="62865">
              <a:lnSpc>
                <a:spcPct val="100000"/>
              </a:lnSpc>
              <a:spcBef>
                <a:spcPts val="1300"/>
              </a:spcBef>
            </a:pPr>
            <a:r>
              <a:rPr sz="1400" b="1" i="1" spc="90" dirty="0">
                <a:solidFill>
                  <a:srgbClr val="9872EE"/>
                </a:solidFill>
                <a:latin typeface="Gill Sans MT"/>
                <a:cs typeface="Gill Sans MT"/>
              </a:rPr>
              <a:t>We</a:t>
            </a:r>
            <a:r>
              <a:rPr sz="1400" b="1" i="1" spc="55" dirty="0">
                <a:solidFill>
                  <a:srgbClr val="9872EE"/>
                </a:solidFill>
                <a:latin typeface="Gill Sans MT"/>
                <a:cs typeface="Gill Sans MT"/>
              </a:rPr>
              <a:t> </a:t>
            </a:r>
            <a:r>
              <a:rPr sz="1400" b="1" i="1" spc="170" dirty="0">
                <a:solidFill>
                  <a:srgbClr val="9872EE"/>
                </a:solidFill>
                <a:latin typeface="Gill Sans MT"/>
                <a:cs typeface="Gill Sans MT"/>
              </a:rPr>
              <a:t>envisioned:</a:t>
            </a:r>
            <a:endParaRPr sz="1400" b="1" dirty="0">
              <a:latin typeface="Gill Sans MT"/>
              <a:cs typeface="Gill Sans MT"/>
            </a:endParaRPr>
          </a:p>
          <a:p>
            <a:pPr marL="234315" marR="576580" indent="-222250">
              <a:lnSpc>
                <a:spcPts val="1650"/>
              </a:lnSpc>
              <a:spcBef>
                <a:spcPts val="1010"/>
              </a:spcBef>
            </a:pPr>
            <a:r>
              <a:rPr sz="1400" b="1" spc="25" dirty="0">
                <a:solidFill>
                  <a:srgbClr val="9872EE"/>
                </a:solidFill>
                <a:latin typeface="Gill Sans MT"/>
                <a:cs typeface="Gill Sans MT"/>
              </a:rPr>
              <a:t>+ </a:t>
            </a:r>
            <a:r>
              <a:rPr sz="1400" spc="-10" dirty="0">
                <a:solidFill>
                  <a:srgbClr val="1B1417"/>
                </a:solidFill>
                <a:latin typeface="Gill Sans MT"/>
                <a:cs typeface="Gill Sans MT"/>
              </a:rPr>
              <a:t>A </a:t>
            </a:r>
            <a:r>
              <a:rPr sz="1400" spc="175" dirty="0">
                <a:solidFill>
                  <a:srgbClr val="1B1417"/>
                </a:solidFill>
                <a:latin typeface="Gill Sans MT"/>
                <a:cs typeface="Gill Sans MT"/>
              </a:rPr>
              <a:t>safe space </a:t>
            </a:r>
            <a:r>
              <a:rPr sz="1400" spc="85" dirty="0">
                <a:solidFill>
                  <a:srgbClr val="1B1417"/>
                </a:solidFill>
                <a:latin typeface="Gill Sans MT"/>
                <a:cs typeface="Gill Sans MT"/>
              </a:rPr>
              <a:t>for </a:t>
            </a:r>
            <a:r>
              <a:rPr sz="1400" spc="145" dirty="0">
                <a:solidFill>
                  <a:srgbClr val="1B1417"/>
                </a:solidFill>
                <a:latin typeface="Gill Sans MT"/>
                <a:cs typeface="Gill Sans MT"/>
              </a:rPr>
              <a:t>Black </a:t>
            </a:r>
            <a:r>
              <a:rPr sz="1400" spc="150" dirty="0">
                <a:solidFill>
                  <a:srgbClr val="1B1417"/>
                </a:solidFill>
                <a:latin typeface="Gill Sans MT"/>
                <a:cs typeface="Gill Sans MT"/>
              </a:rPr>
              <a:t>women </a:t>
            </a:r>
            <a:r>
              <a:rPr sz="1400" spc="90" dirty="0">
                <a:solidFill>
                  <a:srgbClr val="1B1417"/>
                </a:solidFill>
                <a:latin typeface="Gill Sans MT"/>
                <a:cs typeface="Gill Sans MT"/>
              </a:rPr>
              <a:t>to </a:t>
            </a:r>
            <a:r>
              <a:rPr sz="1400" spc="135" dirty="0">
                <a:solidFill>
                  <a:srgbClr val="1B1417"/>
                </a:solidFill>
                <a:latin typeface="Gill Sans MT"/>
                <a:cs typeface="Gill Sans MT"/>
              </a:rPr>
              <a:t>share </a:t>
            </a:r>
            <a:r>
              <a:rPr sz="1400" spc="100" dirty="0">
                <a:solidFill>
                  <a:srgbClr val="1B1417"/>
                </a:solidFill>
                <a:latin typeface="Gill Sans MT"/>
                <a:cs typeface="Gill Sans MT"/>
              </a:rPr>
              <a:t>their  </a:t>
            </a:r>
            <a:r>
              <a:rPr sz="1400" spc="120" dirty="0">
                <a:solidFill>
                  <a:srgbClr val="1B1417"/>
                </a:solidFill>
                <a:latin typeface="Gill Sans MT"/>
                <a:cs typeface="Gill Sans MT"/>
              </a:rPr>
              <a:t>experiences </a:t>
            </a:r>
            <a:r>
              <a:rPr sz="1400" spc="175" dirty="0">
                <a:solidFill>
                  <a:srgbClr val="1B1417"/>
                </a:solidFill>
                <a:latin typeface="Gill Sans MT"/>
                <a:cs typeface="Gill Sans MT"/>
              </a:rPr>
              <a:t>and </a:t>
            </a:r>
            <a:r>
              <a:rPr sz="1400" spc="140" dirty="0">
                <a:solidFill>
                  <a:srgbClr val="1B1417"/>
                </a:solidFill>
                <a:latin typeface="Gill Sans MT"/>
                <a:cs typeface="Gill Sans MT"/>
              </a:rPr>
              <a:t>feel </a:t>
            </a:r>
            <a:r>
              <a:rPr sz="1400" spc="130" dirty="0">
                <a:solidFill>
                  <a:srgbClr val="1B1417"/>
                </a:solidFill>
                <a:latin typeface="Gill Sans MT"/>
                <a:cs typeface="Gill Sans MT"/>
              </a:rPr>
              <a:t>comfortable </a:t>
            </a:r>
            <a:r>
              <a:rPr sz="1400" spc="135" dirty="0">
                <a:solidFill>
                  <a:srgbClr val="1B1417"/>
                </a:solidFill>
                <a:latin typeface="Gill Sans MT"/>
                <a:cs typeface="Gill Sans MT"/>
              </a:rPr>
              <a:t>seeking</a:t>
            </a:r>
            <a:r>
              <a:rPr sz="1400" spc="-195" dirty="0">
                <a:solidFill>
                  <a:srgbClr val="1B1417"/>
                </a:solidFill>
                <a:latin typeface="Gill Sans MT"/>
                <a:cs typeface="Gill Sans MT"/>
              </a:rPr>
              <a:t> </a:t>
            </a:r>
            <a:r>
              <a:rPr sz="1400" spc="114" dirty="0">
                <a:solidFill>
                  <a:srgbClr val="1B1417"/>
                </a:solidFill>
                <a:latin typeface="Gill Sans MT"/>
                <a:cs typeface="Gill Sans MT"/>
              </a:rPr>
              <a:t>out  </a:t>
            </a:r>
            <a:r>
              <a:rPr sz="1400" spc="130" dirty="0">
                <a:solidFill>
                  <a:srgbClr val="1B1417"/>
                </a:solidFill>
                <a:latin typeface="Gill Sans MT"/>
                <a:cs typeface="Gill Sans MT"/>
              </a:rPr>
              <a:t>services </a:t>
            </a:r>
            <a:r>
              <a:rPr sz="1400" spc="175" dirty="0">
                <a:solidFill>
                  <a:srgbClr val="1B1417"/>
                </a:solidFill>
                <a:latin typeface="Gill Sans MT"/>
                <a:cs typeface="Gill Sans MT"/>
              </a:rPr>
              <a:t>and</a:t>
            </a:r>
            <a:r>
              <a:rPr sz="1400" spc="10" dirty="0">
                <a:solidFill>
                  <a:srgbClr val="1B1417"/>
                </a:solidFill>
                <a:latin typeface="Gill Sans MT"/>
                <a:cs typeface="Gill Sans MT"/>
              </a:rPr>
              <a:t> </a:t>
            </a:r>
            <a:r>
              <a:rPr sz="1400" spc="130" dirty="0">
                <a:solidFill>
                  <a:srgbClr val="1B1417"/>
                </a:solidFill>
                <a:latin typeface="Gill Sans MT"/>
                <a:cs typeface="Gill Sans MT"/>
              </a:rPr>
              <a:t>treatment</a:t>
            </a:r>
            <a:endParaRPr sz="1400" dirty="0">
              <a:latin typeface="Gill Sans MT"/>
              <a:cs typeface="Gill Sans MT"/>
            </a:endParaRPr>
          </a:p>
          <a:p>
            <a:pPr marL="234315" marR="48260" indent="-222250">
              <a:lnSpc>
                <a:spcPts val="1650"/>
              </a:lnSpc>
              <a:spcBef>
                <a:spcPts val="300"/>
              </a:spcBef>
            </a:pPr>
            <a:r>
              <a:rPr sz="1400" b="1" spc="25" dirty="0">
                <a:solidFill>
                  <a:srgbClr val="9872EE"/>
                </a:solidFill>
                <a:latin typeface="Gill Sans MT"/>
                <a:cs typeface="Gill Sans MT"/>
              </a:rPr>
              <a:t>+ </a:t>
            </a:r>
            <a:r>
              <a:rPr sz="1400" spc="-10" dirty="0">
                <a:solidFill>
                  <a:srgbClr val="1B1417"/>
                </a:solidFill>
                <a:latin typeface="Gill Sans MT"/>
                <a:cs typeface="Gill Sans MT"/>
              </a:rPr>
              <a:t>A </a:t>
            </a:r>
            <a:r>
              <a:rPr sz="1400" spc="125" dirty="0">
                <a:solidFill>
                  <a:srgbClr val="1B1417"/>
                </a:solidFill>
                <a:latin typeface="Gill Sans MT"/>
                <a:cs typeface="Gill Sans MT"/>
              </a:rPr>
              <a:t>learning </a:t>
            </a:r>
            <a:r>
              <a:rPr sz="1400" spc="120" dirty="0">
                <a:solidFill>
                  <a:srgbClr val="1B1417"/>
                </a:solidFill>
                <a:latin typeface="Gill Sans MT"/>
                <a:cs typeface="Gill Sans MT"/>
              </a:rPr>
              <a:t>center </a:t>
            </a:r>
            <a:r>
              <a:rPr sz="1400" spc="85" dirty="0">
                <a:solidFill>
                  <a:srgbClr val="1B1417"/>
                </a:solidFill>
                <a:latin typeface="Gill Sans MT"/>
                <a:cs typeface="Gill Sans MT"/>
              </a:rPr>
              <a:t>for </a:t>
            </a:r>
            <a:r>
              <a:rPr sz="1400" spc="120" dirty="0">
                <a:solidFill>
                  <a:srgbClr val="1B1417"/>
                </a:solidFill>
                <a:latin typeface="Gill Sans MT"/>
                <a:cs typeface="Gill Sans MT"/>
              </a:rPr>
              <a:t>service </a:t>
            </a:r>
            <a:r>
              <a:rPr sz="1400" spc="100" dirty="0">
                <a:solidFill>
                  <a:srgbClr val="1B1417"/>
                </a:solidFill>
                <a:latin typeface="Gill Sans MT"/>
                <a:cs typeface="Gill Sans MT"/>
              </a:rPr>
              <a:t>providers </a:t>
            </a:r>
            <a:r>
              <a:rPr sz="1400" spc="90" dirty="0">
                <a:solidFill>
                  <a:srgbClr val="1B1417"/>
                </a:solidFill>
                <a:latin typeface="Gill Sans MT"/>
                <a:cs typeface="Gill Sans MT"/>
              </a:rPr>
              <a:t>to </a:t>
            </a:r>
            <a:r>
              <a:rPr sz="1400" spc="125" dirty="0">
                <a:solidFill>
                  <a:srgbClr val="1B1417"/>
                </a:solidFill>
                <a:latin typeface="Gill Sans MT"/>
                <a:cs typeface="Gill Sans MT"/>
              </a:rPr>
              <a:t>get  </a:t>
            </a:r>
            <a:r>
              <a:rPr sz="1400" spc="150" dirty="0">
                <a:solidFill>
                  <a:srgbClr val="1B1417"/>
                </a:solidFill>
                <a:latin typeface="Gill Sans MT"/>
                <a:cs typeface="Gill Sans MT"/>
              </a:rPr>
              <a:t>educated </a:t>
            </a:r>
            <a:r>
              <a:rPr sz="1400" spc="140" dirty="0">
                <a:solidFill>
                  <a:srgbClr val="1B1417"/>
                </a:solidFill>
                <a:latin typeface="Gill Sans MT"/>
                <a:cs typeface="Gill Sans MT"/>
              </a:rPr>
              <a:t>about </a:t>
            </a:r>
            <a:r>
              <a:rPr sz="1400" spc="120" dirty="0">
                <a:solidFill>
                  <a:srgbClr val="1B1417"/>
                </a:solidFill>
                <a:latin typeface="Gill Sans MT"/>
                <a:cs typeface="Gill Sans MT"/>
              </a:rPr>
              <a:t>how </a:t>
            </a:r>
            <a:r>
              <a:rPr sz="1400" spc="140" dirty="0">
                <a:solidFill>
                  <a:srgbClr val="1B1417"/>
                </a:solidFill>
                <a:latin typeface="Gill Sans MT"/>
                <a:cs typeface="Gill Sans MT"/>
              </a:rPr>
              <a:t>trauma, </a:t>
            </a:r>
            <a:r>
              <a:rPr sz="1400" spc="120" dirty="0">
                <a:solidFill>
                  <a:srgbClr val="1B1417"/>
                </a:solidFill>
                <a:latin typeface="Gill Sans MT"/>
                <a:cs typeface="Gill Sans MT"/>
              </a:rPr>
              <a:t>racial </a:t>
            </a:r>
            <a:r>
              <a:rPr sz="1400" spc="105" dirty="0">
                <a:solidFill>
                  <a:srgbClr val="1B1417"/>
                </a:solidFill>
                <a:latin typeface="Gill Sans MT"/>
                <a:cs typeface="Gill Sans MT"/>
              </a:rPr>
              <a:t>inequity, </a:t>
            </a:r>
            <a:r>
              <a:rPr sz="1400" spc="175" dirty="0">
                <a:solidFill>
                  <a:srgbClr val="1B1417"/>
                </a:solidFill>
                <a:latin typeface="Gill Sans MT"/>
                <a:cs typeface="Gill Sans MT"/>
              </a:rPr>
              <a:t>and  </a:t>
            </a:r>
            <a:r>
              <a:rPr sz="1400" spc="140" dirty="0">
                <a:solidFill>
                  <a:srgbClr val="1B1417"/>
                </a:solidFill>
                <a:latin typeface="Gill Sans MT"/>
                <a:cs typeface="Gill Sans MT"/>
              </a:rPr>
              <a:t>income</a:t>
            </a:r>
            <a:r>
              <a:rPr sz="1400" spc="85" dirty="0">
                <a:solidFill>
                  <a:srgbClr val="1B1417"/>
                </a:solidFill>
                <a:latin typeface="Gill Sans MT"/>
                <a:cs typeface="Gill Sans MT"/>
              </a:rPr>
              <a:t> </a:t>
            </a:r>
            <a:r>
              <a:rPr sz="1400" spc="135" dirty="0">
                <a:solidFill>
                  <a:srgbClr val="1B1417"/>
                </a:solidFill>
                <a:latin typeface="Gill Sans MT"/>
                <a:cs typeface="Gill Sans MT"/>
              </a:rPr>
              <a:t>play</a:t>
            </a:r>
            <a:r>
              <a:rPr sz="1400" spc="50" dirty="0">
                <a:solidFill>
                  <a:srgbClr val="1B1417"/>
                </a:solidFill>
                <a:latin typeface="Gill Sans MT"/>
                <a:cs typeface="Gill Sans MT"/>
              </a:rPr>
              <a:t> </a:t>
            </a:r>
            <a:r>
              <a:rPr sz="1400" spc="190" dirty="0">
                <a:solidFill>
                  <a:srgbClr val="1B1417"/>
                </a:solidFill>
                <a:latin typeface="Gill Sans MT"/>
                <a:cs typeface="Gill Sans MT"/>
              </a:rPr>
              <a:t>a</a:t>
            </a:r>
            <a:r>
              <a:rPr sz="1400" spc="60" dirty="0">
                <a:solidFill>
                  <a:srgbClr val="1B1417"/>
                </a:solidFill>
                <a:latin typeface="Gill Sans MT"/>
                <a:cs typeface="Gill Sans MT"/>
              </a:rPr>
              <a:t> </a:t>
            </a:r>
            <a:r>
              <a:rPr sz="1400" spc="114" dirty="0">
                <a:solidFill>
                  <a:srgbClr val="1B1417"/>
                </a:solidFill>
                <a:latin typeface="Gill Sans MT"/>
                <a:cs typeface="Gill Sans MT"/>
              </a:rPr>
              <a:t>part</a:t>
            </a:r>
            <a:r>
              <a:rPr sz="1400" spc="85" dirty="0">
                <a:solidFill>
                  <a:srgbClr val="1B1417"/>
                </a:solidFill>
                <a:latin typeface="Gill Sans MT"/>
                <a:cs typeface="Gill Sans MT"/>
              </a:rPr>
              <a:t> </a:t>
            </a:r>
            <a:r>
              <a:rPr sz="1400" spc="114" dirty="0">
                <a:solidFill>
                  <a:srgbClr val="1B1417"/>
                </a:solidFill>
                <a:latin typeface="Gill Sans MT"/>
                <a:cs typeface="Gill Sans MT"/>
              </a:rPr>
              <a:t>in</a:t>
            </a:r>
            <a:r>
              <a:rPr sz="1400" spc="60" dirty="0">
                <a:solidFill>
                  <a:srgbClr val="1B1417"/>
                </a:solidFill>
                <a:latin typeface="Gill Sans MT"/>
                <a:cs typeface="Gill Sans MT"/>
              </a:rPr>
              <a:t> </a:t>
            </a:r>
            <a:r>
              <a:rPr sz="1400" spc="140" dirty="0">
                <a:solidFill>
                  <a:srgbClr val="1B1417"/>
                </a:solidFill>
                <a:latin typeface="Gill Sans MT"/>
                <a:cs typeface="Gill Sans MT"/>
              </a:rPr>
              <a:t>the</a:t>
            </a:r>
            <a:r>
              <a:rPr sz="1400" spc="90" dirty="0">
                <a:solidFill>
                  <a:srgbClr val="1B1417"/>
                </a:solidFill>
                <a:latin typeface="Gill Sans MT"/>
                <a:cs typeface="Gill Sans MT"/>
              </a:rPr>
              <a:t> </a:t>
            </a:r>
            <a:r>
              <a:rPr sz="1400" spc="120" dirty="0">
                <a:solidFill>
                  <a:srgbClr val="1B1417"/>
                </a:solidFill>
                <a:latin typeface="Gill Sans MT"/>
                <a:cs typeface="Gill Sans MT"/>
              </a:rPr>
              <a:t>care</a:t>
            </a:r>
            <a:r>
              <a:rPr sz="1400" spc="85" dirty="0">
                <a:solidFill>
                  <a:srgbClr val="1B1417"/>
                </a:solidFill>
                <a:latin typeface="Gill Sans MT"/>
                <a:cs typeface="Gill Sans MT"/>
              </a:rPr>
              <a:t> </a:t>
            </a:r>
            <a:r>
              <a:rPr sz="1400" spc="145" dirty="0">
                <a:solidFill>
                  <a:srgbClr val="1B1417"/>
                </a:solidFill>
                <a:latin typeface="Gill Sans MT"/>
                <a:cs typeface="Gill Sans MT"/>
              </a:rPr>
              <a:t>Black</a:t>
            </a:r>
            <a:r>
              <a:rPr sz="1400" spc="30" dirty="0">
                <a:solidFill>
                  <a:srgbClr val="1B1417"/>
                </a:solidFill>
                <a:latin typeface="Gill Sans MT"/>
                <a:cs typeface="Gill Sans MT"/>
              </a:rPr>
              <a:t> </a:t>
            </a:r>
            <a:r>
              <a:rPr sz="1400" spc="150" dirty="0">
                <a:solidFill>
                  <a:srgbClr val="1B1417"/>
                </a:solidFill>
                <a:latin typeface="Gill Sans MT"/>
                <a:cs typeface="Gill Sans MT"/>
              </a:rPr>
              <a:t>women</a:t>
            </a:r>
            <a:r>
              <a:rPr sz="1400" spc="85" dirty="0">
                <a:solidFill>
                  <a:srgbClr val="1B1417"/>
                </a:solidFill>
                <a:latin typeface="Gill Sans MT"/>
                <a:cs typeface="Gill Sans MT"/>
              </a:rPr>
              <a:t> </a:t>
            </a:r>
            <a:r>
              <a:rPr sz="1400" spc="105" dirty="0">
                <a:solidFill>
                  <a:srgbClr val="1B1417"/>
                </a:solidFill>
                <a:latin typeface="Gill Sans MT"/>
                <a:cs typeface="Gill Sans MT"/>
              </a:rPr>
              <a:t>receive</a:t>
            </a:r>
            <a:endParaRPr sz="1400" dirty="0">
              <a:latin typeface="Gill Sans MT"/>
              <a:cs typeface="Gill Sans MT"/>
            </a:endParaRPr>
          </a:p>
          <a:p>
            <a:pPr marL="234315" marR="20955" indent="-222250">
              <a:lnSpc>
                <a:spcPts val="1650"/>
              </a:lnSpc>
              <a:spcBef>
                <a:spcPts val="300"/>
              </a:spcBef>
            </a:pPr>
            <a:r>
              <a:rPr sz="1400" b="1" spc="25" dirty="0">
                <a:solidFill>
                  <a:srgbClr val="9872EE"/>
                </a:solidFill>
                <a:latin typeface="Gill Sans MT"/>
                <a:cs typeface="Gill Sans MT"/>
              </a:rPr>
              <a:t>+ </a:t>
            </a:r>
            <a:r>
              <a:rPr sz="1400" spc="-10" dirty="0">
                <a:solidFill>
                  <a:srgbClr val="1B1417"/>
                </a:solidFill>
                <a:latin typeface="Gill Sans MT"/>
                <a:cs typeface="Gill Sans MT"/>
              </a:rPr>
              <a:t>A </a:t>
            </a:r>
            <a:r>
              <a:rPr sz="1400" spc="130" dirty="0">
                <a:solidFill>
                  <a:srgbClr val="1B1417"/>
                </a:solidFill>
                <a:latin typeface="Gill Sans MT"/>
                <a:cs typeface="Gill Sans MT"/>
              </a:rPr>
              <a:t>platform </a:t>
            </a:r>
            <a:r>
              <a:rPr sz="1400" spc="140" dirty="0">
                <a:solidFill>
                  <a:srgbClr val="1B1417"/>
                </a:solidFill>
                <a:latin typeface="Gill Sans MT"/>
                <a:cs typeface="Gill Sans MT"/>
              </a:rPr>
              <a:t>that </a:t>
            </a:r>
            <a:r>
              <a:rPr sz="1400" spc="125" dirty="0">
                <a:solidFill>
                  <a:srgbClr val="1B1417"/>
                </a:solidFill>
                <a:latin typeface="Gill Sans MT"/>
                <a:cs typeface="Gill Sans MT"/>
              </a:rPr>
              <a:t>promotes </a:t>
            </a:r>
            <a:r>
              <a:rPr sz="1400" spc="130" dirty="0">
                <a:solidFill>
                  <a:srgbClr val="1B1417"/>
                </a:solidFill>
                <a:latin typeface="Gill Sans MT"/>
                <a:cs typeface="Gill Sans MT"/>
              </a:rPr>
              <a:t>dialogue </a:t>
            </a:r>
            <a:r>
              <a:rPr sz="1400" spc="114" dirty="0">
                <a:solidFill>
                  <a:srgbClr val="1B1417"/>
                </a:solidFill>
                <a:latin typeface="Gill Sans MT"/>
                <a:cs typeface="Gill Sans MT"/>
              </a:rPr>
              <a:t>on </a:t>
            </a:r>
            <a:r>
              <a:rPr sz="1400" spc="140" dirty="0">
                <a:solidFill>
                  <a:srgbClr val="1B1417"/>
                </a:solidFill>
                <a:latin typeface="Gill Sans MT"/>
                <a:cs typeface="Gill Sans MT"/>
              </a:rPr>
              <a:t>the </a:t>
            </a:r>
            <a:r>
              <a:rPr sz="1400" spc="160" dirty="0">
                <a:solidFill>
                  <a:srgbClr val="1B1417"/>
                </a:solidFill>
                <a:latin typeface="Gill Sans MT"/>
                <a:cs typeface="Gill Sans MT"/>
              </a:rPr>
              <a:t>impact</a:t>
            </a:r>
            <a:r>
              <a:rPr sz="1400" spc="-120" dirty="0">
                <a:solidFill>
                  <a:srgbClr val="1B1417"/>
                </a:solidFill>
                <a:latin typeface="Gill Sans MT"/>
                <a:cs typeface="Gill Sans MT"/>
              </a:rPr>
              <a:t> </a:t>
            </a:r>
            <a:r>
              <a:rPr sz="1400" spc="125" dirty="0">
                <a:solidFill>
                  <a:srgbClr val="1B1417"/>
                </a:solidFill>
                <a:latin typeface="Gill Sans MT"/>
                <a:cs typeface="Gill Sans MT"/>
              </a:rPr>
              <a:t>of  </a:t>
            </a:r>
            <a:r>
              <a:rPr sz="1400" spc="140" dirty="0">
                <a:solidFill>
                  <a:srgbClr val="1B1417"/>
                </a:solidFill>
                <a:latin typeface="Gill Sans MT"/>
                <a:cs typeface="Gill Sans MT"/>
              </a:rPr>
              <a:t>the </a:t>
            </a:r>
            <a:r>
              <a:rPr sz="1400" spc="100" dirty="0">
                <a:solidFill>
                  <a:srgbClr val="1B1417"/>
                </a:solidFill>
                <a:latin typeface="Gill Sans MT"/>
                <a:cs typeface="Gill Sans MT"/>
              </a:rPr>
              <a:t>opioid </a:t>
            </a:r>
            <a:r>
              <a:rPr sz="1400" spc="145" dirty="0">
                <a:solidFill>
                  <a:srgbClr val="1B1417"/>
                </a:solidFill>
                <a:latin typeface="Gill Sans MT"/>
                <a:cs typeface="Gill Sans MT"/>
              </a:rPr>
              <a:t>epidemic </a:t>
            </a:r>
            <a:r>
              <a:rPr sz="1400" spc="114" dirty="0">
                <a:solidFill>
                  <a:srgbClr val="1B1417"/>
                </a:solidFill>
                <a:latin typeface="Gill Sans MT"/>
                <a:cs typeface="Gill Sans MT"/>
              </a:rPr>
              <a:t>on </a:t>
            </a:r>
            <a:r>
              <a:rPr sz="1400" spc="145" dirty="0">
                <a:solidFill>
                  <a:srgbClr val="1B1417"/>
                </a:solidFill>
                <a:latin typeface="Gill Sans MT"/>
                <a:cs typeface="Gill Sans MT"/>
              </a:rPr>
              <a:t>Black</a:t>
            </a:r>
            <a:r>
              <a:rPr sz="1400" spc="-145" dirty="0">
                <a:solidFill>
                  <a:srgbClr val="1B1417"/>
                </a:solidFill>
                <a:latin typeface="Gill Sans MT"/>
                <a:cs typeface="Gill Sans MT"/>
              </a:rPr>
              <a:t> </a:t>
            </a:r>
            <a:r>
              <a:rPr sz="1400" spc="150" dirty="0">
                <a:solidFill>
                  <a:srgbClr val="1B1417"/>
                </a:solidFill>
                <a:latin typeface="Gill Sans MT"/>
                <a:cs typeface="Gill Sans MT"/>
              </a:rPr>
              <a:t>women</a:t>
            </a:r>
            <a:endParaRPr sz="1400" dirty="0">
              <a:latin typeface="Gill Sans MT"/>
              <a:cs typeface="Gill Sans MT"/>
            </a:endParaRPr>
          </a:p>
        </p:txBody>
      </p:sp>
      <p:sp>
        <p:nvSpPr>
          <p:cNvPr id="12" name="Slide Number Placeholder 11">
            <a:extLst>
              <a:ext uri="{FF2B5EF4-FFF2-40B4-BE49-F238E27FC236}">
                <a16:creationId xmlns:a16="http://schemas.microsoft.com/office/drawing/2014/main" id="{4B23E441-E016-4D8C-A219-DA08BFAC3B4A}"/>
              </a:ext>
            </a:extLst>
          </p:cNvPr>
          <p:cNvSpPr>
            <a:spLocks noGrp="1"/>
          </p:cNvSpPr>
          <p:nvPr>
            <p:ph type="sldNum" sz="quarter" idx="7"/>
          </p:nvPr>
        </p:nvSpPr>
        <p:spPr/>
        <p:txBody>
          <a:bodyPr/>
          <a:lstStyle/>
          <a:p>
            <a:fld id="{B6F15528-21DE-4FAA-801E-634DDDAF4B2B}" type="slidenum">
              <a:rPr lang="en-US" smtClean="0"/>
              <a:t>31</a:t>
            </a:fld>
            <a:endParaRPr lang="en-US"/>
          </a:p>
        </p:txBody>
      </p:sp>
      <p:pic>
        <p:nvPicPr>
          <p:cNvPr id="14" name="Picture 13" descr="A person with a large sunflower on the head&#10;&#10;Description automatically generated with low confidence">
            <a:extLst>
              <a:ext uri="{FF2B5EF4-FFF2-40B4-BE49-F238E27FC236}">
                <a16:creationId xmlns:a16="http://schemas.microsoft.com/office/drawing/2014/main" id="{4C1C3273-CDEE-84A0-B0F9-57F9B3F863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6372" y="338502"/>
            <a:ext cx="5440680" cy="2687182"/>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4145A23B-BA9A-D1D4-52CC-4E5352DC37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372" y="3369635"/>
            <a:ext cx="5440680" cy="2664354"/>
          </a:xfrm>
          <a:prstGeom prst="rect">
            <a:avLst/>
          </a:prstGeom>
        </p:spPr>
      </p:pic>
    </p:spTree>
    <p:extLst>
      <p:ext uri="{BB962C8B-B14F-4D97-AF65-F5344CB8AC3E}">
        <p14:creationId xmlns:p14="http://schemas.microsoft.com/office/powerpoint/2010/main" val="87403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49650" y="2659380"/>
            <a:ext cx="5308600" cy="777136"/>
          </a:xfrm>
          <a:prstGeom prst="rect">
            <a:avLst/>
          </a:prstGeom>
        </p:spPr>
        <p:txBody>
          <a:bodyPr vert="horz" wrap="square" lIns="0" tIns="160020" rIns="0" bIns="0" rtlCol="0">
            <a:spAutoFit/>
          </a:bodyPr>
          <a:lstStyle/>
          <a:p>
            <a:pPr marL="12700" marR="5080">
              <a:lnSpc>
                <a:spcPts val="4800"/>
              </a:lnSpc>
              <a:spcBef>
                <a:spcPts val="1260"/>
              </a:spcBef>
            </a:pPr>
            <a:r>
              <a:rPr lang="en-US" sz="5000" b="1" spc="50" dirty="0">
                <a:solidFill>
                  <a:srgbClr val="FFFFFF"/>
                </a:solidFill>
                <a:latin typeface="Gill Sans MT"/>
                <a:cs typeface="Gill Sans MT"/>
              </a:rPr>
              <a:t>Looking Ahead</a:t>
            </a:r>
            <a:endParaRPr sz="5000" dirty="0">
              <a:latin typeface="Gill Sans MT"/>
              <a:cs typeface="Gill Sans MT"/>
            </a:endParaRPr>
          </a:p>
        </p:txBody>
      </p:sp>
      <p:sp>
        <p:nvSpPr>
          <p:cNvPr id="3" name="object 3"/>
          <p:cNvSpPr/>
          <p:nvPr/>
        </p:nvSpPr>
        <p:spPr>
          <a:xfrm>
            <a:off x="0" y="0"/>
            <a:ext cx="5231125" cy="6857999"/>
          </a:xfrm>
          <a:prstGeom prst="rect">
            <a:avLst/>
          </a:prstGeom>
          <a:blipFill>
            <a:blip r:embed="rId2"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4B319473-EFC2-4F1D-9200-819D87BA53F5}"/>
              </a:ext>
            </a:extLst>
          </p:cNvPr>
          <p:cNvSpPr>
            <a:spLocks noGrp="1"/>
          </p:cNvSpPr>
          <p:nvPr>
            <p:ph type="sldNum" sz="quarter" idx="7"/>
          </p:nvPr>
        </p:nvSpPr>
        <p:spPr/>
        <p:txBody>
          <a:bodyPr/>
          <a:lstStyle/>
          <a:p>
            <a:fld id="{B6F15528-21DE-4FAA-801E-634DDDAF4B2B}"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8100" y="917804"/>
            <a:ext cx="2980055" cy="513080"/>
          </a:xfrm>
          <a:prstGeom prst="rect">
            <a:avLst/>
          </a:prstGeom>
        </p:spPr>
        <p:txBody>
          <a:bodyPr vert="horz" wrap="square" lIns="0" tIns="12700" rIns="0" bIns="0" rtlCol="0">
            <a:spAutoFit/>
          </a:bodyPr>
          <a:lstStyle/>
          <a:p>
            <a:pPr marL="12700">
              <a:lnSpc>
                <a:spcPct val="100000"/>
              </a:lnSpc>
              <a:spcBef>
                <a:spcPts val="100"/>
              </a:spcBef>
            </a:pPr>
            <a:r>
              <a:rPr sz="3200" spc="80" dirty="0">
                <a:solidFill>
                  <a:srgbClr val="9872EE"/>
                </a:solidFill>
              </a:rPr>
              <a:t>Looking</a:t>
            </a:r>
            <a:r>
              <a:rPr sz="3200" spc="-155" dirty="0">
                <a:solidFill>
                  <a:srgbClr val="9872EE"/>
                </a:solidFill>
              </a:rPr>
              <a:t> </a:t>
            </a:r>
            <a:r>
              <a:rPr sz="3200" spc="35" dirty="0">
                <a:solidFill>
                  <a:srgbClr val="9872EE"/>
                </a:solidFill>
              </a:rPr>
              <a:t>Ahead</a:t>
            </a:r>
            <a:endParaRPr sz="3200" dirty="0"/>
          </a:p>
        </p:txBody>
      </p:sp>
      <p:sp>
        <p:nvSpPr>
          <p:cNvPr id="3" name="object 3"/>
          <p:cNvSpPr txBox="1"/>
          <p:nvPr/>
        </p:nvSpPr>
        <p:spPr>
          <a:xfrm>
            <a:off x="4094332" y="1736237"/>
            <a:ext cx="5927725" cy="3144451"/>
          </a:xfrm>
          <a:prstGeom prst="rect">
            <a:avLst/>
          </a:prstGeom>
        </p:spPr>
        <p:txBody>
          <a:bodyPr vert="horz" wrap="square" lIns="0" tIns="12700" rIns="0" bIns="0" rtlCol="0">
            <a:spAutoFit/>
          </a:bodyPr>
          <a:lstStyle/>
          <a:p>
            <a:pPr marL="12700">
              <a:lnSpc>
                <a:spcPct val="100000"/>
              </a:lnSpc>
              <a:spcBef>
                <a:spcPts val="100"/>
              </a:spcBef>
            </a:pPr>
            <a:r>
              <a:rPr sz="1400" b="1" spc="25" dirty="0">
                <a:solidFill>
                  <a:srgbClr val="9872EE"/>
                </a:solidFill>
                <a:latin typeface="Gill Sans MT"/>
                <a:cs typeface="Gill Sans MT"/>
              </a:rPr>
              <a:t>+ </a:t>
            </a:r>
            <a:r>
              <a:rPr sz="1600" spc="105" dirty="0">
                <a:solidFill>
                  <a:srgbClr val="1B1417"/>
                </a:solidFill>
                <a:latin typeface="Gill Sans MT"/>
                <a:cs typeface="Gill Sans MT"/>
              </a:rPr>
              <a:t>Follow </a:t>
            </a:r>
            <a:r>
              <a:rPr sz="1600" spc="175" dirty="0">
                <a:solidFill>
                  <a:srgbClr val="1B1417"/>
                </a:solidFill>
                <a:latin typeface="Gill Sans MT"/>
                <a:cs typeface="Gill Sans MT"/>
              </a:rPr>
              <a:t>and </a:t>
            </a:r>
            <a:r>
              <a:rPr sz="1600" spc="135" dirty="0">
                <a:solidFill>
                  <a:srgbClr val="1B1417"/>
                </a:solidFill>
                <a:latin typeface="Gill Sans MT"/>
                <a:cs typeface="Gill Sans MT"/>
              </a:rPr>
              <a:t>share </a:t>
            </a:r>
            <a:r>
              <a:rPr sz="1600" spc="80" dirty="0">
                <a:solidFill>
                  <a:srgbClr val="1B1417"/>
                </a:solidFill>
                <a:latin typeface="Gill Sans MT"/>
                <a:cs typeface="Gill Sans MT"/>
              </a:rPr>
              <a:t>our </a:t>
            </a:r>
            <a:r>
              <a:rPr sz="1600" spc="130" dirty="0">
                <a:solidFill>
                  <a:srgbClr val="1B1417"/>
                </a:solidFill>
                <a:latin typeface="Gill Sans MT"/>
                <a:cs typeface="Gill Sans MT"/>
              </a:rPr>
              <a:t>content </a:t>
            </a:r>
            <a:r>
              <a:rPr sz="1600" spc="114" dirty="0">
                <a:solidFill>
                  <a:srgbClr val="1B1417"/>
                </a:solidFill>
                <a:latin typeface="Gill Sans MT"/>
                <a:cs typeface="Gill Sans MT"/>
              </a:rPr>
              <a:t>on </a:t>
            </a:r>
            <a:r>
              <a:rPr sz="1600" spc="135" dirty="0">
                <a:solidFill>
                  <a:srgbClr val="1B1417"/>
                </a:solidFill>
                <a:latin typeface="Gill Sans MT"/>
                <a:cs typeface="Gill Sans MT"/>
              </a:rPr>
              <a:t>social</a:t>
            </a:r>
            <a:r>
              <a:rPr sz="1600" spc="-150" dirty="0">
                <a:solidFill>
                  <a:srgbClr val="1B1417"/>
                </a:solidFill>
                <a:latin typeface="Gill Sans MT"/>
                <a:cs typeface="Gill Sans MT"/>
              </a:rPr>
              <a:t> </a:t>
            </a:r>
            <a:r>
              <a:rPr sz="1600" spc="160" dirty="0">
                <a:solidFill>
                  <a:srgbClr val="1B1417"/>
                </a:solidFill>
                <a:latin typeface="Gill Sans MT"/>
                <a:cs typeface="Gill Sans MT"/>
              </a:rPr>
              <a:t>media</a:t>
            </a:r>
            <a:endParaRPr sz="1600" dirty="0">
              <a:latin typeface="Gill Sans MT"/>
              <a:cs typeface="Gill Sans MT"/>
            </a:endParaRPr>
          </a:p>
          <a:p>
            <a:pPr marL="238760" marR="97155" indent="-226695">
              <a:lnSpc>
                <a:spcPts val="1650"/>
              </a:lnSpc>
              <a:spcBef>
                <a:spcPts val="1100"/>
              </a:spcBef>
            </a:pPr>
            <a:r>
              <a:rPr sz="1600" b="1" spc="25" dirty="0">
                <a:solidFill>
                  <a:srgbClr val="9872EE"/>
                </a:solidFill>
                <a:latin typeface="Gill Sans MT"/>
                <a:cs typeface="Gill Sans MT"/>
              </a:rPr>
              <a:t>+ </a:t>
            </a:r>
            <a:r>
              <a:rPr lang="en-US" sz="1600" spc="105" dirty="0">
                <a:solidFill>
                  <a:srgbClr val="1B1417"/>
                </a:solidFill>
                <a:latin typeface="Gill Sans MT"/>
                <a:cs typeface="Gill Sans MT"/>
              </a:rPr>
              <a:t>Help us</a:t>
            </a:r>
            <a:r>
              <a:rPr sz="1600" spc="105" dirty="0">
                <a:solidFill>
                  <a:srgbClr val="1B1417"/>
                </a:solidFill>
                <a:latin typeface="Gill Sans MT"/>
                <a:cs typeface="Gill Sans MT"/>
              </a:rPr>
              <a:t> </a:t>
            </a:r>
            <a:r>
              <a:rPr lang="en-US" sz="1600" spc="125" dirty="0">
                <a:solidFill>
                  <a:srgbClr val="1B1417"/>
                </a:solidFill>
                <a:latin typeface="Gill Sans MT"/>
                <a:cs typeface="Gill Sans MT"/>
              </a:rPr>
              <a:t>to reach out and engage </a:t>
            </a:r>
            <a:r>
              <a:rPr sz="1600" spc="160" dirty="0">
                <a:solidFill>
                  <a:srgbClr val="1B1417"/>
                </a:solidFill>
                <a:latin typeface="Gill Sans MT"/>
                <a:cs typeface="Gill Sans MT"/>
              </a:rPr>
              <a:t>impacted</a:t>
            </a:r>
            <a:r>
              <a:rPr sz="1600" spc="-254" dirty="0">
                <a:solidFill>
                  <a:srgbClr val="1B1417"/>
                </a:solidFill>
                <a:latin typeface="Gill Sans MT"/>
                <a:cs typeface="Gill Sans MT"/>
              </a:rPr>
              <a:t> </a:t>
            </a:r>
            <a:r>
              <a:rPr sz="1600" spc="150" dirty="0">
                <a:solidFill>
                  <a:srgbClr val="1B1417"/>
                </a:solidFill>
                <a:latin typeface="Gill Sans MT"/>
                <a:cs typeface="Gill Sans MT"/>
              </a:rPr>
              <a:t>women </a:t>
            </a:r>
            <a:r>
              <a:rPr sz="1600" spc="90" dirty="0">
                <a:solidFill>
                  <a:srgbClr val="1B1417"/>
                </a:solidFill>
                <a:latin typeface="Gill Sans MT"/>
                <a:cs typeface="Gill Sans MT"/>
              </a:rPr>
              <a:t>to  </a:t>
            </a:r>
            <a:r>
              <a:rPr lang="en-US" sz="1600" spc="150" dirty="0">
                <a:solidFill>
                  <a:srgbClr val="1B1417"/>
                </a:solidFill>
                <a:latin typeface="Gill Sans MT"/>
                <a:cs typeface="Gill Sans MT"/>
              </a:rPr>
              <a:t>share their story</a:t>
            </a:r>
            <a:r>
              <a:rPr sz="1600" spc="150" dirty="0">
                <a:solidFill>
                  <a:srgbClr val="1B1417"/>
                </a:solidFill>
                <a:latin typeface="Gill Sans MT"/>
                <a:cs typeface="Gill Sans MT"/>
              </a:rPr>
              <a:t> </a:t>
            </a:r>
            <a:r>
              <a:rPr sz="1600" spc="114" dirty="0">
                <a:solidFill>
                  <a:srgbClr val="1B1417"/>
                </a:solidFill>
                <a:latin typeface="Gill Sans MT"/>
                <a:cs typeface="Gill Sans MT"/>
              </a:rPr>
              <a:t>on </a:t>
            </a:r>
            <a:r>
              <a:rPr sz="1600" spc="140" dirty="0">
                <a:solidFill>
                  <a:srgbClr val="1B1417"/>
                </a:solidFill>
                <a:latin typeface="Gill Sans MT"/>
                <a:cs typeface="Gill Sans MT"/>
              </a:rPr>
              <a:t>the </a:t>
            </a:r>
            <a:r>
              <a:rPr sz="1600" spc="175" dirty="0">
                <a:solidFill>
                  <a:srgbClr val="1B1417"/>
                </a:solidFill>
                <a:latin typeface="Gill Sans MT"/>
                <a:cs typeface="Gill Sans MT"/>
              </a:rPr>
              <a:t>See </a:t>
            </a:r>
            <a:r>
              <a:rPr sz="1600" spc="45" dirty="0">
                <a:solidFill>
                  <a:srgbClr val="1B1417"/>
                </a:solidFill>
                <a:latin typeface="Gill Sans MT"/>
                <a:cs typeface="Gill Sans MT"/>
              </a:rPr>
              <a:t>Her </a:t>
            </a:r>
            <a:r>
              <a:rPr sz="1600" spc="125" dirty="0">
                <a:solidFill>
                  <a:srgbClr val="1B1417"/>
                </a:solidFill>
                <a:latin typeface="Gill Sans MT"/>
                <a:cs typeface="Gill Sans MT"/>
              </a:rPr>
              <a:t>Bloom</a:t>
            </a:r>
            <a:r>
              <a:rPr sz="1600" spc="-204" dirty="0">
                <a:solidFill>
                  <a:srgbClr val="1B1417"/>
                </a:solidFill>
                <a:latin typeface="Gill Sans MT"/>
                <a:cs typeface="Gill Sans MT"/>
              </a:rPr>
              <a:t> </a:t>
            </a:r>
            <a:r>
              <a:rPr sz="1600" spc="135" dirty="0">
                <a:solidFill>
                  <a:srgbClr val="1B1417"/>
                </a:solidFill>
                <a:latin typeface="Gill Sans MT"/>
                <a:cs typeface="Gill Sans MT"/>
              </a:rPr>
              <a:t>website</a:t>
            </a:r>
            <a:endParaRPr sz="1600" dirty="0">
              <a:latin typeface="Gill Sans MT"/>
              <a:cs typeface="Gill Sans MT"/>
            </a:endParaRPr>
          </a:p>
          <a:p>
            <a:pPr marL="238760" marR="5080" indent="-226695">
              <a:lnSpc>
                <a:spcPts val="1650"/>
              </a:lnSpc>
              <a:spcBef>
                <a:spcPts val="1050"/>
              </a:spcBef>
            </a:pPr>
            <a:r>
              <a:rPr sz="1600" b="1" spc="25" dirty="0">
                <a:solidFill>
                  <a:srgbClr val="9872EE"/>
                </a:solidFill>
                <a:latin typeface="Gill Sans MT"/>
                <a:cs typeface="Gill Sans MT"/>
              </a:rPr>
              <a:t>+ </a:t>
            </a:r>
            <a:r>
              <a:rPr sz="1600" spc="110" dirty="0">
                <a:solidFill>
                  <a:srgbClr val="1B1417"/>
                </a:solidFill>
                <a:latin typeface="Gill Sans MT"/>
                <a:cs typeface="Gill Sans MT"/>
              </a:rPr>
              <a:t>Connect </a:t>
            </a:r>
            <a:r>
              <a:rPr sz="1600" spc="180" dirty="0">
                <a:solidFill>
                  <a:srgbClr val="1B1417"/>
                </a:solidFill>
                <a:latin typeface="Gill Sans MT"/>
                <a:cs typeface="Gill Sans MT"/>
              </a:rPr>
              <a:t>us </a:t>
            </a:r>
            <a:r>
              <a:rPr sz="1600" spc="125" dirty="0">
                <a:solidFill>
                  <a:srgbClr val="1B1417"/>
                </a:solidFill>
                <a:latin typeface="Gill Sans MT"/>
                <a:cs typeface="Gill Sans MT"/>
              </a:rPr>
              <a:t>with </a:t>
            </a:r>
            <a:r>
              <a:rPr sz="1600" spc="150" dirty="0">
                <a:solidFill>
                  <a:srgbClr val="1B1417"/>
                </a:solidFill>
                <a:latin typeface="Gill Sans MT"/>
                <a:cs typeface="Gill Sans MT"/>
              </a:rPr>
              <a:t>community </a:t>
            </a:r>
            <a:r>
              <a:rPr sz="1600" spc="130" dirty="0">
                <a:solidFill>
                  <a:srgbClr val="1B1417"/>
                </a:solidFill>
                <a:latin typeface="Gill Sans MT"/>
                <a:cs typeface="Gill Sans MT"/>
              </a:rPr>
              <a:t>leaders </a:t>
            </a:r>
            <a:r>
              <a:rPr sz="1600" spc="125" dirty="0">
                <a:solidFill>
                  <a:srgbClr val="1B1417"/>
                </a:solidFill>
                <a:latin typeface="Gill Sans MT"/>
                <a:cs typeface="Gill Sans MT"/>
              </a:rPr>
              <a:t>from </a:t>
            </a:r>
            <a:r>
              <a:rPr sz="1600" spc="95" dirty="0">
                <a:solidFill>
                  <a:srgbClr val="1B1417"/>
                </a:solidFill>
                <a:latin typeface="Gill Sans MT"/>
                <a:cs typeface="Gill Sans MT"/>
              </a:rPr>
              <a:t>other </a:t>
            </a:r>
            <a:r>
              <a:rPr sz="1600" spc="160" dirty="0">
                <a:solidFill>
                  <a:srgbClr val="1B1417"/>
                </a:solidFill>
                <a:latin typeface="Gill Sans MT"/>
                <a:cs typeface="Gill Sans MT"/>
              </a:rPr>
              <a:t>impacted</a:t>
            </a:r>
            <a:r>
              <a:rPr sz="1600" spc="-185" dirty="0">
                <a:solidFill>
                  <a:srgbClr val="1B1417"/>
                </a:solidFill>
                <a:latin typeface="Gill Sans MT"/>
                <a:cs typeface="Gill Sans MT"/>
              </a:rPr>
              <a:t> </a:t>
            </a:r>
            <a:r>
              <a:rPr sz="1600" spc="120" dirty="0">
                <a:solidFill>
                  <a:srgbClr val="1B1417"/>
                </a:solidFill>
                <a:latin typeface="Gill Sans MT"/>
                <a:cs typeface="Gill Sans MT"/>
              </a:rPr>
              <a:t>groups  </a:t>
            </a:r>
            <a:r>
              <a:rPr sz="1600" spc="125" dirty="0">
                <a:solidFill>
                  <a:srgbClr val="1B1417"/>
                </a:solidFill>
                <a:latin typeface="Gill Sans MT"/>
                <a:cs typeface="Gill Sans MT"/>
              </a:rPr>
              <a:t>of</a:t>
            </a:r>
            <a:r>
              <a:rPr sz="1600" spc="-5" dirty="0">
                <a:solidFill>
                  <a:srgbClr val="1B1417"/>
                </a:solidFill>
                <a:latin typeface="Gill Sans MT"/>
                <a:cs typeface="Gill Sans MT"/>
              </a:rPr>
              <a:t> </a:t>
            </a:r>
            <a:r>
              <a:rPr sz="1600" spc="150" dirty="0">
                <a:solidFill>
                  <a:srgbClr val="1B1417"/>
                </a:solidFill>
                <a:latin typeface="Gill Sans MT"/>
                <a:cs typeface="Gill Sans MT"/>
              </a:rPr>
              <a:t>women</a:t>
            </a:r>
            <a:endParaRPr sz="1600" dirty="0">
              <a:latin typeface="Gill Sans MT"/>
              <a:cs typeface="Gill Sans MT"/>
            </a:endParaRPr>
          </a:p>
          <a:p>
            <a:pPr marL="238760" marR="278130" indent="-226695">
              <a:lnSpc>
                <a:spcPts val="1650"/>
              </a:lnSpc>
              <a:spcBef>
                <a:spcPts val="1050"/>
              </a:spcBef>
            </a:pPr>
            <a:r>
              <a:rPr sz="1600" b="1" spc="25" dirty="0">
                <a:solidFill>
                  <a:srgbClr val="9872EE"/>
                </a:solidFill>
                <a:latin typeface="Gill Sans MT"/>
                <a:cs typeface="Gill Sans MT"/>
              </a:rPr>
              <a:t>+</a:t>
            </a:r>
            <a:r>
              <a:rPr sz="1600" b="1" spc="-110" dirty="0">
                <a:solidFill>
                  <a:srgbClr val="9872EE"/>
                </a:solidFill>
                <a:latin typeface="Gill Sans MT"/>
                <a:cs typeface="Gill Sans MT"/>
              </a:rPr>
              <a:t> </a:t>
            </a:r>
            <a:r>
              <a:rPr sz="1600" spc="70" dirty="0">
                <a:solidFill>
                  <a:srgbClr val="1B1417"/>
                </a:solidFill>
                <a:latin typeface="Gill Sans MT"/>
                <a:cs typeface="Gill Sans MT"/>
              </a:rPr>
              <a:t>Talk </a:t>
            </a:r>
            <a:r>
              <a:rPr lang="en-US" sz="1600" spc="70" dirty="0">
                <a:solidFill>
                  <a:srgbClr val="1B1417"/>
                </a:solidFill>
                <a:latin typeface="Gill Sans MT"/>
                <a:cs typeface="Gill Sans MT"/>
              </a:rPr>
              <a:t>early, often, and out loud </a:t>
            </a:r>
            <a:r>
              <a:rPr sz="1600" spc="140" dirty="0">
                <a:solidFill>
                  <a:srgbClr val="1B1417"/>
                </a:solidFill>
                <a:latin typeface="Gill Sans MT"/>
                <a:cs typeface="Gill Sans MT"/>
              </a:rPr>
              <a:t>about </a:t>
            </a:r>
            <a:r>
              <a:rPr lang="en-US" sz="1600" spc="140" dirty="0">
                <a:solidFill>
                  <a:srgbClr val="1B1417"/>
                </a:solidFill>
                <a:latin typeface="Gill Sans MT"/>
                <a:cs typeface="Gill Sans MT"/>
              </a:rPr>
              <a:t>the disparate impact of stimulant use and misuse for </a:t>
            </a:r>
            <a:r>
              <a:rPr lang="en-US" sz="1600" spc="150" dirty="0">
                <a:solidFill>
                  <a:srgbClr val="1B1417"/>
                </a:solidFill>
                <a:latin typeface="Gill Sans MT"/>
                <a:cs typeface="Gill Sans MT"/>
              </a:rPr>
              <a:t>Black women</a:t>
            </a:r>
            <a:endParaRPr sz="1600" dirty="0">
              <a:latin typeface="Gill Sans MT"/>
              <a:cs typeface="Gill Sans MT"/>
            </a:endParaRPr>
          </a:p>
          <a:p>
            <a:pPr marL="238760" marR="774700" indent="-226695">
              <a:lnSpc>
                <a:spcPts val="1650"/>
              </a:lnSpc>
              <a:spcBef>
                <a:spcPts val="1050"/>
              </a:spcBef>
            </a:pPr>
            <a:r>
              <a:rPr sz="1600" b="1" spc="25" dirty="0">
                <a:solidFill>
                  <a:srgbClr val="9872EE"/>
                </a:solidFill>
                <a:latin typeface="Gill Sans MT"/>
                <a:cs typeface="Gill Sans MT"/>
              </a:rPr>
              <a:t>+ </a:t>
            </a:r>
            <a:r>
              <a:rPr sz="1600" spc="110" dirty="0">
                <a:solidFill>
                  <a:srgbClr val="1B1417"/>
                </a:solidFill>
                <a:latin typeface="Gill Sans MT"/>
                <a:cs typeface="Gill Sans MT"/>
              </a:rPr>
              <a:t>Connect </a:t>
            </a:r>
            <a:r>
              <a:rPr sz="1600" spc="175" dirty="0">
                <a:solidFill>
                  <a:srgbClr val="1B1417"/>
                </a:solidFill>
                <a:latin typeface="Gill Sans MT"/>
                <a:cs typeface="Gill Sans MT"/>
              </a:rPr>
              <a:t>See </a:t>
            </a:r>
            <a:r>
              <a:rPr sz="1600" spc="45" dirty="0">
                <a:solidFill>
                  <a:srgbClr val="1B1417"/>
                </a:solidFill>
                <a:latin typeface="Gill Sans MT"/>
                <a:cs typeface="Gill Sans MT"/>
              </a:rPr>
              <a:t>Her </a:t>
            </a:r>
            <a:r>
              <a:rPr sz="1600" spc="125" dirty="0">
                <a:solidFill>
                  <a:srgbClr val="1B1417"/>
                </a:solidFill>
                <a:latin typeface="Gill Sans MT"/>
                <a:cs typeface="Gill Sans MT"/>
              </a:rPr>
              <a:t>Bloom </a:t>
            </a:r>
            <a:r>
              <a:rPr sz="1600" spc="90" dirty="0">
                <a:solidFill>
                  <a:srgbClr val="1B1417"/>
                </a:solidFill>
                <a:latin typeface="Gill Sans MT"/>
                <a:cs typeface="Gill Sans MT"/>
              </a:rPr>
              <a:t>to </a:t>
            </a:r>
            <a:r>
              <a:rPr sz="1600" spc="125" dirty="0">
                <a:solidFill>
                  <a:srgbClr val="1B1417"/>
                </a:solidFill>
                <a:latin typeface="Gill Sans MT"/>
                <a:cs typeface="Gill Sans MT"/>
              </a:rPr>
              <a:t>potential </a:t>
            </a:r>
            <a:r>
              <a:rPr sz="1600" spc="114" dirty="0">
                <a:solidFill>
                  <a:srgbClr val="1B1417"/>
                </a:solidFill>
                <a:latin typeface="Gill Sans MT"/>
                <a:cs typeface="Gill Sans MT"/>
              </a:rPr>
              <a:t>supporters,</a:t>
            </a:r>
            <a:r>
              <a:rPr sz="1600" spc="-65" dirty="0">
                <a:solidFill>
                  <a:srgbClr val="1B1417"/>
                </a:solidFill>
                <a:latin typeface="Gill Sans MT"/>
                <a:cs typeface="Gill Sans MT"/>
              </a:rPr>
              <a:t> </a:t>
            </a:r>
            <a:r>
              <a:rPr sz="1600" spc="100" dirty="0">
                <a:solidFill>
                  <a:srgbClr val="1B1417"/>
                </a:solidFill>
                <a:latin typeface="Gill Sans MT"/>
                <a:cs typeface="Gill Sans MT"/>
              </a:rPr>
              <a:t>donors,  </a:t>
            </a:r>
            <a:r>
              <a:rPr sz="1600" spc="175" dirty="0">
                <a:solidFill>
                  <a:srgbClr val="1B1417"/>
                </a:solidFill>
                <a:latin typeface="Gill Sans MT"/>
                <a:cs typeface="Gill Sans MT"/>
              </a:rPr>
              <a:t>and</a:t>
            </a:r>
            <a:r>
              <a:rPr sz="1600" spc="80" dirty="0">
                <a:solidFill>
                  <a:srgbClr val="1B1417"/>
                </a:solidFill>
                <a:latin typeface="Gill Sans MT"/>
                <a:cs typeface="Gill Sans MT"/>
              </a:rPr>
              <a:t> </a:t>
            </a:r>
            <a:r>
              <a:rPr sz="1600" spc="145" dirty="0">
                <a:solidFill>
                  <a:srgbClr val="1B1417"/>
                </a:solidFill>
                <a:latin typeface="Gill Sans MT"/>
                <a:cs typeface="Gill Sans MT"/>
              </a:rPr>
              <a:t>advocates</a:t>
            </a:r>
            <a:endParaRPr lang="en-US" sz="1600" spc="145" dirty="0">
              <a:solidFill>
                <a:srgbClr val="1B1417"/>
              </a:solidFill>
              <a:latin typeface="Gill Sans MT"/>
              <a:cs typeface="Gill Sans MT"/>
            </a:endParaRPr>
          </a:p>
          <a:p>
            <a:pPr marL="238760" marR="774700" indent="-226695">
              <a:lnSpc>
                <a:spcPts val="1650"/>
              </a:lnSpc>
              <a:spcBef>
                <a:spcPts val="1050"/>
              </a:spcBef>
            </a:pPr>
            <a:r>
              <a:rPr lang="en-US" sz="1600" b="1" dirty="0">
                <a:solidFill>
                  <a:srgbClr val="7030A0"/>
                </a:solidFill>
                <a:latin typeface="Gill Sans MT"/>
                <a:cs typeface="Gill Sans MT"/>
              </a:rPr>
              <a:t>+ </a:t>
            </a:r>
            <a:r>
              <a:rPr lang="en-US" sz="1600" dirty="0">
                <a:latin typeface="Gill Sans MT"/>
                <a:cs typeface="Gill Sans MT"/>
              </a:rPr>
              <a:t>Consider: How might See Her Bloom be useful to your work?</a:t>
            </a:r>
            <a:endParaRPr sz="1600" b="1" dirty="0">
              <a:latin typeface="Gill Sans MT"/>
              <a:cs typeface="Gill Sans MT"/>
            </a:endParaRPr>
          </a:p>
        </p:txBody>
      </p:sp>
      <p:sp>
        <p:nvSpPr>
          <p:cNvPr id="4" name="object 4"/>
          <p:cNvSpPr txBox="1"/>
          <p:nvPr/>
        </p:nvSpPr>
        <p:spPr>
          <a:xfrm>
            <a:off x="1308100" y="2285999"/>
            <a:ext cx="2425700" cy="2639184"/>
          </a:xfrm>
          <a:prstGeom prst="rect">
            <a:avLst/>
          </a:prstGeom>
        </p:spPr>
        <p:txBody>
          <a:bodyPr vert="horz" wrap="square" lIns="0" tIns="22860" rIns="0" bIns="0" rtlCol="0">
            <a:spAutoFit/>
          </a:bodyPr>
          <a:lstStyle/>
          <a:p>
            <a:pPr marL="12700" marR="63500">
              <a:lnSpc>
                <a:spcPts val="1650"/>
              </a:lnSpc>
              <a:spcBef>
                <a:spcPts val="180"/>
              </a:spcBef>
            </a:pPr>
            <a:r>
              <a:rPr sz="1600" b="1" i="1" spc="160" dirty="0">
                <a:solidFill>
                  <a:srgbClr val="9872EE"/>
                </a:solidFill>
                <a:latin typeface="Gill Sans MT"/>
                <a:cs typeface="Gill Sans MT"/>
              </a:rPr>
              <a:t>The </a:t>
            </a:r>
            <a:r>
              <a:rPr sz="1600" b="1" i="1" spc="210" dirty="0">
                <a:solidFill>
                  <a:srgbClr val="9872EE"/>
                </a:solidFill>
                <a:latin typeface="Gill Sans MT"/>
                <a:cs typeface="Gill Sans MT"/>
              </a:rPr>
              <a:t>See </a:t>
            </a:r>
            <a:r>
              <a:rPr sz="1600" b="1" i="1" spc="110" dirty="0">
                <a:solidFill>
                  <a:srgbClr val="9872EE"/>
                </a:solidFill>
                <a:latin typeface="Gill Sans MT"/>
                <a:cs typeface="Gill Sans MT"/>
              </a:rPr>
              <a:t>Her </a:t>
            </a:r>
            <a:r>
              <a:rPr sz="1600" b="1" i="1" spc="204" dirty="0">
                <a:solidFill>
                  <a:srgbClr val="9872EE"/>
                </a:solidFill>
                <a:latin typeface="Gill Sans MT"/>
                <a:cs typeface="Gill Sans MT"/>
              </a:rPr>
              <a:t>Bloom  campaign </a:t>
            </a:r>
            <a:r>
              <a:rPr sz="1600" b="1" i="1" spc="165" dirty="0">
                <a:solidFill>
                  <a:srgbClr val="9872EE"/>
                </a:solidFill>
                <a:latin typeface="Gill Sans MT"/>
                <a:cs typeface="Gill Sans MT"/>
              </a:rPr>
              <a:t>is </a:t>
            </a:r>
            <a:r>
              <a:rPr sz="1600" b="1" i="1" spc="170" dirty="0">
                <a:solidFill>
                  <a:srgbClr val="9872EE"/>
                </a:solidFill>
                <a:latin typeface="Gill Sans MT"/>
                <a:cs typeface="Gill Sans MT"/>
              </a:rPr>
              <a:t>effectively  </a:t>
            </a:r>
            <a:r>
              <a:rPr sz="1600" b="1" i="1" spc="200" dirty="0">
                <a:solidFill>
                  <a:srgbClr val="9872EE"/>
                </a:solidFill>
                <a:latin typeface="Gill Sans MT"/>
                <a:cs typeface="Gill Sans MT"/>
              </a:rPr>
              <a:t>changing </a:t>
            </a:r>
            <a:r>
              <a:rPr sz="1600" b="1" i="1" spc="185" dirty="0">
                <a:solidFill>
                  <a:srgbClr val="9872EE"/>
                </a:solidFill>
                <a:latin typeface="Gill Sans MT"/>
                <a:cs typeface="Gill Sans MT"/>
              </a:rPr>
              <a:t>the </a:t>
            </a:r>
            <a:r>
              <a:rPr sz="1600" b="1" i="1" spc="165" dirty="0">
                <a:solidFill>
                  <a:srgbClr val="9872EE"/>
                </a:solidFill>
                <a:latin typeface="Gill Sans MT"/>
                <a:cs typeface="Gill Sans MT"/>
              </a:rPr>
              <a:t>narrative  </a:t>
            </a:r>
            <a:r>
              <a:rPr sz="1600" b="1" i="1" spc="180" dirty="0">
                <a:solidFill>
                  <a:srgbClr val="9872EE"/>
                </a:solidFill>
                <a:latin typeface="Gill Sans MT"/>
                <a:cs typeface="Gill Sans MT"/>
              </a:rPr>
              <a:t>around </a:t>
            </a:r>
            <a:r>
              <a:rPr lang="en-US" sz="1600" b="1" i="1" spc="185" dirty="0">
                <a:solidFill>
                  <a:srgbClr val="9872EE"/>
                </a:solidFill>
                <a:latin typeface="Gill Sans MT"/>
                <a:cs typeface="Gill Sans MT"/>
              </a:rPr>
              <a:t>stimulant use and misuse </a:t>
            </a:r>
            <a:r>
              <a:rPr sz="1600" b="1" i="1" spc="195" dirty="0">
                <a:solidFill>
                  <a:srgbClr val="9872EE"/>
                </a:solidFill>
                <a:latin typeface="Gill Sans MT"/>
                <a:cs typeface="Gill Sans MT"/>
              </a:rPr>
              <a:t>and </a:t>
            </a:r>
            <a:r>
              <a:rPr sz="1600" b="1" i="1" spc="180" dirty="0">
                <a:solidFill>
                  <a:srgbClr val="9872EE"/>
                </a:solidFill>
                <a:latin typeface="Gill Sans MT"/>
                <a:cs typeface="Gill Sans MT"/>
              </a:rPr>
              <a:t>creating  </a:t>
            </a:r>
            <a:r>
              <a:rPr sz="1600" b="1" i="1" spc="204" dirty="0">
                <a:solidFill>
                  <a:srgbClr val="9872EE"/>
                </a:solidFill>
                <a:latin typeface="Gill Sans MT"/>
                <a:cs typeface="Gill Sans MT"/>
              </a:rPr>
              <a:t>a </a:t>
            </a:r>
            <a:r>
              <a:rPr sz="1600" b="1" i="1" spc="180" dirty="0">
                <a:solidFill>
                  <a:srgbClr val="9872EE"/>
                </a:solidFill>
                <a:latin typeface="Gill Sans MT"/>
                <a:cs typeface="Gill Sans MT"/>
              </a:rPr>
              <a:t>platform </a:t>
            </a:r>
            <a:r>
              <a:rPr sz="1600" b="1" i="1" spc="165" dirty="0">
                <a:solidFill>
                  <a:srgbClr val="9872EE"/>
                </a:solidFill>
                <a:latin typeface="Gill Sans MT"/>
                <a:cs typeface="Gill Sans MT"/>
              </a:rPr>
              <a:t>of  </a:t>
            </a:r>
            <a:r>
              <a:rPr sz="1600" b="1" i="1" spc="200" dirty="0">
                <a:solidFill>
                  <a:srgbClr val="9872EE"/>
                </a:solidFill>
                <a:latin typeface="Gill Sans MT"/>
                <a:cs typeface="Gill Sans MT"/>
              </a:rPr>
              <a:t>empowerment </a:t>
            </a:r>
            <a:r>
              <a:rPr sz="1600" b="1" i="1" spc="165" dirty="0">
                <a:solidFill>
                  <a:srgbClr val="9872EE"/>
                </a:solidFill>
                <a:latin typeface="Gill Sans MT"/>
                <a:cs typeface="Gill Sans MT"/>
              </a:rPr>
              <a:t>for  </a:t>
            </a:r>
            <a:r>
              <a:rPr sz="1600" b="1" i="1" spc="195" dirty="0">
                <a:solidFill>
                  <a:srgbClr val="9872EE"/>
                </a:solidFill>
                <a:latin typeface="Gill Sans MT"/>
                <a:cs typeface="Gill Sans MT"/>
              </a:rPr>
              <a:t>impacted </a:t>
            </a:r>
            <a:r>
              <a:rPr sz="1600" b="1" i="1" spc="185" dirty="0">
                <a:solidFill>
                  <a:srgbClr val="9872EE"/>
                </a:solidFill>
                <a:latin typeface="Gill Sans MT"/>
                <a:cs typeface="Gill Sans MT"/>
              </a:rPr>
              <a:t>Black</a:t>
            </a:r>
            <a:r>
              <a:rPr sz="1600" b="1" i="1" spc="-195" dirty="0">
                <a:solidFill>
                  <a:srgbClr val="9872EE"/>
                </a:solidFill>
                <a:latin typeface="Gill Sans MT"/>
                <a:cs typeface="Gill Sans MT"/>
              </a:rPr>
              <a:t> </a:t>
            </a:r>
            <a:r>
              <a:rPr sz="1600" b="1" i="1" spc="204" dirty="0">
                <a:solidFill>
                  <a:srgbClr val="9872EE"/>
                </a:solidFill>
                <a:latin typeface="Gill Sans MT"/>
                <a:cs typeface="Gill Sans MT"/>
              </a:rPr>
              <a:t>women. </a:t>
            </a:r>
            <a:r>
              <a:rPr sz="1600" b="1" i="1" spc="110" dirty="0">
                <a:solidFill>
                  <a:srgbClr val="9872EE"/>
                </a:solidFill>
                <a:latin typeface="Gill Sans MT"/>
                <a:cs typeface="Gill Sans MT"/>
              </a:rPr>
              <a:t>To</a:t>
            </a:r>
            <a:r>
              <a:rPr sz="1600" b="1" i="1" spc="10" dirty="0">
                <a:solidFill>
                  <a:srgbClr val="9872EE"/>
                </a:solidFill>
                <a:latin typeface="Gill Sans MT"/>
                <a:cs typeface="Gill Sans MT"/>
              </a:rPr>
              <a:t> </a:t>
            </a:r>
            <a:r>
              <a:rPr sz="1600" b="1" i="1" spc="185" dirty="0">
                <a:solidFill>
                  <a:srgbClr val="9872EE"/>
                </a:solidFill>
                <a:latin typeface="Gill Sans MT"/>
                <a:cs typeface="Gill Sans MT"/>
              </a:rPr>
              <a:t>the </a:t>
            </a:r>
            <a:r>
              <a:rPr sz="1600" b="1" i="1" spc="170" dirty="0">
                <a:solidFill>
                  <a:srgbClr val="9872EE"/>
                </a:solidFill>
                <a:latin typeface="Gill Sans MT"/>
                <a:cs typeface="Gill Sans MT"/>
              </a:rPr>
              <a:t>right </a:t>
            </a:r>
            <a:r>
              <a:rPr sz="1600" b="1" i="1" spc="165" dirty="0">
                <a:solidFill>
                  <a:srgbClr val="9872EE"/>
                </a:solidFill>
                <a:latin typeface="Gill Sans MT"/>
                <a:cs typeface="Gill Sans MT"/>
              </a:rPr>
              <a:t>are </a:t>
            </a:r>
            <a:r>
              <a:rPr sz="1600" b="1" i="1" spc="229" dirty="0">
                <a:solidFill>
                  <a:srgbClr val="9872EE"/>
                </a:solidFill>
                <a:latin typeface="Gill Sans MT"/>
                <a:cs typeface="Gill Sans MT"/>
              </a:rPr>
              <a:t>ways </a:t>
            </a:r>
            <a:r>
              <a:rPr sz="1600" b="1" i="1" spc="200" dirty="0">
                <a:solidFill>
                  <a:srgbClr val="9872EE"/>
                </a:solidFill>
                <a:latin typeface="Gill Sans MT"/>
                <a:cs typeface="Gill Sans MT"/>
              </a:rPr>
              <a:t>you can  </a:t>
            </a:r>
            <a:r>
              <a:rPr lang="en-US" sz="1600" b="1" i="1" spc="170" dirty="0">
                <a:solidFill>
                  <a:srgbClr val="9872EE"/>
                </a:solidFill>
                <a:latin typeface="Gill Sans MT"/>
                <a:cs typeface="Gill Sans MT"/>
              </a:rPr>
              <a:t>help</a:t>
            </a:r>
            <a:r>
              <a:rPr sz="1600" b="1" i="1" spc="170" dirty="0">
                <a:solidFill>
                  <a:srgbClr val="9872EE"/>
                </a:solidFill>
                <a:latin typeface="Gill Sans MT"/>
                <a:cs typeface="Gill Sans MT"/>
              </a:rPr>
              <a:t>.</a:t>
            </a:r>
            <a:endParaRPr sz="1600" b="1" dirty="0">
              <a:latin typeface="Gill Sans MT"/>
              <a:cs typeface="Gill Sans MT"/>
            </a:endParaRPr>
          </a:p>
        </p:txBody>
      </p:sp>
      <p:sp>
        <p:nvSpPr>
          <p:cNvPr id="5" name="object 5"/>
          <p:cNvSpPr/>
          <p:nvPr/>
        </p:nvSpPr>
        <p:spPr>
          <a:xfrm>
            <a:off x="9231095" y="4360835"/>
            <a:ext cx="813399" cy="573264"/>
          </a:xfrm>
          <a:prstGeom prst="rect">
            <a:avLst/>
          </a:prstGeom>
          <a:blipFill>
            <a:blip r:embed="rId2" cstate="print"/>
            <a:stretch>
              <a:fillRect/>
            </a:stretch>
          </a:blip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C751293A-F2F3-4B26-BBB9-961369D0B92A}"/>
              </a:ext>
            </a:extLst>
          </p:cNvPr>
          <p:cNvSpPr>
            <a:spLocks noGrp="1"/>
          </p:cNvSpPr>
          <p:nvPr>
            <p:ph type="sldNum" sz="quarter" idx="7"/>
          </p:nvPr>
        </p:nvSpPr>
        <p:spPr/>
        <p:txBody>
          <a:bodyPr/>
          <a:lstStyle/>
          <a:p>
            <a:fld id="{B6F15528-21DE-4FAA-801E-634DDDAF4B2B}"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4203" y="-631722"/>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4EEFF"/>
          </a:solidFill>
        </p:spPr>
        <p:txBody>
          <a:bodyPr wrap="square" lIns="0" tIns="0" rIns="0" bIns="0" rtlCol="0"/>
          <a:lstStyle/>
          <a:p>
            <a:endParaRPr lang="en-US"/>
          </a:p>
        </p:txBody>
      </p:sp>
      <p:sp>
        <p:nvSpPr>
          <p:cNvPr id="3" name="object 3"/>
          <p:cNvSpPr txBox="1">
            <a:spLocks noGrp="1"/>
          </p:cNvSpPr>
          <p:nvPr>
            <p:ph type="title"/>
          </p:nvPr>
        </p:nvSpPr>
        <p:spPr>
          <a:xfrm>
            <a:off x="533400" y="0"/>
            <a:ext cx="7287260" cy="782265"/>
          </a:xfrm>
          <a:prstGeom prst="rect">
            <a:avLst/>
          </a:prstGeom>
        </p:spPr>
        <p:txBody>
          <a:bodyPr vert="horz" wrap="square" lIns="0" tIns="12700" rIns="0" bIns="0" rtlCol="0">
            <a:spAutoFit/>
          </a:bodyPr>
          <a:lstStyle/>
          <a:p>
            <a:pPr marL="0" marR="0">
              <a:spcBef>
                <a:spcPts val="0"/>
              </a:spcBef>
              <a:spcAft>
                <a:spcPts val="0"/>
              </a:spcAft>
            </a:pPr>
            <a:r>
              <a:rPr lang="en-US" sz="2800" spc="-75" dirty="0">
                <a:solidFill>
                  <a:srgbClr val="9872EE"/>
                </a:solidFill>
              </a:rPr>
              <a:t>References</a:t>
            </a:r>
            <a:br>
              <a:rPr lang="en-US" sz="2800" spc="-75" dirty="0">
                <a:solidFill>
                  <a:srgbClr val="9872EE"/>
                </a:solidFill>
              </a:rPr>
            </a:br>
            <a:br>
              <a:rPr lang="en-US" sz="1100" spc="-75" dirty="0">
                <a:solidFill>
                  <a:schemeClr val="tx1"/>
                </a:solidFill>
                <a:latin typeface="Gill Sans MT" panose="020B0502020104020203" pitchFamily="34" charset="0"/>
              </a:rPr>
            </a:br>
            <a:endParaRPr sz="1100" dirty="0">
              <a:latin typeface="Gill Sans MT" panose="020B0502020104020203" pitchFamily="34" charset="0"/>
            </a:endParaRPr>
          </a:p>
        </p:txBody>
      </p:sp>
      <p:sp>
        <p:nvSpPr>
          <p:cNvPr id="4" name="object 4"/>
          <p:cNvSpPr txBox="1"/>
          <p:nvPr/>
        </p:nvSpPr>
        <p:spPr>
          <a:xfrm>
            <a:off x="1873250" y="2715447"/>
            <a:ext cx="5947410" cy="246349"/>
          </a:xfrm>
          <a:prstGeom prst="rect">
            <a:avLst/>
          </a:prstGeom>
        </p:spPr>
        <p:txBody>
          <a:bodyPr vert="horz" wrap="square" lIns="0" tIns="8890" rIns="0" bIns="0" rtlCol="0">
            <a:spAutoFit/>
          </a:bodyPr>
          <a:lstStyle/>
          <a:p>
            <a:pPr marL="12700" marR="5080">
              <a:lnSpc>
                <a:spcPct val="101600"/>
              </a:lnSpc>
              <a:spcBef>
                <a:spcPts val="70"/>
              </a:spcBef>
            </a:pPr>
            <a:endParaRPr sz="1600" dirty="0">
              <a:latin typeface="Gill Sans MT"/>
              <a:cs typeface="Gill Sans MT"/>
            </a:endParaRPr>
          </a:p>
        </p:txBody>
      </p:sp>
      <p:sp>
        <p:nvSpPr>
          <p:cNvPr id="5" name="object 5"/>
          <p:cNvSpPr/>
          <p:nvPr/>
        </p:nvSpPr>
        <p:spPr>
          <a:xfrm>
            <a:off x="8382000" y="1371600"/>
            <a:ext cx="2667000" cy="3962400"/>
          </a:xfrm>
          <a:prstGeom prst="rect">
            <a:avLst/>
          </a:prstGeom>
          <a:blipFill>
            <a:blip r:embed="rId2" cstate="print"/>
            <a:stretch>
              <a:fillRect/>
            </a:stretch>
          </a:blip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6F2FF1A0-F0BE-483C-8D2C-FDFAA8726726}"/>
              </a:ext>
            </a:extLst>
          </p:cNvPr>
          <p:cNvSpPr>
            <a:spLocks noGrp="1"/>
          </p:cNvSpPr>
          <p:nvPr>
            <p:ph type="sldNum" sz="quarter" idx="7"/>
          </p:nvPr>
        </p:nvSpPr>
        <p:spPr/>
        <p:txBody>
          <a:bodyPr/>
          <a:lstStyle/>
          <a:p>
            <a:fld id="{B6F15528-21DE-4FAA-801E-634DDDAF4B2B}" type="slidenum">
              <a:rPr lang="en-US" smtClean="0"/>
              <a:t>34</a:t>
            </a:fld>
            <a:endParaRPr lang="en-US"/>
          </a:p>
        </p:txBody>
      </p:sp>
      <p:sp>
        <p:nvSpPr>
          <p:cNvPr id="7" name="TextBox 6">
            <a:extLst>
              <a:ext uri="{FF2B5EF4-FFF2-40B4-BE49-F238E27FC236}">
                <a16:creationId xmlns:a16="http://schemas.microsoft.com/office/drawing/2014/main" id="{7C5FD59F-1BC2-ED3C-0E03-CE7CBC1EEDB3}"/>
              </a:ext>
            </a:extLst>
          </p:cNvPr>
          <p:cNvSpPr txBox="1"/>
          <p:nvPr/>
        </p:nvSpPr>
        <p:spPr>
          <a:xfrm>
            <a:off x="533400" y="782265"/>
            <a:ext cx="7467600" cy="4931799"/>
          </a:xfrm>
          <a:prstGeom prst="rect">
            <a:avLst/>
          </a:prstGeom>
          <a:noFill/>
        </p:spPr>
        <p:txBody>
          <a:bodyPr wrap="square" rtlCol="0">
            <a:spAutoFit/>
          </a:bodyPr>
          <a:lstStyle/>
          <a:p>
            <a:pPr marL="342900" marR="0" lvl="0" indent="-342900">
              <a:lnSpc>
                <a:spcPts val="1800"/>
              </a:lnSpc>
              <a:spcBef>
                <a:spcPts val="0"/>
              </a:spcBef>
              <a:spcAft>
                <a:spcPts val="525"/>
              </a:spcAft>
              <a:buFont typeface="+mj-lt"/>
              <a:buAutoNum type="arabicPeriod"/>
            </a:pPr>
            <a:r>
              <a:rPr lang="en-US" sz="1100" kern="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Qualitative Study of Black Women’s Experiences in Drug Abuse and Mental Health Services, 2015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https://journals.sagepub.com/doi/10.1177/0886109914531957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White People Go to Rehab, Black People Go to Jail, 2020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https://www.workithealth.com/blog/white-people-go-to-rehab-black-people-go-to-jail/?fbclid=IwAR3_q4R6QVyqJxXdNFSzFXinsHWCwE4OGfE2bg4NrNWxzRa7oz6zxab6-PE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Williams, R. (2008). Cultural Considerations in AOD Treatment for African Americans. 2008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https://oklahoma.gov/content/dam/ok/en/odmhsas/documents/a0003/cultural-consid.pdf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Mental Health of Black Girls: The Case for Gender-Specific and Culturally Affirming Services. National Black Women’s Justice Institute, October 2021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https://950b1543-bc84-4d80-ae48-656238060c23.filesusr.com/ugd/0c71ee_4d42be28ce5b4d3d913115fa165be6e3.pdf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Brome, D.R., Owens, M.D., Allen, K., and </a:t>
            </a:r>
            <a:r>
              <a:rPr lang="en-US" sz="1100" dirty="0" err="1">
                <a:effectLst/>
                <a:latin typeface="Calibri" panose="020F0502020204030204" pitchFamily="34" charset="0"/>
                <a:ea typeface="Calibri" panose="020F0502020204030204" pitchFamily="34" charset="0"/>
                <a:cs typeface="Calibri" panose="020F0502020204030204" pitchFamily="34" charset="0"/>
              </a:rPr>
              <a:t>Vevaina</a:t>
            </a:r>
            <a:r>
              <a:rPr lang="en-US" sz="1100" dirty="0">
                <a:effectLst/>
                <a:latin typeface="Calibri" panose="020F0502020204030204" pitchFamily="34" charset="0"/>
                <a:ea typeface="Calibri" panose="020F0502020204030204" pitchFamily="34" charset="0"/>
                <a:cs typeface="Calibri" panose="020F0502020204030204" pitchFamily="34" charset="0"/>
              </a:rPr>
              <a:t>, T. (2000). An Examination of Spirituality among African American Women in Recovery from Substance Abuse. Journal of Black Psychology, 26(4), 471-486. (2000)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https://journals.sagepub.com/doi/abs/10.1177/0095798400026004008?journalCode=jbpa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Attitudes &amp; Stigma Around Addiction, Addiction Technology Transfer Center Network Webinar. October 27, 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https://adai.uw.edu/nwattc/pdfs/webinar-202110.pdf</a:t>
            </a:r>
            <a:endParaRPr lang="en-US" sz="11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What is Racial Trauma? Understanding Race-Based Traumatic Stress, 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https://www.relias.com/wp-content/uploads/2021/03/21-HHS-BH-2881-Whitepaper-WhatIsRacialTrauma-2-1.pdfto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The rise of illicit </a:t>
            </a:r>
            <a:r>
              <a:rPr lang="en-US" sz="1100" dirty="0" err="1">
                <a:effectLst/>
                <a:latin typeface="Calibri" panose="020F0502020204030204" pitchFamily="34" charset="0"/>
                <a:ea typeface="Calibri" panose="020F0502020204030204" pitchFamily="34" charset="0"/>
                <a:cs typeface="Calibri" panose="020F0502020204030204" pitchFamily="34" charset="0"/>
              </a:rPr>
              <a:t>fentanyls</a:t>
            </a:r>
            <a:r>
              <a:rPr lang="en-US" sz="1100" dirty="0">
                <a:effectLst/>
                <a:latin typeface="Calibri" panose="020F0502020204030204" pitchFamily="34" charset="0"/>
                <a:ea typeface="Calibri" panose="020F0502020204030204" pitchFamily="34" charset="0"/>
                <a:cs typeface="Calibri" panose="020F0502020204030204" pitchFamily="34" charset="0"/>
              </a:rPr>
              <a:t>, stimulants and the fourth wave of the opioid overdose crisis, 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0"/>
              </a:rPr>
              <a:t>https://journals.lww.com/co-psychiatry/fulltext/2021/07000/the_rise_of_illicit_fentanyls,_stimulants_and_the.4.aspx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Calibri" panose="020F0502020204030204" pitchFamily="34" charset="0"/>
              </a:rPr>
              <a:t>How to Make Antiracist Work a Part of Your Recovery Program, 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Symbol" panose="05050102010706020507" pitchFamily="18" charset="2"/>
              <a:buChar char=""/>
            </a:pPr>
            <a:r>
              <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https://www.thetemper.com/antiracism-work-in-recovery-spaces/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Symbol" panose="05050102010706020507" pitchFamily="18" charset="2"/>
              <a:buChar char=""/>
            </a:pPr>
            <a:endParaRPr lang="en-US" sz="11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4627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51282D"/>
          </a:solidFill>
        </p:spPr>
        <p:txBody>
          <a:bodyPr wrap="square" lIns="0" tIns="0" rIns="0" bIns="0" rtlCol="0"/>
          <a:lstStyle/>
          <a:p>
            <a:endParaRPr/>
          </a:p>
        </p:txBody>
      </p:sp>
      <p:sp>
        <p:nvSpPr>
          <p:cNvPr id="3" name="object 3"/>
          <p:cNvSpPr txBox="1">
            <a:spLocks noGrp="1"/>
          </p:cNvSpPr>
          <p:nvPr>
            <p:ph type="title"/>
          </p:nvPr>
        </p:nvSpPr>
        <p:spPr>
          <a:xfrm>
            <a:off x="2895600" y="4082965"/>
            <a:ext cx="5791200" cy="2475037"/>
          </a:xfrm>
          <a:prstGeom prst="rect">
            <a:avLst/>
          </a:prstGeom>
        </p:spPr>
        <p:txBody>
          <a:bodyPr vert="horz" wrap="square" lIns="0" tIns="12700" rIns="0" bIns="0" rtlCol="0">
            <a:spAutoFit/>
          </a:bodyPr>
          <a:lstStyle/>
          <a:p>
            <a:pPr marL="14604" algn="ctr">
              <a:lnSpc>
                <a:spcPct val="100000"/>
              </a:lnSpc>
              <a:spcBef>
                <a:spcPts val="100"/>
              </a:spcBef>
            </a:pPr>
            <a:r>
              <a:rPr sz="4000" spc="145" dirty="0">
                <a:solidFill>
                  <a:schemeClr val="accent4">
                    <a:lumMod val="60000"/>
                    <a:lumOff val="40000"/>
                  </a:schemeClr>
                </a:solidFill>
              </a:rPr>
              <a:t>Thank</a:t>
            </a:r>
            <a:r>
              <a:rPr sz="4000" spc="-290" dirty="0">
                <a:solidFill>
                  <a:schemeClr val="accent4">
                    <a:lumMod val="60000"/>
                    <a:lumOff val="40000"/>
                  </a:schemeClr>
                </a:solidFill>
              </a:rPr>
              <a:t> </a:t>
            </a:r>
            <a:r>
              <a:rPr sz="4000" spc="-155" dirty="0">
                <a:solidFill>
                  <a:schemeClr val="accent4">
                    <a:lumMod val="60000"/>
                    <a:lumOff val="40000"/>
                  </a:schemeClr>
                </a:solidFill>
              </a:rPr>
              <a:t>You</a:t>
            </a:r>
            <a:r>
              <a:rPr lang="en-US" sz="4000" spc="-155" dirty="0">
                <a:solidFill>
                  <a:schemeClr val="accent4">
                    <a:lumMod val="60000"/>
                    <a:lumOff val="40000"/>
                  </a:schemeClr>
                </a:solidFill>
              </a:rPr>
              <a:t>!</a:t>
            </a:r>
            <a:br>
              <a:rPr lang="en-US" spc="-155" dirty="0"/>
            </a:br>
            <a:r>
              <a:rPr lang="en-US" sz="2000" spc="-155" dirty="0"/>
              <a:t>Connie Chan Robison, Executive Director</a:t>
            </a:r>
            <a:br>
              <a:rPr lang="en-US" sz="2000" spc="-155" dirty="0"/>
            </a:br>
            <a:r>
              <a:rPr lang="en-US" sz="2000" spc="-155" dirty="0"/>
              <a:t>Center for Collaborative Planning</a:t>
            </a:r>
            <a:br>
              <a:rPr lang="en-US" sz="2000" spc="-155" dirty="0"/>
            </a:br>
            <a:r>
              <a:rPr lang="en-US" sz="2000" spc="-155" dirty="0"/>
              <a:t>Connie@connectccp.org</a:t>
            </a:r>
            <a:br>
              <a:rPr lang="en-US" sz="2000" spc="-155" dirty="0"/>
            </a:br>
            <a:r>
              <a:rPr lang="en-US" sz="2000" spc="-155" dirty="0">
                <a:hlinkClick r:id="rId2"/>
              </a:rPr>
              <a:t>www.connectccp.org</a:t>
            </a:r>
            <a:br>
              <a:rPr lang="en-US" sz="2000" spc="-155" dirty="0"/>
            </a:br>
            <a:r>
              <a:rPr lang="en-US" sz="2000" spc="-155" dirty="0"/>
              <a:t>#SeeHerBloom</a:t>
            </a:r>
            <a:br>
              <a:rPr lang="en-US" sz="2000" spc="-155" dirty="0"/>
            </a:br>
            <a:endParaRPr sz="2000" spc="-155" dirty="0"/>
          </a:p>
        </p:txBody>
      </p:sp>
      <p:grpSp>
        <p:nvGrpSpPr>
          <p:cNvPr id="4" name="object 4"/>
          <p:cNvGrpSpPr/>
          <p:nvPr/>
        </p:nvGrpSpPr>
        <p:grpSpPr>
          <a:xfrm>
            <a:off x="4953000" y="1758523"/>
            <a:ext cx="2590799" cy="2324442"/>
            <a:chOff x="4821035" y="1758522"/>
            <a:chExt cx="2550160" cy="2562225"/>
          </a:xfrm>
        </p:grpSpPr>
        <p:sp>
          <p:nvSpPr>
            <p:cNvPr id="5" name="object 5"/>
            <p:cNvSpPr/>
            <p:nvPr/>
          </p:nvSpPr>
          <p:spPr>
            <a:xfrm>
              <a:off x="5517782" y="2249353"/>
              <a:ext cx="1853182" cy="195592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821035" y="1758522"/>
              <a:ext cx="2196739" cy="256220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130611" y="1996290"/>
              <a:ext cx="938498" cy="2086676"/>
            </a:xfrm>
            <a:prstGeom prst="rect">
              <a:avLst/>
            </a:prstGeom>
            <a:blipFill>
              <a:blip r:embed="rId5" cstate="print"/>
              <a:stretch>
                <a:fillRect/>
              </a:stretch>
            </a:blipFill>
          </p:spPr>
          <p:txBody>
            <a:bodyPr wrap="square" lIns="0" tIns="0" rIns="0" bIns="0" rtlCol="0"/>
            <a:lstStyle/>
            <a:p>
              <a:endParaRPr/>
            </a:p>
          </p:txBody>
        </p:sp>
      </p:grpSp>
      <p:sp>
        <p:nvSpPr>
          <p:cNvPr id="8" name="Slide Number Placeholder 7">
            <a:extLst>
              <a:ext uri="{FF2B5EF4-FFF2-40B4-BE49-F238E27FC236}">
                <a16:creationId xmlns:a16="http://schemas.microsoft.com/office/drawing/2014/main" id="{CBDEF0A4-5A6E-4FC8-9AF6-6C2A07A644CD}"/>
              </a:ext>
            </a:extLst>
          </p:cNvPr>
          <p:cNvSpPr>
            <a:spLocks noGrp="1"/>
          </p:cNvSpPr>
          <p:nvPr>
            <p:ph type="sldNum" sz="quarter" idx="7"/>
          </p:nvPr>
        </p:nvSpPr>
        <p:spPr/>
        <p:txBody>
          <a:bodyPr/>
          <a:lstStyle/>
          <a:p>
            <a:fld id="{B6F15528-21DE-4FAA-801E-634DDDAF4B2B}" type="slidenum">
              <a:rPr lang="en-US" smtClean="0"/>
              <a:t>35</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4203" y="-631722"/>
            <a:ext cx="12192000" cy="6858000"/>
          </a:xfrm>
          <a:custGeom>
            <a:avLst/>
            <a:gdLst/>
            <a:ahLst/>
            <a:cxnLst/>
            <a:rect l="l" t="t" r="r" b="b"/>
            <a:pathLst>
              <a:path w="12192000" h="6858000">
                <a:moveTo>
                  <a:pt x="12191999" y="6857999"/>
                </a:moveTo>
                <a:lnTo>
                  <a:pt x="0" y="6857999"/>
                </a:lnTo>
                <a:lnTo>
                  <a:pt x="0" y="0"/>
                </a:lnTo>
                <a:lnTo>
                  <a:pt x="12191999" y="0"/>
                </a:lnTo>
                <a:lnTo>
                  <a:pt x="12191999" y="6857999"/>
                </a:lnTo>
                <a:close/>
              </a:path>
            </a:pathLst>
          </a:custGeom>
          <a:solidFill>
            <a:srgbClr val="F4EEFF"/>
          </a:solidFill>
        </p:spPr>
        <p:txBody>
          <a:bodyPr wrap="square" lIns="0" tIns="0" rIns="0" bIns="0" rtlCol="0"/>
          <a:lstStyle/>
          <a:p>
            <a:endParaRPr/>
          </a:p>
        </p:txBody>
      </p:sp>
      <p:sp>
        <p:nvSpPr>
          <p:cNvPr id="3" name="object 3"/>
          <p:cNvSpPr txBox="1">
            <a:spLocks noGrp="1"/>
          </p:cNvSpPr>
          <p:nvPr>
            <p:ph type="title"/>
          </p:nvPr>
        </p:nvSpPr>
        <p:spPr>
          <a:xfrm>
            <a:off x="1780603" y="1219200"/>
            <a:ext cx="5305997" cy="1305486"/>
          </a:xfrm>
          <a:prstGeom prst="rect">
            <a:avLst/>
          </a:prstGeom>
        </p:spPr>
        <p:txBody>
          <a:bodyPr vert="horz" wrap="square" lIns="0" tIns="12700" rIns="0" bIns="0" rtlCol="0">
            <a:spAutoFit/>
          </a:bodyPr>
          <a:lstStyle/>
          <a:p>
            <a:pPr marL="12700">
              <a:lnSpc>
                <a:spcPct val="100000"/>
              </a:lnSpc>
              <a:spcBef>
                <a:spcPts val="100"/>
              </a:spcBef>
            </a:pPr>
            <a:r>
              <a:rPr lang="en-US" sz="2800" spc="-75" dirty="0">
                <a:solidFill>
                  <a:srgbClr val="9872EE"/>
                </a:solidFill>
              </a:rPr>
              <a:t>See Her Bloom</a:t>
            </a:r>
            <a:br>
              <a:rPr lang="en-US" sz="2800" spc="-75" dirty="0">
                <a:solidFill>
                  <a:srgbClr val="9872EE"/>
                </a:solidFill>
              </a:rPr>
            </a:br>
            <a:r>
              <a:rPr lang="en-US" sz="2800" spc="-75" dirty="0">
                <a:solidFill>
                  <a:srgbClr val="9872EE"/>
                </a:solidFill>
                <a:hlinkClick r:id="rId2"/>
              </a:rPr>
              <a:t>https://www.seeherbloom</a:t>
            </a:r>
            <a:r>
              <a:rPr lang="en-US" sz="2800" spc="-75">
                <a:solidFill>
                  <a:srgbClr val="9872EE"/>
                </a:solidFill>
                <a:hlinkClick r:id="rId2"/>
              </a:rPr>
              <a:t>.org</a:t>
            </a:r>
            <a:br>
              <a:rPr lang="en-US" sz="2800" spc="-75">
                <a:solidFill>
                  <a:srgbClr val="9872EE"/>
                </a:solidFill>
              </a:rPr>
            </a:br>
            <a:endParaRPr sz="2800" dirty="0"/>
          </a:p>
        </p:txBody>
      </p:sp>
      <p:sp>
        <p:nvSpPr>
          <p:cNvPr id="4" name="object 4"/>
          <p:cNvSpPr txBox="1"/>
          <p:nvPr/>
        </p:nvSpPr>
        <p:spPr>
          <a:xfrm>
            <a:off x="1828800" y="2286001"/>
            <a:ext cx="6020078" cy="3260251"/>
          </a:xfrm>
          <a:prstGeom prst="rect">
            <a:avLst/>
          </a:prstGeom>
        </p:spPr>
        <p:txBody>
          <a:bodyPr vert="horz" wrap="square" lIns="0" tIns="8890" rIns="0" bIns="0" rtlCol="0">
            <a:spAutoFit/>
          </a:bodyPr>
          <a:lstStyle/>
          <a:p>
            <a:pPr marL="12700" marR="5080">
              <a:lnSpc>
                <a:spcPct val="101600"/>
              </a:lnSpc>
              <a:spcBef>
                <a:spcPts val="70"/>
              </a:spcBef>
            </a:pPr>
            <a:r>
              <a:rPr lang="en-US" sz="1600" spc="200" dirty="0">
                <a:solidFill>
                  <a:srgbClr val="1B1417"/>
                </a:solidFill>
                <a:latin typeface="Gill Sans MT"/>
                <a:cs typeface="Gill Sans MT"/>
              </a:rPr>
              <a:t>The See Her Bloom social media campaign seeks to </a:t>
            </a:r>
            <a:r>
              <a:rPr lang="en-US" sz="1600" spc="200" dirty="0">
                <a:solidFill>
                  <a:srgbClr val="00B050"/>
                </a:solidFill>
                <a:latin typeface="Gill Sans MT"/>
                <a:cs typeface="Gill Sans MT"/>
              </a:rPr>
              <a:t>eliminate the stigma </a:t>
            </a:r>
            <a:r>
              <a:rPr lang="en-US" sz="1600" spc="200" dirty="0">
                <a:solidFill>
                  <a:srgbClr val="1B1417"/>
                </a:solidFill>
                <a:latin typeface="Gill Sans MT"/>
                <a:cs typeface="Gill Sans MT"/>
              </a:rPr>
              <a:t>often faced by Black women who experience substance use disorders as they search for treatment and recovery resources. The campaign creates a unique and </a:t>
            </a:r>
            <a:r>
              <a:rPr lang="en-US" sz="1600" spc="200" dirty="0">
                <a:solidFill>
                  <a:srgbClr val="00B050"/>
                </a:solidFill>
                <a:latin typeface="Gill Sans MT"/>
                <a:cs typeface="Gill Sans MT"/>
              </a:rPr>
              <a:t>trauma-informed platform </a:t>
            </a:r>
            <a:r>
              <a:rPr lang="en-US" sz="1600" spc="200" dirty="0">
                <a:solidFill>
                  <a:srgbClr val="1B1417"/>
                </a:solidFill>
                <a:latin typeface="Gill Sans MT"/>
                <a:cs typeface="Gill Sans MT"/>
              </a:rPr>
              <a:t>for Black women to give voice to their own experience with substance use and misuse and to </a:t>
            </a:r>
            <a:r>
              <a:rPr lang="en-US" sz="1600" spc="200" dirty="0">
                <a:solidFill>
                  <a:srgbClr val="00B050"/>
                </a:solidFill>
                <a:latin typeface="Gill Sans MT"/>
                <a:cs typeface="Gill Sans MT"/>
              </a:rPr>
              <a:t>take ownership over their own healing</a:t>
            </a:r>
            <a:r>
              <a:rPr lang="en-US" sz="1600" spc="200" dirty="0">
                <a:solidFill>
                  <a:srgbClr val="1B1417"/>
                </a:solidFill>
                <a:latin typeface="Gill Sans MT"/>
                <a:cs typeface="Gill Sans MT"/>
              </a:rPr>
              <a:t>. See Her Bloom is the creation of the Center for Collaborative Planning, Public Health Institute and funded by The Center at Sierra Health Foundation. The campaign was launched in 2020 with focus on opioid use disorders and has now expanded to include a focus on stimulant use.  </a:t>
            </a:r>
            <a:endParaRPr sz="1600" dirty="0">
              <a:latin typeface="Gill Sans MT"/>
              <a:cs typeface="Gill Sans MT"/>
            </a:endParaRPr>
          </a:p>
        </p:txBody>
      </p:sp>
      <p:sp>
        <p:nvSpPr>
          <p:cNvPr id="5" name="object 5"/>
          <p:cNvSpPr/>
          <p:nvPr/>
        </p:nvSpPr>
        <p:spPr>
          <a:xfrm>
            <a:off x="7897075" y="856675"/>
            <a:ext cx="3876974" cy="5369603"/>
          </a:xfrm>
          <a:prstGeom prst="rect">
            <a:avLst/>
          </a:prstGeom>
          <a:blipFill>
            <a:blip r:embed="rId3" cstate="print"/>
            <a:stretch>
              <a:fillRect/>
            </a:stretch>
          </a:blip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01460DF9-3E23-4BEF-AFB9-F1B9322E73E0}"/>
              </a:ext>
            </a:extLst>
          </p:cNvPr>
          <p:cNvSpPr>
            <a:spLocks noGrp="1"/>
          </p:cNvSpPr>
          <p:nvPr>
            <p:ph type="sldNum" sz="quarter" idx="7"/>
          </p:nvPr>
        </p:nvSpPr>
        <p:spPr/>
        <p:txBody>
          <a:bodyPr/>
          <a:lstStyle/>
          <a:p>
            <a:fld id="{B6F15528-21DE-4FAA-801E-634DDDAF4B2B}"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Project Outcomes</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idx="1"/>
          </p:nvPr>
        </p:nvSpPr>
        <p:spPr>
          <a:xfrm>
            <a:off x="838200" y="1825625"/>
            <a:ext cx="8760951" cy="4351338"/>
          </a:xfrm>
        </p:spPr>
        <p:txBody>
          <a:bodyPr>
            <a:normAutofit/>
          </a:bodyPr>
          <a:lstStyle/>
          <a:p>
            <a:pPr>
              <a:lnSpc>
                <a:spcPct val="107000"/>
              </a:lnSpc>
              <a:spcBef>
                <a:spcPts val="600"/>
              </a:spcBef>
              <a:buClr>
                <a:srgbClr val="9873EF"/>
              </a:buClr>
            </a:pPr>
            <a:r>
              <a:rPr lang="en-US" sz="2000" b="1" dirty="0">
                <a:effectLst/>
                <a:latin typeface="Questa Sans Light" panose="02000000000000000000"/>
                <a:ea typeface="Calibri" panose="020F0502020204030204" pitchFamily="34" charset="0"/>
                <a:cs typeface="Times New Roman" panose="02020603050405020304" pitchFamily="18" charset="0"/>
              </a:rPr>
              <a:t>Gender informed and culturally responsive messaging </a:t>
            </a:r>
            <a:r>
              <a:rPr lang="en-US" sz="2000" dirty="0">
                <a:effectLst/>
                <a:latin typeface="Questa Sans Light" panose="02000000000000000000"/>
                <a:ea typeface="Calibri" panose="020F0502020204030204" pitchFamily="34" charset="0"/>
                <a:cs typeface="Times New Roman" panose="02020603050405020304" pitchFamily="18" charset="0"/>
              </a:rPr>
              <a:t>to reduce/prevent stigma for Black women at risk for stimulant use disorders.</a:t>
            </a:r>
          </a:p>
          <a:p>
            <a:pPr>
              <a:lnSpc>
                <a:spcPct val="107000"/>
              </a:lnSpc>
              <a:spcBef>
                <a:spcPts val="600"/>
              </a:spcBef>
              <a:buClr>
                <a:srgbClr val="9873EF"/>
              </a:buClr>
            </a:pPr>
            <a:r>
              <a:rPr lang="en-US" sz="2000" b="1" dirty="0">
                <a:effectLst/>
                <a:latin typeface="Questa Sans Light" panose="02000000000000000000"/>
                <a:ea typeface="Calibri" panose="020F0502020204030204" pitchFamily="34" charset="0"/>
                <a:cs typeface="Times New Roman" panose="02020603050405020304" pitchFamily="18" charset="0"/>
              </a:rPr>
              <a:t>Social media campaign </a:t>
            </a:r>
            <a:r>
              <a:rPr lang="en-US" sz="2000" dirty="0">
                <a:effectLst/>
                <a:latin typeface="Questa Sans Light" panose="02000000000000000000"/>
                <a:ea typeface="Calibri" panose="020F0502020204030204" pitchFamily="34" charset="0"/>
                <a:cs typeface="Times New Roman" panose="02020603050405020304" pitchFamily="18" charset="0"/>
              </a:rPr>
              <a:t>to educate Black women and providers about influence of stimulants. Platforms include Facebook, Instagram, and See Her Bloom website, including resource page on stimulant use prevention and treatment.</a:t>
            </a:r>
          </a:p>
          <a:p>
            <a:pPr>
              <a:lnSpc>
                <a:spcPct val="107000"/>
              </a:lnSpc>
              <a:spcBef>
                <a:spcPts val="600"/>
              </a:spcBef>
              <a:buClr>
                <a:srgbClr val="9873EF"/>
              </a:buClr>
            </a:pPr>
            <a:r>
              <a:rPr lang="en-US" sz="2000" b="1" dirty="0">
                <a:effectLst/>
                <a:latin typeface="Questa Sans Light" panose="02000000000000000000"/>
                <a:ea typeface="Calibri" panose="020F0502020204030204" pitchFamily="34" charset="0"/>
                <a:cs typeface="Times New Roman" panose="02020603050405020304" pitchFamily="18" charset="0"/>
              </a:rPr>
              <a:t>Curated stories </a:t>
            </a:r>
            <a:r>
              <a:rPr lang="en-US" sz="2000" dirty="0">
                <a:effectLst/>
                <a:latin typeface="Questa Sans Light" panose="02000000000000000000"/>
                <a:ea typeface="Calibri" panose="020F0502020204030204" pitchFamily="34" charset="0"/>
                <a:cs typeface="Times New Roman" panose="02020603050405020304" pitchFamily="18" charset="0"/>
              </a:rPr>
              <a:t>from Black women at risk for and/or with lived experience of stimulant use disorder.</a:t>
            </a:r>
          </a:p>
          <a:p>
            <a:pPr>
              <a:lnSpc>
                <a:spcPct val="107000"/>
              </a:lnSpc>
              <a:spcBef>
                <a:spcPts val="600"/>
              </a:spcBef>
              <a:buClr>
                <a:srgbClr val="9873EF"/>
              </a:buClr>
            </a:pPr>
            <a:r>
              <a:rPr lang="en-US" sz="2000" b="1" dirty="0">
                <a:effectLst/>
                <a:latin typeface="Questa Sans Light" panose="02000000000000000000"/>
                <a:ea typeface="Calibri" panose="020F0502020204030204" pitchFamily="34" charset="0"/>
                <a:cs typeface="Times New Roman" panose="02020603050405020304" pitchFamily="18" charset="0"/>
              </a:rPr>
              <a:t>Gender informed, culturally responsive resources</a:t>
            </a:r>
            <a:r>
              <a:rPr lang="en-US" sz="2000" dirty="0">
                <a:effectLst/>
                <a:latin typeface="Questa Sans Light" panose="02000000000000000000"/>
                <a:ea typeface="Calibri" panose="020F0502020204030204" pitchFamily="34" charset="0"/>
                <a:cs typeface="Times New Roman" panose="02020603050405020304" pitchFamily="18" charset="0"/>
              </a:rPr>
              <a:t> to address stimulant use disorder among Black women across California.</a:t>
            </a:r>
          </a:p>
          <a:p>
            <a:pPr>
              <a:buClr>
                <a:srgbClr val="9873EF"/>
              </a:buClr>
            </a:pPr>
            <a:endParaRPr lang="en-US" dirty="0">
              <a:solidFill>
                <a:srgbClr val="52282E"/>
              </a:solidFill>
              <a:latin typeface="Questa Sans Light" panose="02000000000000000000" pitchFamily="50" charset="0"/>
            </a:endParaRP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Tree>
    <p:extLst>
      <p:ext uri="{BB962C8B-B14F-4D97-AF65-F5344CB8AC3E}">
        <p14:creationId xmlns:p14="http://schemas.microsoft.com/office/powerpoint/2010/main" val="2859674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Timeline and Milestones</a:t>
            </a:r>
            <a:br>
              <a:rPr lang="en-US" dirty="0">
                <a:solidFill>
                  <a:srgbClr val="52282E"/>
                </a:solidFill>
                <a:latin typeface="Questa Sans Black" panose="02000000000000000000" pitchFamily="50" charset="0"/>
              </a:rPr>
            </a:br>
            <a:r>
              <a:rPr lang="en-US" sz="2800" dirty="0">
                <a:solidFill>
                  <a:srgbClr val="52282E"/>
                </a:solidFill>
                <a:latin typeface="Questa Sans Black" panose="02000000000000000000" pitchFamily="50" charset="0"/>
              </a:rPr>
              <a:t>September 2021 – August 2022</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idx="1"/>
          </p:nvPr>
        </p:nvSpPr>
        <p:spPr/>
        <p:txBody>
          <a:bodyPr>
            <a:normAutofit/>
          </a:bodyPr>
          <a:lstStyle/>
          <a:p>
            <a:pPr>
              <a:buClr>
                <a:srgbClr val="9873EF"/>
              </a:buClr>
            </a:pPr>
            <a:endParaRPr lang="en-US" sz="2000" dirty="0">
              <a:solidFill>
                <a:srgbClr val="52282E"/>
              </a:solidFill>
              <a:latin typeface="Questa Sans Light" panose="02000000000000000000"/>
            </a:endParaRPr>
          </a:p>
          <a:p>
            <a:pPr>
              <a:buClr>
                <a:srgbClr val="9873EF"/>
              </a:buClr>
            </a:pPr>
            <a:endParaRPr lang="en-US" sz="2000" dirty="0">
              <a:solidFill>
                <a:srgbClr val="52282E"/>
              </a:solidFill>
              <a:latin typeface="Questa Sans Light" panose="02000000000000000000"/>
            </a:endParaRPr>
          </a:p>
          <a:p>
            <a:pPr>
              <a:buClr>
                <a:srgbClr val="9873EF"/>
              </a:buClr>
            </a:pPr>
            <a:endParaRPr lang="en-US" sz="2000" dirty="0">
              <a:solidFill>
                <a:srgbClr val="52282E"/>
              </a:solidFill>
              <a:latin typeface="Questa Sans Light" panose="02000000000000000000"/>
            </a:endParaRPr>
          </a:p>
          <a:p>
            <a:pPr>
              <a:buClr>
                <a:srgbClr val="9873EF"/>
              </a:buClr>
            </a:pPr>
            <a:endParaRPr lang="en-US" sz="2000" dirty="0">
              <a:solidFill>
                <a:srgbClr val="52282E"/>
              </a:solidFill>
              <a:latin typeface="Questa Sans Light" panose="02000000000000000000"/>
            </a:endParaRPr>
          </a:p>
          <a:p>
            <a:pPr>
              <a:buClr>
                <a:srgbClr val="9873EF"/>
              </a:buClr>
            </a:pPr>
            <a:endParaRPr lang="en-US" sz="2000" dirty="0">
              <a:solidFill>
                <a:srgbClr val="52282E"/>
              </a:solidFill>
              <a:latin typeface="Questa Sans Light" panose="02000000000000000000"/>
            </a:endParaRP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graphicFrame>
        <p:nvGraphicFramePr>
          <p:cNvPr id="5" name="Diagram 4">
            <a:extLst>
              <a:ext uri="{FF2B5EF4-FFF2-40B4-BE49-F238E27FC236}">
                <a16:creationId xmlns:a16="http://schemas.microsoft.com/office/drawing/2014/main" id="{B27E28F8-31F8-42BD-B01A-0555629FF7D1}"/>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1598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See Her Bloom Advisors </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idx="1"/>
          </p:nvPr>
        </p:nvSpPr>
        <p:spPr/>
        <p:txBody>
          <a:bodyPr>
            <a:normAutofit/>
          </a:bodyPr>
          <a:lstStyle/>
          <a:p>
            <a:pPr>
              <a:buClr>
                <a:srgbClr val="9873EF"/>
              </a:buClr>
            </a:pPr>
            <a:endParaRPr lang="en-US" dirty="0">
              <a:solidFill>
                <a:srgbClr val="52282E"/>
              </a:solidFill>
              <a:latin typeface="Questa Sans Light" panose="02000000000000000000"/>
            </a:endParaRPr>
          </a:p>
          <a:p>
            <a:pPr>
              <a:buClr>
                <a:srgbClr val="9873EF"/>
              </a:buClr>
            </a:pPr>
            <a:r>
              <a:rPr lang="en-US" dirty="0">
                <a:solidFill>
                  <a:srgbClr val="52282E"/>
                </a:solidFill>
                <a:latin typeface="Questa Sans Light" panose="02000000000000000000"/>
              </a:rPr>
              <a:t>Tanesha Atwell, Reach Out, San Bernardino County</a:t>
            </a:r>
          </a:p>
          <a:p>
            <a:pPr>
              <a:buClr>
                <a:srgbClr val="9873EF"/>
              </a:buClr>
            </a:pPr>
            <a:r>
              <a:rPr lang="en-US" dirty="0">
                <a:solidFill>
                  <a:srgbClr val="52282E"/>
                </a:solidFill>
                <a:latin typeface="Questa Sans Light" panose="02000000000000000000"/>
              </a:rPr>
              <a:t>Ranita Harris, African American Healing Network, Sacramento County</a:t>
            </a:r>
          </a:p>
          <a:p>
            <a:pPr>
              <a:buClr>
                <a:srgbClr val="9873EF"/>
              </a:buClr>
            </a:pPr>
            <a:r>
              <a:rPr lang="en-US" dirty="0">
                <a:solidFill>
                  <a:srgbClr val="52282E"/>
                </a:solidFill>
                <a:latin typeface="Questa Sans Light" panose="02000000000000000000"/>
              </a:rPr>
              <a:t>Karen Hill, Health Management Associates, Alameda County</a:t>
            </a:r>
          </a:p>
          <a:p>
            <a:pPr>
              <a:buClr>
                <a:srgbClr val="9873EF"/>
              </a:buClr>
            </a:pPr>
            <a:r>
              <a:rPr lang="en-US" dirty="0">
                <a:solidFill>
                  <a:srgbClr val="52282E"/>
                </a:solidFill>
                <a:latin typeface="Questa Sans Light" panose="02000000000000000000"/>
              </a:rPr>
              <a:t>Theresa Hunter, Community Representative, Sacramento County</a:t>
            </a:r>
          </a:p>
          <a:p>
            <a:pPr>
              <a:buClr>
                <a:srgbClr val="9873EF"/>
              </a:buClr>
            </a:pPr>
            <a:r>
              <a:rPr lang="en-US" dirty="0">
                <a:solidFill>
                  <a:srgbClr val="52282E"/>
                </a:solidFill>
                <a:latin typeface="Questa Sans Light" panose="02000000000000000000"/>
              </a:rPr>
              <a:t>Sydney McKinney, National Black Women’s Justice Institute, New York</a:t>
            </a:r>
          </a:p>
          <a:p>
            <a:pPr>
              <a:buClr>
                <a:srgbClr val="9873EF"/>
              </a:buClr>
            </a:pPr>
            <a:endParaRPr lang="en-US" sz="2000" dirty="0">
              <a:solidFill>
                <a:srgbClr val="52282E"/>
              </a:solidFill>
              <a:latin typeface="Questa Sans Light" panose="02000000000000000000"/>
            </a:endParaRPr>
          </a:p>
          <a:p>
            <a:pPr>
              <a:buClr>
                <a:srgbClr val="9873EF"/>
              </a:buClr>
            </a:pPr>
            <a:endParaRPr lang="en-US" sz="2000" dirty="0">
              <a:solidFill>
                <a:srgbClr val="52282E"/>
              </a:solidFill>
              <a:latin typeface="Questa Sans Light" panose="02000000000000000000"/>
            </a:endParaRPr>
          </a:p>
          <a:p>
            <a:pPr>
              <a:buClr>
                <a:srgbClr val="9873EF"/>
              </a:buClr>
            </a:pPr>
            <a:endParaRPr lang="en-US" sz="2000" dirty="0">
              <a:solidFill>
                <a:srgbClr val="52282E"/>
              </a:solidFill>
              <a:latin typeface="Questa Sans Light" panose="02000000000000000000"/>
            </a:endParaRP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Tree>
    <p:extLst>
      <p:ext uri="{BB962C8B-B14F-4D97-AF65-F5344CB8AC3E}">
        <p14:creationId xmlns:p14="http://schemas.microsoft.com/office/powerpoint/2010/main" val="88804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F43713-86F7-414F-B7E7-7AB92B8366D8}"/>
              </a:ext>
            </a:extLst>
          </p:cNvPr>
          <p:cNvSpPr>
            <a:spLocks noGrp="1"/>
          </p:cNvSpPr>
          <p:nvPr>
            <p:ph type="ctrTitle"/>
          </p:nvPr>
        </p:nvSpPr>
        <p:spPr>
          <a:xfrm>
            <a:off x="7796588" y="94468"/>
            <a:ext cx="4392363" cy="795177"/>
          </a:xfrm>
          <a:noFill/>
        </p:spPr>
        <p:txBody>
          <a:bodyPr>
            <a:normAutofit fontScale="90000"/>
          </a:bodyPr>
          <a:lstStyle/>
          <a:p>
            <a:pPr algn="l"/>
            <a:br>
              <a:rPr lang="en-US" sz="5200" dirty="0">
                <a:solidFill>
                  <a:srgbClr val="52282E"/>
                </a:solidFill>
                <a:latin typeface="Questa Sans Black" panose="02000000000000000000" pitchFamily="50" charset="0"/>
              </a:rPr>
            </a:br>
            <a:r>
              <a:rPr lang="en-US" sz="5200" dirty="0">
                <a:solidFill>
                  <a:srgbClr val="52282E"/>
                </a:solidFill>
                <a:latin typeface="Questa Sans Black" panose="02000000000000000000" pitchFamily="50" charset="0"/>
              </a:rPr>
              <a:t>Stimulant Use</a:t>
            </a:r>
          </a:p>
        </p:txBody>
      </p:sp>
      <p:sp>
        <p:nvSpPr>
          <p:cNvPr id="3" name="Subtitle 2">
            <a:extLst>
              <a:ext uri="{FF2B5EF4-FFF2-40B4-BE49-F238E27FC236}">
                <a16:creationId xmlns:a16="http://schemas.microsoft.com/office/drawing/2014/main" id="{44F506B8-3EAA-44B2-9822-FC1A6DB56D53}"/>
              </a:ext>
            </a:extLst>
          </p:cNvPr>
          <p:cNvSpPr>
            <a:spLocks noGrp="1"/>
          </p:cNvSpPr>
          <p:nvPr>
            <p:ph type="subTitle" idx="1"/>
          </p:nvPr>
        </p:nvSpPr>
        <p:spPr>
          <a:xfrm>
            <a:off x="8322072" y="814634"/>
            <a:ext cx="3448090" cy="412408"/>
          </a:xfrm>
          <a:noFill/>
        </p:spPr>
        <p:txBody>
          <a:bodyPr>
            <a:normAutofit lnSpcReduction="10000"/>
          </a:bodyPr>
          <a:lstStyle/>
          <a:p>
            <a:pPr algn="l"/>
            <a:r>
              <a:rPr lang="en-US" dirty="0">
                <a:solidFill>
                  <a:srgbClr val="9873EF"/>
                </a:solidFill>
                <a:latin typeface="Questa Sans Medium" panose="02000000000000000000" pitchFamily="50" charset="0"/>
              </a:rPr>
              <a:t>Landscape Analysis  </a:t>
            </a:r>
          </a:p>
        </p:txBody>
      </p:sp>
      <p:pic>
        <p:nvPicPr>
          <p:cNvPr id="5" name="Picture 4" descr="A close up of some flowers&#10;&#10;Description automatically generated with low confidence">
            <a:extLst>
              <a:ext uri="{FF2B5EF4-FFF2-40B4-BE49-F238E27FC236}">
                <a16:creationId xmlns:a16="http://schemas.microsoft.com/office/drawing/2014/main" id="{DBAA4D04-6311-49F5-B50A-6F209F59C898}"/>
              </a:ext>
            </a:extLst>
          </p:cNvPr>
          <p:cNvPicPr>
            <a:picLocks noChangeAspect="1"/>
          </p:cNvPicPr>
          <p:nvPr/>
        </p:nvPicPr>
        <p:blipFill rotWithShape="1">
          <a:blip r:embed="rId2">
            <a:extLst>
              <a:ext uri="{28A0092B-C50C-407E-A947-70E740481C1C}">
                <a14:useLocalDpi xmlns:a14="http://schemas.microsoft.com/office/drawing/2010/main" val="0"/>
              </a:ext>
            </a:extLst>
          </a:blip>
          <a:srcRect l="1" t="12657" r="-2" b="130"/>
          <a:stretch/>
        </p:blipFill>
        <p:spPr>
          <a:xfrm>
            <a:off x="511275" y="-1"/>
            <a:ext cx="1754649" cy="1530271"/>
          </a:xfrm>
          <a:prstGeom prst="rect">
            <a:avLst/>
          </a:prstGeom>
        </p:spPr>
      </p:pic>
      <p:pic>
        <p:nvPicPr>
          <p:cNvPr id="7" name="Picture 6" descr="A person holding a yellow flower&#10;&#10;Description automatically generated with low confidence">
            <a:extLst>
              <a:ext uri="{FF2B5EF4-FFF2-40B4-BE49-F238E27FC236}">
                <a16:creationId xmlns:a16="http://schemas.microsoft.com/office/drawing/2014/main" id="{8914EDC0-3265-4350-9D9F-D05892D0D0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108" b="18776"/>
          <a:stretch/>
        </p:blipFill>
        <p:spPr>
          <a:xfrm>
            <a:off x="2028" y="1322307"/>
            <a:ext cx="12190168" cy="5535693"/>
          </a:xfrm>
          <a:prstGeom prst="rect">
            <a:avLst/>
          </a:prstGeom>
        </p:spPr>
      </p:pic>
    </p:spTree>
    <p:extLst>
      <p:ext uri="{BB962C8B-B14F-4D97-AF65-F5344CB8AC3E}">
        <p14:creationId xmlns:p14="http://schemas.microsoft.com/office/powerpoint/2010/main" val="144768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585B9-16F5-4A9C-BFFE-5B041018916D}"/>
              </a:ext>
            </a:extLst>
          </p:cNvPr>
          <p:cNvSpPr>
            <a:spLocks noGrp="1"/>
          </p:cNvSpPr>
          <p:nvPr>
            <p:ph type="title"/>
          </p:nvPr>
        </p:nvSpPr>
        <p:spPr/>
        <p:txBody>
          <a:bodyPr/>
          <a:lstStyle/>
          <a:p>
            <a:r>
              <a:rPr lang="en-US" dirty="0">
                <a:solidFill>
                  <a:srgbClr val="52282E"/>
                </a:solidFill>
                <a:latin typeface="Questa Sans Black" panose="02000000000000000000" pitchFamily="50" charset="0"/>
              </a:rPr>
              <a:t>Overview of Activities</a:t>
            </a:r>
          </a:p>
        </p:txBody>
      </p:sp>
      <p:sp>
        <p:nvSpPr>
          <p:cNvPr id="3" name="Content Placeholder 2">
            <a:extLst>
              <a:ext uri="{FF2B5EF4-FFF2-40B4-BE49-F238E27FC236}">
                <a16:creationId xmlns:a16="http://schemas.microsoft.com/office/drawing/2014/main" id="{19F0041C-BF2F-4809-9C3C-9F2A30F19EEE}"/>
              </a:ext>
            </a:extLst>
          </p:cNvPr>
          <p:cNvSpPr>
            <a:spLocks noGrp="1"/>
          </p:cNvSpPr>
          <p:nvPr>
            <p:ph idx="1"/>
          </p:nvPr>
        </p:nvSpPr>
        <p:spPr/>
        <p:txBody>
          <a:bodyPr/>
          <a:lstStyle/>
          <a:p>
            <a:pPr>
              <a:buClr>
                <a:srgbClr val="9873EF"/>
              </a:buClr>
            </a:pPr>
            <a:r>
              <a:rPr lang="en-US" dirty="0">
                <a:solidFill>
                  <a:srgbClr val="52282E"/>
                </a:solidFill>
                <a:latin typeface="Questa Sans Light" panose="02000000000000000000" pitchFamily="50" charset="0"/>
              </a:rPr>
              <a:t>Three focus groups:</a:t>
            </a:r>
          </a:p>
          <a:p>
            <a:pPr lvl="1">
              <a:buClr>
                <a:srgbClr val="9873EF"/>
              </a:buClr>
            </a:pPr>
            <a:r>
              <a:rPr lang="en-US" dirty="0">
                <a:solidFill>
                  <a:srgbClr val="52282E"/>
                </a:solidFill>
                <a:latin typeface="Questa Sans Light" panose="02000000000000000000" pitchFamily="50" charset="0"/>
              </a:rPr>
              <a:t>Prevention and treatment providers</a:t>
            </a:r>
          </a:p>
          <a:p>
            <a:pPr lvl="1">
              <a:buClr>
                <a:srgbClr val="9873EF"/>
              </a:buClr>
            </a:pPr>
            <a:r>
              <a:rPr lang="en-US" dirty="0">
                <a:solidFill>
                  <a:srgbClr val="52282E"/>
                </a:solidFill>
                <a:latin typeface="Questa Sans Light" panose="02000000000000000000" pitchFamily="50" charset="0"/>
              </a:rPr>
              <a:t>Black women with lived experience with stimulant use</a:t>
            </a:r>
          </a:p>
          <a:p>
            <a:pPr lvl="1">
              <a:buClr>
                <a:srgbClr val="9873EF"/>
              </a:buClr>
            </a:pPr>
            <a:r>
              <a:rPr lang="en-US" dirty="0">
                <a:solidFill>
                  <a:srgbClr val="52282E"/>
                </a:solidFill>
                <a:latin typeface="Questa Sans Light" panose="02000000000000000000" pitchFamily="50" charset="0"/>
              </a:rPr>
              <a:t>Staff of community-based organizations providing community services</a:t>
            </a:r>
          </a:p>
          <a:p>
            <a:pPr>
              <a:buClr>
                <a:srgbClr val="9873EF"/>
              </a:buClr>
            </a:pPr>
            <a:r>
              <a:rPr lang="en-US" dirty="0">
                <a:solidFill>
                  <a:srgbClr val="52282E"/>
                </a:solidFill>
                <a:latin typeface="Questa Sans Light" panose="02000000000000000000" pitchFamily="50" charset="0"/>
              </a:rPr>
              <a:t>Literature review:</a:t>
            </a:r>
          </a:p>
          <a:p>
            <a:pPr lvl="1">
              <a:buClr>
                <a:srgbClr val="9873EF"/>
              </a:buClr>
            </a:pPr>
            <a:r>
              <a:rPr lang="en-US" dirty="0">
                <a:solidFill>
                  <a:srgbClr val="52282E"/>
                </a:solidFill>
                <a:latin typeface="Questa Sans Light" panose="02000000000000000000" pitchFamily="50" charset="0"/>
              </a:rPr>
              <a:t>Researching articles and studies on perceptions of and by Black women and stimulant use – related to treatment and recovery</a:t>
            </a:r>
          </a:p>
          <a:p>
            <a:pPr lvl="1">
              <a:buClr>
                <a:srgbClr val="9873EF"/>
              </a:buClr>
            </a:pPr>
            <a:r>
              <a:rPr lang="en-US" dirty="0">
                <a:solidFill>
                  <a:srgbClr val="52282E"/>
                </a:solidFill>
                <a:latin typeface="Questa Sans Light" panose="02000000000000000000" pitchFamily="50" charset="0"/>
              </a:rPr>
              <a:t>Understanding use and treatment statistics in California</a:t>
            </a:r>
          </a:p>
        </p:txBody>
      </p:sp>
      <p:pic>
        <p:nvPicPr>
          <p:cNvPr id="4" name="Picture 3" descr="A close up of some flowers&#10;&#10;Description automatically generated with low confidence">
            <a:extLst>
              <a:ext uri="{FF2B5EF4-FFF2-40B4-BE49-F238E27FC236}">
                <a16:creationId xmlns:a16="http://schemas.microsoft.com/office/drawing/2014/main" id="{AD2740A5-2B07-4B4F-95A8-4E019E00B535}"/>
              </a:ext>
            </a:extLst>
          </p:cNvPr>
          <p:cNvPicPr>
            <a:picLocks noChangeAspect="1"/>
          </p:cNvPicPr>
          <p:nvPr/>
        </p:nvPicPr>
        <p:blipFill rotWithShape="1">
          <a:blip r:embed="rId2">
            <a:extLst>
              <a:ext uri="{28A0092B-C50C-407E-A947-70E740481C1C}">
                <a14:useLocalDpi xmlns:a14="http://schemas.microsoft.com/office/drawing/2010/main" val="0"/>
              </a:ext>
            </a:extLst>
          </a:blip>
          <a:srcRect t="1799" r="-1" b="129"/>
          <a:stretch/>
        </p:blipFill>
        <p:spPr>
          <a:xfrm>
            <a:off x="9599151" y="5137198"/>
            <a:ext cx="1754649" cy="1720802"/>
          </a:xfrm>
          <a:prstGeom prst="rect">
            <a:avLst/>
          </a:prstGeom>
        </p:spPr>
      </p:pic>
    </p:spTree>
    <p:extLst>
      <p:ext uri="{BB962C8B-B14F-4D97-AF65-F5344CB8AC3E}">
        <p14:creationId xmlns:p14="http://schemas.microsoft.com/office/powerpoint/2010/main" val="1608611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872E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789</TotalTime>
  <Words>3023</Words>
  <Application>Microsoft Office PowerPoint</Application>
  <PresentationFormat>Widescreen</PresentationFormat>
  <Paragraphs>302</Paragraphs>
  <Slides>35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Arial Narrow</vt:lpstr>
      <vt:lpstr>Calibri</vt:lpstr>
      <vt:lpstr>Calibri Light</vt:lpstr>
      <vt:lpstr>Calibri-Bold</vt:lpstr>
      <vt:lpstr>Gill Sans MT</vt:lpstr>
      <vt:lpstr>Questa Sans Black</vt:lpstr>
      <vt:lpstr>Questa Sans Light</vt:lpstr>
      <vt:lpstr>Questa Sans Medium</vt:lpstr>
      <vt:lpstr>Symbol</vt:lpstr>
      <vt:lpstr>Office Theme</vt:lpstr>
      <vt:lpstr>Office Theme</vt:lpstr>
      <vt:lpstr>Presentation to Sacramento County Methamphetamine Coalition May 12, 2022 </vt:lpstr>
      <vt:lpstr>03 Background  08 Landscape Analysis</vt:lpstr>
      <vt:lpstr>Background</vt:lpstr>
      <vt:lpstr>See Her Bloom https://www.seeherbloom.org </vt:lpstr>
      <vt:lpstr>Project Outcomes</vt:lpstr>
      <vt:lpstr>Timeline and Milestones September 2021 – August 2022</vt:lpstr>
      <vt:lpstr>See Her Bloom Advisors </vt:lpstr>
      <vt:lpstr> Stimulant Use</vt:lpstr>
      <vt:lpstr>Overview of Activities</vt:lpstr>
      <vt:lpstr>Substance Use Data</vt:lpstr>
      <vt:lpstr>Barriers to Treatment and Recovery</vt:lpstr>
      <vt:lpstr>Barriers to Treatment and Recovery</vt:lpstr>
      <vt:lpstr>What Works</vt:lpstr>
      <vt:lpstr>Messaging Black Women and Their Support Systems</vt:lpstr>
      <vt:lpstr>PowerPoint Presentation</vt:lpstr>
      <vt:lpstr>PowerPoint Presentation</vt:lpstr>
      <vt:lpstr>Message 2: The Solution</vt:lpstr>
      <vt:lpstr>Message 3: Black Women’s Needs</vt:lpstr>
      <vt:lpstr>Message 3: Black Women’s Needs (Cont’d)</vt:lpstr>
      <vt:lpstr>Messaging Providers and Policymakers</vt:lpstr>
      <vt:lpstr>The Messages</vt:lpstr>
      <vt:lpstr>Message 1: The Past</vt:lpstr>
      <vt:lpstr>Message 2: The Present</vt:lpstr>
      <vt:lpstr>Message 3: The Future</vt:lpstr>
      <vt:lpstr>Message 3: The Future (Cont’d)</vt:lpstr>
      <vt:lpstr>Results To-Date</vt:lpstr>
      <vt:lpstr>Social Media Metrics</vt:lpstr>
      <vt:lpstr>Content Categories and Examples</vt:lpstr>
      <vt:lpstr>Content Categories and Examples</vt:lpstr>
      <vt:lpstr>Content Categories and Examples</vt:lpstr>
      <vt:lpstr>W  e   b    s    ii     t    e</vt:lpstr>
      <vt:lpstr>PowerPoint Presentation</vt:lpstr>
      <vt:lpstr>Looking Ahead</vt:lpstr>
      <vt:lpstr>References  </vt:lpstr>
      <vt:lpstr>Thank You! Connie Chan Robison, Executive Director Center for Collaborative Planning Connie@connectccp.org www.connectccp.org #SeeHerBloom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Connie Chan Robison</dc:creator>
  <cp:lastModifiedBy>Connie Chan Robison</cp:lastModifiedBy>
  <cp:revision>49</cp:revision>
  <cp:lastPrinted>2022-05-10T22:09:35Z</cp:lastPrinted>
  <dcterms:created xsi:type="dcterms:W3CDTF">2020-09-07T21:30:06Z</dcterms:created>
  <dcterms:modified xsi:type="dcterms:W3CDTF">2022-05-12T19:43:23Z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Google</vt:lpwstr>
  </property>
  <property fmtid="{D5CDD505-2E9C-101B-9397-08002B2CF9AE}" pid="4" name="LastSaved">
    <vt:filetime>2020-09-07T00:00:00Z</vt:filetime>
  </property>
</Properties>
</file>