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2"/>
  </p:notesMasterIdLst>
  <p:sldIdLst>
    <p:sldId id="258" r:id="rId2"/>
    <p:sldId id="256" r:id="rId3"/>
    <p:sldId id="261" r:id="rId4"/>
    <p:sldId id="262" r:id="rId5"/>
    <p:sldId id="263" r:id="rId6"/>
    <p:sldId id="264" r:id="rId7"/>
    <p:sldId id="267" r:id="rId8"/>
    <p:sldId id="259" r:id="rId9"/>
    <p:sldId id="265"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8"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5EB205-15E3-4C12-A35E-7B32F1249AF5}"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0ADD9C-7293-4A76-97EF-D9169A3A4F73}" type="slidenum">
              <a:rPr lang="en-US" smtClean="0"/>
              <a:t>‹#›</a:t>
            </a:fld>
            <a:endParaRPr lang="en-US"/>
          </a:p>
        </p:txBody>
      </p:sp>
    </p:spTree>
    <p:extLst>
      <p:ext uri="{BB962C8B-B14F-4D97-AF65-F5344CB8AC3E}">
        <p14:creationId xmlns:p14="http://schemas.microsoft.com/office/powerpoint/2010/main" val="2999412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57200" algn="l"/>
              </a:tabLst>
            </a:pPr>
            <a:r>
              <a:rPr lang="en-US" sz="1200" dirty="0">
                <a:cs typeface="Times New Roman" panose="02020603050405020304" pitchFamily="18" charset="0"/>
              </a:rPr>
              <a:t>The estimates in these slides have been rounded for the purposes of presentation. Any appearance of estimates not summing exactly to a known total are due to this rounding.</a:t>
            </a:r>
          </a:p>
          <a:p>
            <a:pPr>
              <a:tabLst>
                <a:tab pos="457200" algn="l"/>
              </a:tabLst>
            </a:pPr>
            <a:r>
              <a:rPr lang="en-US" sz="1200" dirty="0">
                <a:ea typeface="Times New Roman" panose="02020603050405020304" pitchFamily="18" charset="0"/>
                <a:cs typeface="Times New Roman" panose="02020603050405020304" pitchFamily="18" charset="0"/>
              </a:rPr>
              <a:t>Some slides present the same analysis across multiple years. The underlying populations from which these estimates are derived change across years since the number of people in the United States changes across years. Thus, a change in proportions does not equal a constant change in the weighted count.</a:t>
            </a:r>
          </a:p>
          <a:p>
            <a:pP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a:tabLst>
                <a:tab pos="457200" algn="l"/>
              </a:tabLst>
            </a:pPr>
            <a:r>
              <a:rPr lang="en-US" b="1" i="0" u="none" strike="noStrike" baseline="0" dirty="0">
                <a:solidFill>
                  <a:srgbClr val="000000"/>
                </a:solidFill>
                <a:latin typeface="Calibri" panose="020F0502020204030204" pitchFamily="34" charset="0"/>
                <a:cs typeface="Times New Roman" panose="02020603050405020304" pitchFamily="18" charset="0"/>
              </a:rPr>
              <a:t>Talking Points:</a:t>
            </a:r>
          </a:p>
          <a:p>
            <a:pPr marL="171450" indent="-171450">
              <a:buFont typeface="Arial" panose="020B0604020202020204" pitchFamily="34" charset="0"/>
              <a:buChar char="•"/>
              <a:tabLst>
                <a:tab pos="457200" algn="l"/>
              </a:tabLst>
            </a:pPr>
            <a:r>
              <a:rPr lang="en-US" dirty="0"/>
              <a:t>Although methamphetamine is legally available by prescription (</a:t>
            </a:r>
            <a:r>
              <a:rPr lang="en-US" dirty="0" err="1"/>
              <a:t>Desoxyn</a:t>
            </a:r>
            <a:r>
              <a:rPr lang="en-US" dirty="0"/>
              <a:t>®), most methamphetamine used in the United States is produced and distributed illicitly rather than through the pharmaceutical industry.  The misuse of prescription stimulants is covered on the next slide.</a:t>
            </a:r>
          </a:p>
          <a:p>
            <a:pPr>
              <a:tabLst>
                <a:tab pos="457200" algn="l"/>
              </a:tabLst>
            </a:pPr>
            <a:endParaRPr lang="en-US" dirty="0"/>
          </a:p>
          <a:p>
            <a:pPr marL="171450" indent="-171450">
              <a:buFont typeface="Arial" panose="020B0604020202020204" pitchFamily="34" charset="0"/>
              <a:buChar char="•"/>
              <a:tabLst>
                <a:tab pos="457200" algn="l"/>
              </a:tabLst>
            </a:pPr>
            <a:r>
              <a:rPr lang="en-US" dirty="0"/>
              <a:t>Estimates for Asian/NHOPI young adults aged 18 to 25 could not be calculated with sufficient precision.</a:t>
            </a:r>
          </a:p>
          <a:p>
            <a:pPr>
              <a:tabLst>
                <a:tab pos="457200" algn="l"/>
              </a:tabLst>
            </a:pPr>
            <a:endParaRPr lang="en-US" sz="12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BDD4D8-51E3-41A7-8E1E-2B0FD5C81E2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5482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BDD4D8-51E3-41A7-8E1E-2B0FD5C81E29}" type="slidenum">
              <a:rPr lang="en-US" smtClean="0"/>
              <a:t>4</a:t>
            </a:fld>
            <a:endParaRPr lang="en-US" dirty="0"/>
          </a:p>
        </p:txBody>
      </p:sp>
    </p:spTree>
    <p:extLst>
      <p:ext uri="{BB962C8B-B14F-4D97-AF65-F5344CB8AC3E}">
        <p14:creationId xmlns:p14="http://schemas.microsoft.com/office/powerpoint/2010/main" val="119495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57200" algn="l"/>
              </a:tabLst>
            </a:pPr>
            <a:r>
              <a:rPr lang="en-US" sz="1200" dirty="0">
                <a:cs typeface="Times New Roman" panose="02020603050405020304" pitchFamily="18" charset="0"/>
              </a:rPr>
              <a:t>The estimates in these slides have been rounded for the purposes of presentation. Any appearance of estimates not summing exactly to a known total are due to this rounding.</a:t>
            </a:r>
          </a:p>
          <a:p>
            <a:pPr>
              <a:tabLst>
                <a:tab pos="457200" algn="l"/>
              </a:tabLst>
            </a:pPr>
            <a:r>
              <a:rPr lang="en-US" sz="1200" dirty="0">
                <a:ea typeface="Times New Roman" panose="02020603050405020304" pitchFamily="18" charset="0"/>
                <a:cs typeface="Times New Roman" panose="02020603050405020304" pitchFamily="18" charset="0"/>
              </a:rPr>
              <a:t>Some slides present the same analysis across multiple years. The underlying populations from which these estimates are derived change across years since the number of people in the United States changes across years. Thus, a change in proportions does not equal a constant change in the weighted count.</a:t>
            </a:r>
          </a:p>
          <a:p>
            <a:pP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a:tabLst>
                <a:tab pos="457200" algn="l"/>
              </a:tabLst>
            </a:pPr>
            <a:r>
              <a:rPr lang="en-US" sz="1200" b="1" i="0" u="none" strike="noStrike" baseline="0" dirty="0">
                <a:solidFill>
                  <a:srgbClr val="000000"/>
                </a:solidFill>
                <a:latin typeface="Calibri" panose="020F0502020204030204" pitchFamily="34" charset="0"/>
                <a:cs typeface="Times New Roman" panose="02020603050405020304" pitchFamily="18" charset="0"/>
              </a:rPr>
              <a:t>TALKING POINTS:</a:t>
            </a:r>
          </a:p>
          <a:p>
            <a:pPr marL="171450" indent="-171450">
              <a:buFont typeface="Arial" panose="020B0604020202020204" pitchFamily="34" charset="0"/>
              <a:buChar char="•"/>
              <a:tabLst>
                <a:tab pos="457200" algn="l"/>
              </a:tabLst>
            </a:pPr>
            <a:r>
              <a:rPr lang="en-US" sz="1200" b="0" i="0" u="none" strike="noStrike" baseline="0" dirty="0">
                <a:solidFill>
                  <a:srgbClr val="000000"/>
                </a:solidFill>
                <a:latin typeface="Calibri" panose="020F0502020204030204" pitchFamily="34" charset="0"/>
                <a:cs typeface="Times New Roman" panose="02020603050405020304" pitchFamily="18" charset="0"/>
              </a:rPr>
              <a:t>Understanding barriers to and increasing access to SUD and mental health treatment remains a focus for providers and policymakers. </a:t>
            </a:r>
          </a:p>
          <a:p>
            <a:pPr marL="171450" indent="-171450">
              <a:buFont typeface="Arial" panose="020B0604020202020204" pitchFamily="34" charset="0"/>
              <a:buChar cha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tabLst>
                <a:tab pos="457200" algn="l"/>
              </a:tabLst>
            </a:pPr>
            <a:r>
              <a:rPr lang="en-US" sz="1200" b="0" i="0" u="none" strike="noStrike" baseline="0" dirty="0">
                <a:solidFill>
                  <a:srgbClr val="000000"/>
                </a:solidFill>
                <a:latin typeface="Calibri" panose="020F0502020204030204" pitchFamily="34" charset="0"/>
                <a:cs typeface="Times New Roman" panose="02020603050405020304" pitchFamily="18" charset="0"/>
              </a:rPr>
              <a:t>Well-established barriers to care include lack of insurance/cost, stigmatization of substance use and mental illness, and multicultural factors. </a:t>
            </a:r>
          </a:p>
          <a:p>
            <a:pPr marL="171450" indent="-171450">
              <a:buFont typeface="Arial" panose="020B0604020202020204" pitchFamily="34" charset="0"/>
              <a:buChar cha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tabLst>
                <a:tab pos="457200" algn="l"/>
              </a:tabLst>
            </a:pPr>
            <a:r>
              <a:rPr lang="en-US" sz="1200" b="0" i="0" u="none" strike="noStrike" baseline="0" dirty="0">
                <a:solidFill>
                  <a:srgbClr val="000000"/>
                </a:solidFill>
                <a:latin typeface="Calibri" panose="020F0502020204030204" pitchFamily="34" charset="0"/>
                <a:cs typeface="Times New Roman" panose="02020603050405020304" pitchFamily="18" charset="0"/>
              </a:rPr>
              <a:t>Over three quarters of Asian/NHOPI adults aged 18 or older with AMI did not receive treatment within the past year. </a:t>
            </a:r>
          </a:p>
          <a:p>
            <a:pPr marL="171450" indent="-171450">
              <a:buFont typeface="Arial" panose="020B0604020202020204" pitchFamily="34" charset="0"/>
              <a:buChar cha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tabLst>
                <a:tab pos="457200" algn="l"/>
              </a:tabLst>
            </a:pPr>
            <a:r>
              <a:rPr lang="en-US" sz="1200" b="0" i="0" u="none" strike="noStrike" baseline="0" dirty="0">
                <a:solidFill>
                  <a:srgbClr val="000000"/>
                </a:solidFill>
                <a:latin typeface="Calibri" panose="020F0502020204030204" pitchFamily="34" charset="0"/>
                <a:cs typeface="Times New Roman" panose="02020603050405020304" pitchFamily="18" charset="0"/>
              </a:rPr>
              <a:t>Far fewer Asian/NHOPI adults sought help for SUD. More than 90 percent do not receive treatment—highlighting barriers to care including stigmatization of SUD.</a:t>
            </a:r>
            <a:endParaRPr lang="en-US" sz="1200" b="0" i="0" u="none" strike="noStrike" baseline="0" dirty="0">
              <a:solidFill>
                <a:srgbClr val="000000"/>
              </a:solidFill>
              <a:latin typeface="Calibri" panose="020F0502020204030204" pitchFamily="34" charset="0"/>
            </a:endParaRPr>
          </a:p>
          <a:p>
            <a:pPr>
              <a:tabLst>
                <a:tab pos="457200" algn="l"/>
              </a:tabLst>
            </a:pPr>
            <a:endParaRPr lang="en-US" sz="12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7BDD4D8-51E3-41A7-8E1E-2B0FD5C81E29}" type="slidenum">
              <a:rPr lang="en-US" smtClean="0"/>
              <a:t>5</a:t>
            </a:fld>
            <a:endParaRPr lang="en-US" dirty="0"/>
          </a:p>
        </p:txBody>
      </p:sp>
    </p:spTree>
    <p:extLst>
      <p:ext uri="{BB962C8B-B14F-4D97-AF65-F5344CB8AC3E}">
        <p14:creationId xmlns:p14="http://schemas.microsoft.com/office/powerpoint/2010/main" val="1778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457200" algn="l"/>
              </a:tabLst>
            </a:pPr>
            <a:r>
              <a:rPr lang="en-US" sz="1200" dirty="0">
                <a:cs typeface="Times New Roman" panose="02020603050405020304" pitchFamily="18" charset="0"/>
              </a:rPr>
              <a:t>The estimates in these slides have been rounded for the purposes of presentation. Any appearance of estimates not summing exactly to a known total are due to this rounding.</a:t>
            </a:r>
          </a:p>
          <a:p>
            <a:pPr>
              <a:tabLst>
                <a:tab pos="457200" algn="l"/>
              </a:tabLst>
            </a:pPr>
            <a:r>
              <a:rPr lang="en-US" sz="1200" dirty="0">
                <a:ea typeface="Times New Roman" panose="02020603050405020304" pitchFamily="18" charset="0"/>
                <a:cs typeface="Times New Roman" panose="02020603050405020304" pitchFamily="18" charset="0"/>
              </a:rPr>
              <a:t>Some slides present the same analysis across multiple years. The underlying populations from which these estimates are derived change across years since the number of people in the United States changes across years. Thus, a change in proportions does not equal a constant change in the weighted count.</a:t>
            </a:r>
          </a:p>
          <a:p>
            <a:pP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a:tabLst>
                <a:tab pos="457200" algn="l"/>
              </a:tabLst>
            </a:pPr>
            <a:r>
              <a:rPr lang="en-US" sz="1200" b="1" i="0" u="none" strike="noStrike" baseline="0" dirty="0">
                <a:solidFill>
                  <a:srgbClr val="000000"/>
                </a:solidFill>
                <a:latin typeface="Calibri" panose="020F0502020204030204" pitchFamily="34" charset="0"/>
                <a:cs typeface="Times New Roman" panose="02020603050405020304" pitchFamily="18" charset="0"/>
              </a:rPr>
              <a:t>TALKING POINTS:</a:t>
            </a:r>
          </a:p>
          <a:p>
            <a:pPr marL="171450" indent="-171450">
              <a:buFont typeface="Arial" panose="020B0604020202020204" pitchFamily="34" charset="0"/>
              <a:buChar char="•"/>
              <a:tabLst>
                <a:tab pos="457200" algn="l"/>
              </a:tabLst>
            </a:pPr>
            <a:r>
              <a:rPr lang="en-US" sz="1200" b="0" i="0" u="none" strike="noStrike" baseline="0" dirty="0">
                <a:solidFill>
                  <a:srgbClr val="000000"/>
                </a:solidFill>
                <a:latin typeface="Calibri" panose="020F0502020204030204" pitchFamily="34" charset="0"/>
                <a:cs typeface="Times New Roman" panose="02020603050405020304" pitchFamily="18" charset="0"/>
              </a:rPr>
              <a:t>The popularity of self-help groups (e.g., Alcoholics Anonymous) is in part due to reduced fears of stigmatization (or being misunderstood) because group leaders have shared lived experiences (Moos, 2008). In addition, self-help groups are typically free. </a:t>
            </a:r>
          </a:p>
          <a:p>
            <a:pPr>
              <a:tabLst>
                <a:tab pos="457200" algn="l"/>
              </a:tabLst>
            </a:pPr>
            <a:endParaRPr lang="en-US" sz="1200" b="0" i="0" u="none" strike="noStrike" baseline="0" dirty="0">
              <a:solidFill>
                <a:srgbClr val="000000"/>
              </a:solidFill>
              <a:latin typeface="Calibri" panose="020F0502020204030204" pitchFamily="34" charset="0"/>
              <a:cs typeface="Times New Roman" panose="02020603050405020304" pitchFamily="18" charset="0"/>
            </a:endParaRPr>
          </a:p>
          <a:p>
            <a:pPr>
              <a:tabLst>
                <a:tab pos="457200" algn="l"/>
              </a:tabLst>
            </a:pPr>
            <a:r>
              <a:rPr lang="en-US" b="0" i="0" dirty="0">
                <a:solidFill>
                  <a:srgbClr val="222222"/>
                </a:solidFill>
                <a:effectLst/>
                <a:latin typeface="Arial" panose="020B0604020202020204" pitchFamily="34" charset="0"/>
              </a:rPr>
              <a:t>Moos, R. H. (2008). Active ingredients of substance use‐focused self‐help groups. </a:t>
            </a:r>
            <a:r>
              <a:rPr lang="en-US" b="0" i="1" dirty="0">
                <a:solidFill>
                  <a:srgbClr val="222222"/>
                </a:solidFill>
                <a:effectLst/>
                <a:latin typeface="Arial" panose="020B0604020202020204" pitchFamily="34" charset="0"/>
              </a:rPr>
              <a:t>Addiction</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103</a:t>
            </a:r>
            <a:r>
              <a:rPr lang="en-US" b="0" i="0" dirty="0">
                <a:solidFill>
                  <a:srgbClr val="222222"/>
                </a:solidFill>
                <a:effectLst/>
                <a:latin typeface="Arial" panose="020B0604020202020204" pitchFamily="34" charset="0"/>
              </a:rPr>
              <a:t>(3), 387-396.</a:t>
            </a:r>
            <a:endParaRPr lang="en-US" sz="1200" b="0" i="0" u="none" strike="noStrike" baseline="0" dirty="0">
              <a:solidFill>
                <a:srgbClr val="000000"/>
              </a:solidFill>
              <a:latin typeface="Calibri" panose="020F0502020204030204" pitchFamily="34" charset="0"/>
            </a:endParaRPr>
          </a:p>
          <a:p>
            <a:pPr>
              <a:tabLst>
                <a:tab pos="457200" algn="l"/>
              </a:tabLst>
            </a:pPr>
            <a:endParaRPr lang="en-US" sz="1200" b="0" i="0" u="none" strike="noStrike" baseline="0" dirty="0">
              <a:solidFill>
                <a:srgbClr val="000000"/>
              </a:solidFill>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7BDD4D8-51E3-41A7-8E1E-2B0FD5C81E29}" type="slidenum">
              <a:rPr lang="en-US" smtClean="0"/>
              <a:t>6</a:t>
            </a:fld>
            <a:endParaRPr lang="en-US"/>
          </a:p>
        </p:txBody>
      </p:sp>
    </p:spTree>
    <p:extLst>
      <p:ext uri="{BB962C8B-B14F-4D97-AF65-F5344CB8AC3E}">
        <p14:creationId xmlns:p14="http://schemas.microsoft.com/office/powerpoint/2010/main" val="279287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68769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2240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6824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869810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2018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2342608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270055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54544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215063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A68D81-B748-403C-B200-566457AEDC30}"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271642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A68D81-B748-403C-B200-566457AEDC30}"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2896487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A68D81-B748-403C-B200-566457AEDC30}"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8546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A68D81-B748-403C-B200-566457AEDC30}"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49597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68D81-B748-403C-B200-566457AEDC30}"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60702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A68D81-B748-403C-B200-566457AEDC30}"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143896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A68D81-B748-403C-B200-566457AEDC30}"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7A45D-E95A-4694-AFCA-82FCF23479A2}" type="slidenum">
              <a:rPr lang="en-US" smtClean="0"/>
              <a:t>‹#›</a:t>
            </a:fld>
            <a:endParaRPr lang="en-US"/>
          </a:p>
        </p:txBody>
      </p:sp>
    </p:spTree>
    <p:extLst>
      <p:ext uri="{BB962C8B-B14F-4D97-AF65-F5344CB8AC3E}">
        <p14:creationId xmlns:p14="http://schemas.microsoft.com/office/powerpoint/2010/main" val="292524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A68D81-B748-403C-B200-566457AEDC30}" type="datetimeFigureOut">
              <a:rPr lang="en-US" smtClean="0"/>
              <a:t>5/11/2023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07A45D-E95A-4694-AFCA-82FCF23479A2}" type="slidenum">
              <a:rPr lang="en-US" smtClean="0"/>
              <a:t>‹#›</a:t>
            </a:fld>
            <a:endParaRPr lang="en-US"/>
          </a:p>
        </p:txBody>
      </p:sp>
    </p:spTree>
    <p:extLst>
      <p:ext uri="{BB962C8B-B14F-4D97-AF65-F5344CB8AC3E}">
        <p14:creationId xmlns:p14="http://schemas.microsoft.com/office/powerpoint/2010/main" val="325478127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mailto:grimesk@saccount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y the month of May is significant to Asian American Pacific Islander  Heritage | WUWM 89.7 FM - Milwaukee's N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1999" cy="7041931"/>
          </a:xfrm>
          <a:prstGeom prst="rect">
            <a:avLst/>
          </a:prstGeom>
          <a:noFill/>
          <a:ln>
            <a:noFill/>
          </a:ln>
        </p:spPr>
      </p:pic>
    </p:spTree>
    <p:extLst>
      <p:ext uri="{BB962C8B-B14F-4D97-AF65-F5344CB8AC3E}">
        <p14:creationId xmlns:p14="http://schemas.microsoft.com/office/powerpoint/2010/main" val="1943530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Kimberly Grimes, SUPT BHREC Liaison</a:t>
            </a:r>
          </a:p>
          <a:p>
            <a:pPr marL="0" indent="0">
              <a:buNone/>
            </a:pPr>
            <a:r>
              <a:rPr lang="en-US" dirty="0" smtClean="0">
                <a:hlinkClick r:id="rId2"/>
              </a:rPr>
              <a:t>grimesk@saccounty.gov</a:t>
            </a:r>
            <a:endParaRPr lang="en-US" dirty="0" smtClean="0"/>
          </a:p>
          <a:p>
            <a:pPr marL="0" indent="0">
              <a:buNone/>
            </a:pPr>
            <a:r>
              <a:rPr lang="en-US" dirty="0" smtClean="0"/>
              <a:t>916-875-2038</a:t>
            </a:r>
            <a:endParaRPr lang="en-US" dirty="0"/>
          </a:p>
        </p:txBody>
      </p:sp>
    </p:spTree>
    <p:extLst>
      <p:ext uri="{BB962C8B-B14F-4D97-AF65-F5344CB8AC3E}">
        <p14:creationId xmlns:p14="http://schemas.microsoft.com/office/powerpoint/2010/main" val="304008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0827" y="662153"/>
            <a:ext cx="8271641" cy="4708634"/>
          </a:xfrm>
        </p:spPr>
        <p:txBody>
          <a:bodyPr>
            <a:normAutofit fontScale="90000"/>
          </a:bodyPr>
          <a:lstStyle/>
          <a:p>
            <a:pPr algn="ct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a:t>Methamphetamine Use Among</a:t>
            </a:r>
            <a:br>
              <a:rPr lang="en-US" sz="4000" dirty="0"/>
            </a:br>
            <a:r>
              <a:rPr lang="en-US" sz="4000" dirty="0"/>
              <a:t>Asian/Native Hawaiians and Other Pacific Islanders (NHOPI)</a:t>
            </a:r>
            <a:r>
              <a:rPr lang="en-US" sz="4000" dirty="0" smtClean="0"/>
              <a:t/>
            </a:r>
            <a:br>
              <a:rPr lang="en-US" sz="4000" dirty="0" smtClean="0"/>
            </a:br>
            <a:r>
              <a:rPr lang="en-US" sz="4000" dirty="0"/>
              <a:t/>
            </a:r>
            <a:br>
              <a:rPr lang="en-US" sz="4000" dirty="0"/>
            </a:b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SAMHSA Document, July 2022</a:t>
            </a:r>
            <a:endParaRPr lang="en-US" dirty="0"/>
          </a:p>
        </p:txBody>
      </p:sp>
    </p:spTree>
    <p:extLst>
      <p:ext uri="{BB962C8B-B14F-4D97-AF65-F5344CB8AC3E}">
        <p14:creationId xmlns:p14="http://schemas.microsoft.com/office/powerpoint/2010/main" val="1867105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83383-827E-486F-AF3C-D5ACDBB335B2}"/>
              </a:ext>
            </a:extLst>
          </p:cNvPr>
          <p:cNvSpPr txBox="1"/>
          <p:nvPr/>
        </p:nvSpPr>
        <p:spPr>
          <a:xfrm>
            <a:off x="630621" y="399392"/>
            <a:ext cx="11002579" cy="527707"/>
          </a:xfrm>
          <a:prstGeom prst="rect">
            <a:avLst/>
          </a:prstGeom>
          <a:noFill/>
        </p:spPr>
        <p:txBody>
          <a:bodyPr vert="horz" rtlCol="0" anchor="ctr">
            <a:normAutofit fontScale="850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Segoe UI Semibold" panose="020B0702040204020203" pitchFamily="34" charset="0"/>
                <a:ea typeface="+mn-ea"/>
                <a:cs typeface="+mn-cs"/>
              </a:rPr>
              <a:t>Methamphetamine Use in Past Year: Among Asian/NHOPI People Aged 12+</a:t>
            </a:r>
          </a:p>
        </p:txBody>
      </p:sp>
      <p:pic>
        <p:nvPicPr>
          <p:cNvPr id="8" name="Picture 7">
            <a:extLst>
              <a:ext uri="{FF2B5EF4-FFF2-40B4-BE49-F238E27FC236}">
                <a16:creationId xmlns:a16="http://schemas.microsoft.com/office/drawing/2014/main" id="{77D62642-AF2D-4ABC-94C7-8D46D84A0A39}"/>
              </a:ext>
            </a:extLst>
          </p:cNvPr>
          <p:cNvPicPr>
            <a:picLocks noChangeAspect="1"/>
          </p:cNvPicPr>
          <p:nvPr/>
        </p:nvPicPr>
        <p:blipFill>
          <a:blip r:embed="rId3"/>
          <a:stretch>
            <a:fillRect/>
          </a:stretch>
        </p:blipFill>
        <p:spPr>
          <a:xfrm>
            <a:off x="381000" y="914400"/>
            <a:ext cx="9887607" cy="5883150"/>
          </a:xfrm>
          <a:prstGeom prst="rect">
            <a:avLst/>
          </a:prstGeom>
        </p:spPr>
      </p:pic>
    </p:spTree>
    <p:extLst>
      <p:ext uri="{BB962C8B-B14F-4D97-AF65-F5344CB8AC3E}">
        <p14:creationId xmlns:p14="http://schemas.microsoft.com/office/powerpoint/2010/main" val="3465736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675" y="0"/>
            <a:ext cx="10652125" cy="960147"/>
          </a:xfrm>
        </p:spPr>
        <p:txBody>
          <a:bodyPr>
            <a:normAutofit/>
          </a:bodyPr>
          <a:lstStyle/>
          <a:p>
            <a:r>
              <a:rPr lang="en-US" dirty="0" smtClean="0"/>
              <a:t>Other </a:t>
            </a:r>
            <a:r>
              <a:rPr lang="en-US" dirty="0"/>
              <a:t>Substance Use in 2020</a:t>
            </a:r>
          </a:p>
        </p:txBody>
      </p:sp>
      <p:sp>
        <p:nvSpPr>
          <p:cNvPr id="3" name="Content Placeholder 2"/>
          <p:cNvSpPr>
            <a:spLocks noGrp="1"/>
          </p:cNvSpPr>
          <p:nvPr>
            <p:ph idx="1"/>
          </p:nvPr>
        </p:nvSpPr>
        <p:spPr>
          <a:xfrm>
            <a:off x="701675" y="1508125"/>
            <a:ext cx="10788650" cy="4668838"/>
          </a:xfrm>
          <a:noFill/>
        </p:spPr>
        <p:txBody>
          <a:bodyPr>
            <a:normAutofit/>
          </a:bodyPr>
          <a:lstStyle/>
          <a:p>
            <a:r>
              <a:rPr lang="en-US" b="1" dirty="0"/>
              <a:t>Among Asian/NHOPIs aged 12 to 17 in 2020:</a:t>
            </a:r>
          </a:p>
          <a:p>
            <a:pPr lvl="1"/>
            <a:r>
              <a:rPr lang="en-US" dirty="0"/>
              <a:t>0.1 percent (or 1,000 people) used methamphetamine in the past year</a:t>
            </a:r>
          </a:p>
          <a:p>
            <a:pPr lvl="1"/>
            <a:r>
              <a:rPr lang="en-US" dirty="0"/>
              <a:t>0.1 percent (or 3,000 people) misused prescription stimulants in the past year</a:t>
            </a:r>
          </a:p>
          <a:p>
            <a:r>
              <a:rPr lang="en-US" b="1" dirty="0"/>
              <a:t>Among Asian/NHOPIs aged 18 to 25 in 2020:</a:t>
            </a:r>
          </a:p>
          <a:p>
            <a:pPr lvl="1"/>
            <a:r>
              <a:rPr lang="en-US" dirty="0"/>
              <a:t>2.2 percent (or 45,000 people) misused prescription stimulants in the past year</a:t>
            </a:r>
          </a:p>
          <a:p>
            <a:pPr lvl="1"/>
            <a:r>
              <a:rPr lang="en-US" dirty="0"/>
              <a:t>1.1 percent (or 23,000 people) used LSD in the past year</a:t>
            </a:r>
          </a:p>
          <a:p>
            <a:r>
              <a:rPr lang="en-US" b="1" dirty="0"/>
              <a:t>Among Asian/NHOPIs aged 26 or older in 2020:</a:t>
            </a:r>
          </a:p>
          <a:p>
            <a:pPr lvl="1"/>
            <a:r>
              <a:rPr lang="en-US" dirty="0"/>
              <a:t>0.8 percent (or 101,000 people) used cocaine in the past year</a:t>
            </a:r>
          </a:p>
          <a:p>
            <a:pPr lvl="1"/>
            <a:r>
              <a:rPr lang="en-US" dirty="0"/>
              <a:t>0.5 percent (or 62,000 people) used methamphetamine in the past year</a:t>
            </a:r>
          </a:p>
          <a:p>
            <a:pPr lvl="1"/>
            <a:r>
              <a:rPr lang="en-US" dirty="0"/>
              <a:t>0.7 percent (or 97,000 people) misused prescription stimulants in the past year</a:t>
            </a:r>
          </a:p>
          <a:p>
            <a:pPr lvl="1"/>
            <a:r>
              <a:rPr lang="en-US" dirty="0"/>
              <a:t>0.6 percent (or 84,000 people) used LSD in the past year</a:t>
            </a:r>
          </a:p>
          <a:p>
            <a:endParaRPr lang="en-US" dirty="0"/>
          </a:p>
          <a:p>
            <a:endParaRPr lang="en-US" dirty="0"/>
          </a:p>
          <a:p>
            <a:endParaRPr lang="en-US" dirty="0"/>
          </a:p>
        </p:txBody>
      </p:sp>
    </p:spTree>
    <p:extLst>
      <p:ext uri="{BB962C8B-B14F-4D97-AF65-F5344CB8AC3E}">
        <p14:creationId xmlns:p14="http://schemas.microsoft.com/office/powerpoint/2010/main" val="4024606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3F632-C9B9-4EAD-B1BC-E998BC2AA962}"/>
              </a:ext>
            </a:extLst>
          </p:cNvPr>
          <p:cNvSpPr>
            <a:spLocks noGrp="1"/>
          </p:cNvSpPr>
          <p:nvPr>
            <p:ph type="title"/>
          </p:nvPr>
        </p:nvSpPr>
        <p:spPr>
          <a:xfrm>
            <a:off x="210207" y="0"/>
            <a:ext cx="9595945" cy="960147"/>
          </a:xfrm>
        </p:spPr>
        <p:txBody>
          <a:bodyPr>
            <a:normAutofit/>
          </a:bodyPr>
          <a:lstStyle/>
          <a:p>
            <a:r>
              <a:rPr lang="en-US" sz="2500" dirty="0">
                <a:solidFill>
                  <a:schemeClr val="tx1"/>
                </a:solidFill>
              </a:rPr>
              <a:t>Did Not Receive Substance Use Treatment or Mental Health Services in Past Year: Among Asian/NHOPI People Aged 12+</a:t>
            </a:r>
          </a:p>
        </p:txBody>
      </p:sp>
      <p:pic>
        <p:nvPicPr>
          <p:cNvPr id="4" name="Picture 3">
            <a:extLst>
              <a:ext uri="{FF2B5EF4-FFF2-40B4-BE49-F238E27FC236}">
                <a16:creationId xmlns:a16="http://schemas.microsoft.com/office/drawing/2014/main" id="{B18947B2-9EB8-4350-BD9D-0FB9C035A45C}"/>
              </a:ext>
            </a:extLst>
          </p:cNvPr>
          <p:cNvPicPr>
            <a:picLocks noChangeAspect="1"/>
          </p:cNvPicPr>
          <p:nvPr/>
        </p:nvPicPr>
        <p:blipFill>
          <a:blip r:embed="rId3"/>
          <a:stretch>
            <a:fillRect/>
          </a:stretch>
        </p:blipFill>
        <p:spPr>
          <a:xfrm>
            <a:off x="123943" y="669105"/>
            <a:ext cx="11069574" cy="5870957"/>
          </a:xfrm>
          <a:prstGeom prst="rect">
            <a:avLst/>
          </a:prstGeom>
        </p:spPr>
      </p:pic>
    </p:spTree>
    <p:extLst>
      <p:ext uri="{BB962C8B-B14F-4D97-AF65-F5344CB8AC3E}">
        <p14:creationId xmlns:p14="http://schemas.microsoft.com/office/powerpoint/2010/main" val="3835522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210D00-E762-43A9-BA00-86FB9C008CF6}"/>
              </a:ext>
            </a:extLst>
          </p:cNvPr>
          <p:cNvSpPr txBox="1"/>
          <p:nvPr/>
        </p:nvSpPr>
        <p:spPr>
          <a:xfrm>
            <a:off x="685800" y="0"/>
            <a:ext cx="10947400" cy="927100"/>
          </a:xfrm>
          <a:prstGeom prst="rect">
            <a:avLst/>
          </a:prstGeom>
          <a:noFill/>
        </p:spPr>
        <p:txBody>
          <a:bodyPr vert="horz" rtlCol="0" anchor="ctr">
            <a:normAutofit lnSpcReduction="10000"/>
          </a:bodyPr>
          <a:lstStyle/>
          <a:p>
            <a:r>
              <a:rPr lang="en-US" sz="2800" dirty="0">
                <a:latin typeface="Segoe UI Semibold" panose="020B0702040204020203" pitchFamily="34" charset="0"/>
              </a:rPr>
              <a:t>Locations Where Substance Use Treatment was Received in Past </a:t>
            </a:r>
            <a:r>
              <a:rPr lang="en-US" sz="2800" dirty="0">
                <a:solidFill>
                  <a:srgbClr val="FFFFFF"/>
                </a:solidFill>
                <a:latin typeface="Segoe UI Semibold" panose="020B0702040204020203" pitchFamily="34" charset="0"/>
              </a:rPr>
              <a:t>Year: Among Asian/NHOPI People Aged 12+ </a:t>
            </a:r>
          </a:p>
        </p:txBody>
      </p:sp>
      <p:pic>
        <p:nvPicPr>
          <p:cNvPr id="9" name="Picture 8">
            <a:extLst>
              <a:ext uri="{FF2B5EF4-FFF2-40B4-BE49-F238E27FC236}">
                <a16:creationId xmlns:a16="http://schemas.microsoft.com/office/drawing/2014/main" id="{9420A91E-C10B-4EA2-B263-6D0A257F1995}"/>
              </a:ext>
            </a:extLst>
          </p:cNvPr>
          <p:cNvPicPr>
            <a:picLocks noChangeAspect="1"/>
          </p:cNvPicPr>
          <p:nvPr/>
        </p:nvPicPr>
        <p:blipFill>
          <a:blip r:embed="rId3"/>
          <a:stretch>
            <a:fillRect/>
          </a:stretch>
        </p:blipFill>
        <p:spPr>
          <a:xfrm>
            <a:off x="0" y="463550"/>
            <a:ext cx="10678510" cy="5870957"/>
          </a:xfrm>
          <a:prstGeom prst="rect">
            <a:avLst/>
          </a:prstGeom>
        </p:spPr>
      </p:pic>
    </p:spTree>
    <p:extLst>
      <p:ext uri="{BB962C8B-B14F-4D97-AF65-F5344CB8AC3E}">
        <p14:creationId xmlns:p14="http://schemas.microsoft.com/office/powerpoint/2010/main" val="180388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Treatment</a:t>
            </a:r>
            <a:endParaRPr lang="en-US" dirty="0"/>
          </a:p>
        </p:txBody>
      </p:sp>
      <p:sp>
        <p:nvSpPr>
          <p:cNvPr id="3" name="Content Placeholder 2"/>
          <p:cNvSpPr>
            <a:spLocks noGrp="1"/>
          </p:cNvSpPr>
          <p:nvPr>
            <p:ph idx="1"/>
          </p:nvPr>
        </p:nvSpPr>
        <p:spPr>
          <a:xfrm>
            <a:off x="367862" y="1324303"/>
            <a:ext cx="9028386" cy="5533697"/>
          </a:xfrm>
        </p:spPr>
        <p:txBody>
          <a:bodyPr>
            <a:normAutofit/>
          </a:bodyPr>
          <a:lstStyle/>
          <a:p>
            <a:pPr marL="0" indent="0">
              <a:buNone/>
            </a:pPr>
            <a:endParaRPr lang="en-US" dirty="0" smtClean="0"/>
          </a:p>
          <a:p>
            <a:r>
              <a:rPr lang="en-US" sz="2000" dirty="0" smtClean="0"/>
              <a:t>Health Insurance didn’t cover</a:t>
            </a:r>
          </a:p>
          <a:p>
            <a:r>
              <a:rPr lang="en-US" sz="2000" dirty="0" smtClean="0"/>
              <a:t>Didn’t think anyone could help</a:t>
            </a:r>
          </a:p>
          <a:p>
            <a:r>
              <a:rPr lang="en-US" sz="2000" dirty="0" smtClean="0"/>
              <a:t>Didn’t know of any place to go for help</a:t>
            </a:r>
          </a:p>
          <a:p>
            <a:r>
              <a:rPr lang="en-US" sz="2000" dirty="0" smtClean="0"/>
              <a:t>Couldn’t afford the bill</a:t>
            </a:r>
          </a:p>
          <a:p>
            <a:r>
              <a:rPr lang="en-US" sz="2000" dirty="0" smtClean="0"/>
              <a:t>No transportation</a:t>
            </a:r>
          </a:p>
          <a:p>
            <a:r>
              <a:rPr lang="en-US" sz="2000" dirty="0" smtClean="0"/>
              <a:t>Thought the problem would get better by itself</a:t>
            </a:r>
          </a:p>
          <a:p>
            <a:r>
              <a:rPr lang="en-US" sz="2000" dirty="0" smtClean="0"/>
              <a:t>Too embarrassed to discuss it with anyone</a:t>
            </a:r>
          </a:p>
          <a:p>
            <a:r>
              <a:rPr lang="en-US" sz="2000" dirty="0" smtClean="0"/>
              <a:t>Afraid of what others may think</a:t>
            </a:r>
          </a:p>
          <a:p>
            <a:r>
              <a:rPr lang="en-US" sz="2000" dirty="0" smtClean="0"/>
              <a:t>Hated answering personal questions</a:t>
            </a:r>
          </a:p>
          <a:p>
            <a:endParaRPr lang="en-US" dirty="0"/>
          </a:p>
          <a:p>
            <a:pPr marL="0" indent="0">
              <a:buNone/>
            </a:pPr>
            <a:endParaRPr lang="en-US" sz="1000" dirty="0" smtClean="0"/>
          </a:p>
          <a:p>
            <a:pPr marL="0" indent="0">
              <a:buNone/>
            </a:pPr>
            <a:endParaRPr lang="en-US" sz="1000" dirty="0"/>
          </a:p>
          <a:p>
            <a:pPr marL="0" indent="0">
              <a:buNone/>
            </a:pPr>
            <a:r>
              <a:rPr lang="en-US" sz="1000" dirty="0" smtClean="0"/>
              <a:t>Journal of Substance Abuse Treatment, December 2021, vol. 131</a:t>
            </a:r>
          </a:p>
          <a:p>
            <a:endParaRPr lang="en-US" dirty="0"/>
          </a:p>
          <a:p>
            <a:pPr marL="0" indent="0">
              <a:buNone/>
            </a:pPr>
            <a:endParaRPr lang="en-US" dirty="0"/>
          </a:p>
        </p:txBody>
      </p:sp>
    </p:spTree>
    <p:extLst>
      <p:ext uri="{BB962C8B-B14F-4D97-AF65-F5344CB8AC3E}">
        <p14:creationId xmlns:p14="http://schemas.microsoft.com/office/powerpoint/2010/main" val="287757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55834"/>
            <a:ext cx="7766936" cy="2695002"/>
          </a:xfrm>
        </p:spPr>
        <p:txBody>
          <a:bodyPr/>
          <a:lstStyle/>
          <a:p>
            <a:pPr algn="ctr"/>
            <a:r>
              <a:rPr lang="en-US" dirty="0" smtClean="0"/>
              <a:t>Asia’s Methamphetamine Cartels</a:t>
            </a:r>
            <a:endParaRPr lang="en-US" dirty="0"/>
          </a:p>
        </p:txBody>
      </p:sp>
    </p:spTree>
    <p:extLst>
      <p:ext uri="{BB962C8B-B14F-4D97-AF65-F5344CB8AC3E}">
        <p14:creationId xmlns:p14="http://schemas.microsoft.com/office/powerpoint/2010/main" val="1968495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51" y="239654"/>
            <a:ext cx="8596668" cy="1320800"/>
          </a:xfrm>
        </p:spPr>
        <p:txBody>
          <a:bodyPr/>
          <a:lstStyle/>
          <a:p>
            <a:r>
              <a:rPr lang="en-US" dirty="0" smtClean="0"/>
              <a:t>According to CNN Correspondent, Heather Chen</a:t>
            </a:r>
            <a:endParaRPr lang="en-US" dirty="0"/>
          </a:p>
        </p:txBody>
      </p:sp>
      <p:sp>
        <p:nvSpPr>
          <p:cNvPr id="3" name="Content Placeholder 2"/>
          <p:cNvSpPr>
            <a:spLocks noGrp="1"/>
          </p:cNvSpPr>
          <p:nvPr>
            <p:ph idx="1"/>
          </p:nvPr>
        </p:nvSpPr>
        <p:spPr>
          <a:xfrm>
            <a:off x="441434" y="1418897"/>
            <a:ext cx="8748485" cy="4897820"/>
          </a:xfrm>
        </p:spPr>
        <p:txBody>
          <a:bodyPr>
            <a:noAutofit/>
          </a:bodyPr>
          <a:lstStyle/>
          <a:p>
            <a:r>
              <a:rPr lang="en-US" sz="2000" dirty="0"/>
              <a:t>More than one billion methamphetamine pills were seized in East and Southeast Asia last year, a record figure that the United Nations says highlights a “staggering” increase in the regional synthetic drug </a:t>
            </a:r>
            <a:r>
              <a:rPr lang="en-US" sz="2000" dirty="0" smtClean="0"/>
              <a:t>trade</a:t>
            </a:r>
          </a:p>
          <a:p>
            <a:r>
              <a:rPr lang="en-US" sz="2000" dirty="0" smtClean="0"/>
              <a:t>Organized </a:t>
            </a:r>
            <a:r>
              <a:rPr lang="en-US" sz="2000" dirty="0"/>
              <a:t>crime groups have taken advantage of recent political </a:t>
            </a:r>
            <a:r>
              <a:rPr lang="en-US" sz="2000" dirty="0" smtClean="0"/>
              <a:t>instability that has left some borders largely lawless and easy to export </a:t>
            </a:r>
          </a:p>
          <a:p>
            <a:r>
              <a:rPr lang="en-US" sz="2000" dirty="0" smtClean="0"/>
              <a:t>There has been a </a:t>
            </a:r>
            <a:r>
              <a:rPr lang="en-US" sz="2000" dirty="0"/>
              <a:t>continued drop in prices of crystal methamphetamine in Southeast Asia</a:t>
            </a:r>
            <a:r>
              <a:rPr lang="en-US" sz="2000" dirty="0" smtClean="0"/>
              <a:t>, (Malaysia </a:t>
            </a:r>
            <a:r>
              <a:rPr lang="en-US" sz="2000" dirty="0"/>
              <a:t>and </a:t>
            </a:r>
            <a:r>
              <a:rPr lang="en-US" sz="2000" dirty="0" smtClean="0"/>
              <a:t>Thailand), </a:t>
            </a:r>
            <a:r>
              <a:rPr lang="en-US" sz="2000" dirty="0"/>
              <a:t>while </a:t>
            </a:r>
            <a:r>
              <a:rPr lang="en-US" sz="2000" dirty="0" smtClean="0"/>
              <a:t>the purity </a:t>
            </a:r>
            <a:r>
              <a:rPr lang="en-US" sz="2000" dirty="0"/>
              <a:t>of the drug remains high, </a:t>
            </a:r>
            <a:r>
              <a:rPr lang="en-US" sz="2000" dirty="0" smtClean="0"/>
              <a:t>which means </a:t>
            </a:r>
            <a:r>
              <a:rPr lang="en-US" sz="2000" dirty="0"/>
              <a:t>greater affordability and accessibility of high-purity </a:t>
            </a:r>
            <a:r>
              <a:rPr lang="en-US" sz="2000" dirty="0" smtClean="0"/>
              <a:t>drugs</a:t>
            </a:r>
          </a:p>
          <a:p>
            <a:r>
              <a:rPr lang="en-US" sz="2000" dirty="0" smtClean="0"/>
              <a:t>In Southeast </a:t>
            </a:r>
            <a:r>
              <a:rPr lang="en-US" sz="2000" dirty="0"/>
              <a:t>Asia, a region with a population of more than 680 million people across 11 countries, methamphetamine is a booming multibillion-dollar trade that has supplanted opium and its derivative heroin to become the dominant illegal drug for both use and </a:t>
            </a:r>
            <a:r>
              <a:rPr lang="en-US" sz="2000" dirty="0" smtClean="0"/>
              <a:t>export</a:t>
            </a:r>
            <a:endParaRPr lang="en-US" sz="2000" dirty="0"/>
          </a:p>
        </p:txBody>
      </p:sp>
      <p:sp>
        <p:nvSpPr>
          <p:cNvPr id="4" name="TextBox 3"/>
          <p:cNvSpPr txBox="1"/>
          <p:nvPr/>
        </p:nvSpPr>
        <p:spPr>
          <a:xfrm>
            <a:off x="809297" y="6411310"/>
            <a:ext cx="5202620" cy="369332"/>
          </a:xfrm>
          <a:prstGeom prst="rect">
            <a:avLst/>
          </a:prstGeom>
          <a:noFill/>
        </p:spPr>
        <p:txBody>
          <a:bodyPr wrap="square" rtlCol="0">
            <a:spAutoFit/>
          </a:bodyPr>
          <a:lstStyle/>
          <a:p>
            <a:r>
              <a:rPr lang="en-US" dirty="0" smtClean="0"/>
              <a:t>Published, May 31, 2022</a:t>
            </a:r>
            <a:endParaRPr lang="en-US" dirty="0"/>
          </a:p>
        </p:txBody>
      </p:sp>
    </p:spTree>
    <p:extLst>
      <p:ext uri="{BB962C8B-B14F-4D97-AF65-F5344CB8AC3E}">
        <p14:creationId xmlns:p14="http://schemas.microsoft.com/office/powerpoint/2010/main" val="2347166275"/>
      </p:ext>
    </p:extLst>
  </p:cSld>
  <p:clrMapOvr>
    <a:masterClrMapping/>
  </p:clrMapOvr>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302</TotalTime>
  <Words>923</Words>
  <Application>Microsoft Office PowerPoint</Application>
  <PresentationFormat>Widescreen</PresentationFormat>
  <Paragraphs>80</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Segoe UI Semibold</vt:lpstr>
      <vt:lpstr>Times New Roman</vt:lpstr>
      <vt:lpstr>Trebuchet MS</vt:lpstr>
      <vt:lpstr>Wingdings 3</vt:lpstr>
      <vt:lpstr>Facet</vt:lpstr>
      <vt:lpstr>PowerPoint Presentation</vt:lpstr>
      <vt:lpstr>      Methamphetamine Use Among Asian/Native Hawaiians and Other Pacific Islanders (NHOPI)   </vt:lpstr>
      <vt:lpstr>PowerPoint Presentation</vt:lpstr>
      <vt:lpstr>Other Substance Use in 2020</vt:lpstr>
      <vt:lpstr>Did Not Receive Substance Use Treatment or Mental Health Services in Past Year: Among Asian/NHOPI People Aged 12+</vt:lpstr>
      <vt:lpstr>PowerPoint Presentation</vt:lpstr>
      <vt:lpstr>Barriers to Treatment</vt:lpstr>
      <vt:lpstr>Asia’s Methamphetamine Cartels</vt:lpstr>
      <vt:lpstr>According to CNN Correspondent, Heather Chen</vt:lpstr>
      <vt:lpstr>Thank you,</vt:lpstr>
    </vt:vector>
  </TitlesOfParts>
  <Company>County of Sacramento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Grimes. Kimberly</dc:creator>
  <cp:lastModifiedBy>Grimes. Kimberly</cp:lastModifiedBy>
  <cp:revision>10</cp:revision>
  <dcterms:created xsi:type="dcterms:W3CDTF">2023-05-09T20:25:26Z</dcterms:created>
  <dcterms:modified xsi:type="dcterms:W3CDTF">2023-05-11T18:52:09Z</dcterms:modified>
</cp:coreProperties>
</file>