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57" r:id="rId3"/>
    <p:sldId id="256" r:id="rId4"/>
    <p:sldId id="269" r:id="rId5"/>
    <p:sldId id="266" r:id="rId6"/>
    <p:sldId id="258" r:id="rId7"/>
    <p:sldId id="267" r:id="rId8"/>
    <p:sldId id="265" r:id="rId9"/>
    <p:sldId id="270" r:id="rId10"/>
    <p:sldId id="259" r:id="rId11"/>
    <p:sldId id="260" r:id="rId12"/>
    <p:sldId id="268" r:id="rId13"/>
    <p:sldId id="261" r:id="rId14"/>
    <p:sldId id="281" r:id="rId15"/>
    <p:sldId id="286" r:id="rId16"/>
    <p:sldId id="280" r:id="rId17"/>
    <p:sldId id="273" r:id="rId18"/>
    <p:sldId id="274" r:id="rId19"/>
    <p:sldId id="282" r:id="rId20"/>
    <p:sldId id="283" r:id="rId21"/>
    <p:sldId id="284" r:id="rId22"/>
    <p:sldId id="285"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B049"/>
    <a:srgbClr val="F9F9F9"/>
    <a:srgbClr val="8B008B"/>
    <a:srgbClr val="4F99AA"/>
    <a:srgbClr val="F9A603"/>
    <a:srgbClr val="810B81"/>
    <a:srgbClr val="FF99FF"/>
    <a:srgbClr val="FFFF99"/>
    <a:srgbClr val="AFC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555" autoAdjust="0"/>
    <p:restoredTop sz="94660"/>
  </p:normalViewPr>
  <p:slideViewPr>
    <p:cSldViewPr snapToGrid="0">
      <p:cViewPr varScale="1">
        <p:scale>
          <a:sx n="60" d="100"/>
          <a:sy n="60" d="100"/>
        </p:scale>
        <p:origin x="3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5/10/2022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5/10/2022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bit.ly/sachb-summer-webinar-survey"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bi.nlm.nih.gov/pmc/articles/PMC4374990/" TargetMode="External"/><Relationship Id="rId2" Type="http://schemas.openxmlformats.org/officeDocument/2006/relationships/hyperlink" Target="https://pubmed.ncbi.nlm.nih.gov/2559943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35201" y="3657597"/>
            <a:ext cx="7586132" cy="1761070"/>
          </a:xfrm>
        </p:spPr>
        <p:txBody>
          <a:bodyPr>
            <a:normAutofit lnSpcReduction="10000"/>
          </a:bodyPr>
          <a:lstStyle/>
          <a:p>
            <a:r>
              <a:rPr lang="en-US" dirty="0" smtClean="0"/>
              <a:t>Michelle </a:t>
            </a:r>
            <a:r>
              <a:rPr lang="en-US" dirty="0" err="1" smtClean="0"/>
              <a:t>Besse</a:t>
            </a:r>
            <a:r>
              <a:rPr lang="en-US" dirty="0" smtClean="0"/>
              <a:t>, LMFT, Program Planner</a:t>
            </a:r>
          </a:p>
          <a:p>
            <a:r>
              <a:rPr lang="en-US" dirty="0" smtClean="0"/>
              <a:t>Substance Use Prevention and Treatment Services</a:t>
            </a:r>
          </a:p>
          <a:p>
            <a:r>
              <a:rPr lang="en-US" dirty="0" smtClean="0"/>
              <a:t>Sacramento County Department of Health Services </a:t>
            </a:r>
          </a:p>
          <a:p>
            <a:r>
              <a:rPr lang="en-US" dirty="0" smtClean="0"/>
              <a:t>Division of Behavioral Health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15" y="136382"/>
            <a:ext cx="6112903" cy="3521215"/>
          </a:xfrm>
          <a:prstGeom prst="rect">
            <a:avLst/>
          </a:prstGeom>
        </p:spPr>
      </p:pic>
    </p:spTree>
    <p:extLst>
      <p:ext uri="{BB962C8B-B14F-4D97-AF65-F5344CB8AC3E}">
        <p14:creationId xmlns:p14="http://schemas.microsoft.com/office/powerpoint/2010/main" val="1010562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6533" y="643467"/>
            <a:ext cx="11125200" cy="57806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533" y="2433989"/>
            <a:ext cx="5659220" cy="3990141"/>
          </a:xfrm>
          <a:prstGeom prst="rect">
            <a:avLst/>
          </a:prstGeom>
        </p:spPr>
      </p:pic>
      <p:sp>
        <p:nvSpPr>
          <p:cNvPr id="2" name="Title 1"/>
          <p:cNvSpPr>
            <a:spLocks noGrp="1"/>
          </p:cNvSpPr>
          <p:nvPr>
            <p:ph type="title"/>
          </p:nvPr>
        </p:nvSpPr>
        <p:spPr/>
        <p:txBody>
          <a:bodyPr/>
          <a:lstStyle/>
          <a:p>
            <a:r>
              <a:rPr lang="en-US" dirty="0" smtClean="0">
                <a:solidFill>
                  <a:schemeClr val="bg1"/>
                </a:solidFill>
              </a:rPr>
              <a:t>Current Perinatal Services at SUPT</a:t>
            </a:r>
            <a:endParaRPr lang="en-US" dirty="0">
              <a:solidFill>
                <a:schemeClr val="bg1"/>
              </a:solidFill>
            </a:endParaRPr>
          </a:p>
        </p:txBody>
      </p:sp>
      <p:sp>
        <p:nvSpPr>
          <p:cNvPr id="3" name="Content Placeholder 2"/>
          <p:cNvSpPr>
            <a:spLocks noGrp="1"/>
          </p:cNvSpPr>
          <p:nvPr>
            <p:ph idx="1"/>
          </p:nvPr>
        </p:nvSpPr>
        <p:spPr>
          <a:xfrm>
            <a:off x="4927599" y="2556932"/>
            <a:ext cx="5968997" cy="3318936"/>
          </a:xfrm>
        </p:spPr>
        <p:txBody>
          <a:bodyPr/>
          <a:lstStyle/>
          <a:p>
            <a:pPr>
              <a:buClr>
                <a:schemeClr val="bg1"/>
              </a:buClr>
            </a:pPr>
            <a:r>
              <a:rPr lang="en-US" dirty="0" smtClean="0">
                <a:solidFill>
                  <a:schemeClr val="bg1"/>
                </a:solidFill>
              </a:rPr>
              <a:t>Options for Recovery Program: </a:t>
            </a:r>
          </a:p>
          <a:p>
            <a:pPr lvl="1">
              <a:buClr>
                <a:schemeClr val="bg1"/>
              </a:buClr>
            </a:pPr>
            <a:r>
              <a:rPr lang="en-US" dirty="0" smtClean="0">
                <a:solidFill>
                  <a:schemeClr val="bg1"/>
                </a:solidFill>
              </a:rPr>
              <a:t>Residential Treatment, Recovery Residences/ Sober Living, Intensive Outpatient Treatment, Outpatient Treatment, Recovery Services</a:t>
            </a:r>
          </a:p>
          <a:p>
            <a:pPr>
              <a:buClr>
                <a:schemeClr val="bg1"/>
              </a:buClr>
            </a:pPr>
            <a:r>
              <a:rPr lang="en-US" dirty="0" smtClean="0">
                <a:solidFill>
                  <a:schemeClr val="bg1"/>
                </a:solidFill>
              </a:rPr>
              <a:t>Medication Assisted Treatment Specialty </a:t>
            </a:r>
            <a:r>
              <a:rPr lang="en-US" dirty="0">
                <a:solidFill>
                  <a:schemeClr val="bg1"/>
                </a:solidFill>
              </a:rPr>
              <a:t>S</a:t>
            </a:r>
            <a:r>
              <a:rPr lang="en-US" dirty="0" smtClean="0">
                <a:solidFill>
                  <a:schemeClr val="bg1"/>
                </a:solidFill>
              </a:rPr>
              <a:t>ervices for Pregnant Women</a:t>
            </a:r>
            <a:endParaRPr lang="en-US" dirty="0">
              <a:solidFill>
                <a:schemeClr val="bg1"/>
              </a:solidFill>
            </a:endParaRPr>
          </a:p>
        </p:txBody>
      </p:sp>
    </p:spTree>
    <p:extLst>
      <p:ext uri="{BB962C8B-B14F-4D97-AF65-F5344CB8AC3E}">
        <p14:creationId xmlns:p14="http://schemas.microsoft.com/office/powerpoint/2010/main" val="911933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2667" y="575734"/>
            <a:ext cx="10938932" cy="5621866"/>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6069" y="702734"/>
            <a:ext cx="9601196" cy="1303867"/>
          </a:xfrm>
        </p:spPr>
        <p:txBody>
          <a:bodyPr>
            <a:normAutofit fontScale="90000"/>
          </a:bodyPr>
          <a:lstStyle/>
          <a:p>
            <a:r>
              <a:rPr lang="en-US" dirty="0">
                <a:solidFill>
                  <a:schemeClr val="bg1"/>
                </a:solidFill>
              </a:rPr>
              <a:t>Service </a:t>
            </a:r>
            <a:r>
              <a:rPr lang="en-US" dirty="0" smtClean="0">
                <a:solidFill>
                  <a:schemeClr val="bg1"/>
                </a:solidFill>
              </a:rPr>
              <a:t>Needs/Gaps</a:t>
            </a:r>
            <a:r>
              <a:rPr lang="en-US" dirty="0"/>
              <a:t/>
            </a:r>
            <a:br>
              <a:rPr lang="en-US" dirty="0"/>
            </a:br>
            <a:endParaRPr lang="en-US" dirty="0"/>
          </a:p>
        </p:txBody>
      </p:sp>
      <p:pic>
        <p:nvPicPr>
          <p:cNvPr id="8" name="Picture 7"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9110133" y="643466"/>
            <a:ext cx="2421466" cy="1642533"/>
          </a:xfrm>
          <a:prstGeom prst="rect">
            <a:avLst/>
          </a:prstGeom>
          <a:noFill/>
          <a:ln>
            <a:noFill/>
          </a:ln>
        </p:spPr>
      </p:pic>
      <p:sp>
        <p:nvSpPr>
          <p:cNvPr id="3" name="Content Placeholder 2"/>
          <p:cNvSpPr>
            <a:spLocks noGrp="1"/>
          </p:cNvSpPr>
          <p:nvPr>
            <p:ph idx="1"/>
          </p:nvPr>
        </p:nvSpPr>
        <p:spPr>
          <a:xfrm>
            <a:off x="660401" y="2006601"/>
            <a:ext cx="10871198" cy="4000794"/>
          </a:xfrm>
        </p:spPr>
        <p:txBody>
          <a:bodyPr>
            <a:noAutofit/>
          </a:bodyPr>
          <a:lstStyle/>
          <a:p>
            <a:pPr>
              <a:buClr>
                <a:schemeClr val="bg1"/>
              </a:buClr>
            </a:pPr>
            <a:r>
              <a:rPr lang="en-US" sz="2200" dirty="0" smtClean="0">
                <a:solidFill>
                  <a:schemeClr val="bg1"/>
                </a:solidFill>
              </a:rPr>
              <a:t>Although we have a high rate of prenatally substance exposed infants and children, many providers do not have specific interventions for prenatal substance exposure.</a:t>
            </a:r>
          </a:p>
          <a:p>
            <a:pPr>
              <a:buClr>
                <a:schemeClr val="bg1"/>
              </a:buClr>
            </a:pPr>
            <a:r>
              <a:rPr lang="en-US" sz="2200" dirty="0" smtClean="0">
                <a:solidFill>
                  <a:schemeClr val="bg1"/>
                </a:solidFill>
              </a:rPr>
              <a:t>Increasing screening and referrals of women using substances while pregnant could reduce the number and severity of children prenatally exposed to substances and encourage women to participate in treatment.</a:t>
            </a:r>
          </a:p>
          <a:p>
            <a:pPr>
              <a:buClr>
                <a:schemeClr val="bg1"/>
              </a:buClr>
            </a:pPr>
            <a:r>
              <a:rPr lang="en-US" sz="2200" dirty="0" smtClean="0">
                <a:solidFill>
                  <a:schemeClr val="bg1"/>
                </a:solidFill>
              </a:rPr>
              <a:t>Information on the impacts of prenatal substance exposure on the developing child and adolescent is not readily available or used in Sacramento County.  </a:t>
            </a:r>
          </a:p>
          <a:p>
            <a:pPr>
              <a:buClr>
                <a:schemeClr val="bg1"/>
              </a:buClr>
            </a:pPr>
            <a:r>
              <a:rPr lang="en-US" sz="2200" dirty="0" smtClean="0">
                <a:solidFill>
                  <a:schemeClr val="bg1"/>
                </a:solidFill>
              </a:rPr>
              <a:t>Providing consistent information among a number of different disciplines would give Sacramento County Providers (Substance Use, Medical Providers, Behavioral Health, Social Workers and other community partners) a common language and understanding to treat children with prenatal substance exposure.  </a:t>
            </a:r>
            <a:endParaRPr lang="en-US" sz="2200" dirty="0">
              <a:solidFill>
                <a:schemeClr val="bg1"/>
              </a:solidFill>
            </a:endParaRPr>
          </a:p>
        </p:txBody>
      </p:sp>
    </p:spTree>
    <p:extLst>
      <p:ext uri="{BB962C8B-B14F-4D97-AF65-F5344CB8AC3E}">
        <p14:creationId xmlns:p14="http://schemas.microsoft.com/office/powerpoint/2010/main" val="3142150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7467" y="716845"/>
            <a:ext cx="2379131" cy="15860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Proposal/ Goals</a:t>
            </a:r>
            <a:endParaRPr lang="en-US" dirty="0"/>
          </a:p>
        </p:txBody>
      </p:sp>
      <p:sp>
        <p:nvSpPr>
          <p:cNvPr id="3" name="Content Placeholder 2"/>
          <p:cNvSpPr>
            <a:spLocks noGrp="1"/>
          </p:cNvSpPr>
          <p:nvPr>
            <p:ph idx="1"/>
          </p:nvPr>
        </p:nvSpPr>
        <p:spPr>
          <a:xfrm>
            <a:off x="914400" y="2472267"/>
            <a:ext cx="9982198" cy="3657600"/>
          </a:xfrm>
        </p:spPr>
        <p:txBody>
          <a:bodyPr>
            <a:normAutofit lnSpcReduction="10000"/>
          </a:bodyPr>
          <a:lstStyle/>
          <a:p>
            <a:r>
              <a:rPr lang="en-US" dirty="0" smtClean="0"/>
              <a:t>A screening tool for pregnant women to identify potential substance use and refer for early intervention and treatment services.</a:t>
            </a:r>
          </a:p>
          <a:p>
            <a:r>
              <a:rPr lang="en-US" dirty="0" smtClean="0"/>
              <a:t>Provide education to professionals in the community who interact with pregnant women who use substances and children who have had prenatal substance exposure. </a:t>
            </a:r>
          </a:p>
          <a:p>
            <a:r>
              <a:rPr lang="en-US" dirty="0" smtClean="0"/>
              <a:t>Media campaign for providers encouraging an increase in knowledge in the area of prenatal substance exposure including articles in the Sierra Sacramento Valley Medical Society Magazine.</a:t>
            </a:r>
          </a:p>
          <a:p>
            <a:r>
              <a:rPr lang="en-US" dirty="0" smtClean="0"/>
              <a:t>Media campaign encouraging mothers to seek treatment early.</a:t>
            </a:r>
            <a:endParaRPr lang="en-US" dirty="0"/>
          </a:p>
        </p:txBody>
      </p:sp>
    </p:spTree>
    <p:extLst>
      <p:ext uri="{BB962C8B-B14F-4D97-AF65-F5344CB8AC3E}">
        <p14:creationId xmlns:p14="http://schemas.microsoft.com/office/powerpoint/2010/main" val="3490830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Timeline</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April 12</a:t>
            </a:r>
            <a:r>
              <a:rPr lang="en-US" baseline="30000" dirty="0" smtClean="0"/>
              <a:t>th</a:t>
            </a:r>
            <a:r>
              <a:rPr lang="en-US" dirty="0" smtClean="0"/>
              <a:t> 1:30 pm- Overview of Prenatal Substance Exposure and Website Launch.</a:t>
            </a:r>
          </a:p>
          <a:p>
            <a:r>
              <a:rPr lang="en-US" dirty="0" smtClean="0"/>
              <a:t>May 3</a:t>
            </a:r>
            <a:r>
              <a:rPr lang="en-US" baseline="30000" dirty="0" smtClean="0"/>
              <a:t>rd</a:t>
            </a:r>
            <a:r>
              <a:rPr lang="en-US" dirty="0" smtClean="0"/>
              <a:t> 1:30-3:00pm- Second Stakeholders Meeting.  </a:t>
            </a:r>
          </a:p>
          <a:p>
            <a:r>
              <a:rPr lang="en-US" dirty="0" smtClean="0"/>
              <a:t>May 23</a:t>
            </a:r>
            <a:r>
              <a:rPr lang="en-US" baseline="30000" dirty="0" smtClean="0"/>
              <a:t>rd</a:t>
            </a:r>
            <a:r>
              <a:rPr lang="en-US" dirty="0" smtClean="0"/>
              <a:t> </a:t>
            </a:r>
            <a:r>
              <a:rPr lang="en-US" dirty="0" smtClean="0">
                <a:solidFill>
                  <a:schemeClr val="tx1"/>
                </a:solidFill>
              </a:rPr>
              <a:t>and May 24</a:t>
            </a:r>
            <a:r>
              <a:rPr lang="en-US" baseline="30000" dirty="0" smtClean="0">
                <a:solidFill>
                  <a:schemeClr val="tx1"/>
                </a:solidFill>
              </a:rPr>
              <a:t>th</a:t>
            </a:r>
            <a:r>
              <a:rPr lang="en-US" dirty="0" smtClean="0">
                <a:solidFill>
                  <a:schemeClr val="tx1"/>
                </a:solidFill>
              </a:rPr>
              <a:t> (One Day Training- offered two different days</a:t>
            </a:r>
            <a:r>
              <a:rPr lang="en-US" dirty="0">
                <a:solidFill>
                  <a:schemeClr val="tx1"/>
                </a:solidFill>
              </a:rPr>
              <a:t>). Prenatal Substance Exposure, Pregnancy and the Infant. </a:t>
            </a:r>
            <a:endParaRPr lang="en-US" dirty="0" smtClean="0">
              <a:solidFill>
                <a:schemeClr val="tx1"/>
              </a:solidFill>
            </a:endParaRPr>
          </a:p>
          <a:p>
            <a:r>
              <a:rPr lang="en-US" dirty="0" smtClean="0">
                <a:solidFill>
                  <a:schemeClr val="tx1"/>
                </a:solidFill>
              </a:rPr>
              <a:t>August 9</a:t>
            </a:r>
            <a:r>
              <a:rPr lang="en-US" baseline="30000" dirty="0" smtClean="0">
                <a:solidFill>
                  <a:schemeClr val="tx1"/>
                </a:solidFill>
              </a:rPr>
              <a:t>th</a:t>
            </a:r>
            <a:r>
              <a:rPr lang="en-US" dirty="0" smtClean="0">
                <a:solidFill>
                  <a:schemeClr val="tx1"/>
                </a:solidFill>
              </a:rPr>
              <a:t> and August 10</a:t>
            </a:r>
            <a:r>
              <a:rPr lang="en-US" baseline="30000" dirty="0" smtClean="0">
                <a:solidFill>
                  <a:schemeClr val="tx1"/>
                </a:solidFill>
              </a:rPr>
              <a:t>th</a:t>
            </a:r>
            <a:r>
              <a:rPr lang="en-US" dirty="0" smtClean="0">
                <a:solidFill>
                  <a:schemeClr val="tx1"/>
                </a:solidFill>
              </a:rPr>
              <a:t> (One Day Training- offered two different days</a:t>
            </a:r>
            <a:r>
              <a:rPr lang="en-US" dirty="0">
                <a:solidFill>
                  <a:schemeClr val="tx1"/>
                </a:solidFill>
              </a:rPr>
              <a:t>). Prenatal Substance Exposure, Impact on the Developing Child. </a:t>
            </a:r>
            <a:endParaRPr lang="en-US" dirty="0" smtClean="0">
              <a:solidFill>
                <a:schemeClr val="tx1"/>
              </a:solidFill>
            </a:endParaRPr>
          </a:p>
          <a:p>
            <a:r>
              <a:rPr lang="en-US" dirty="0" smtClean="0">
                <a:solidFill>
                  <a:schemeClr val="tx1"/>
                </a:solidFill>
              </a:rPr>
              <a:t>November 1</a:t>
            </a:r>
            <a:r>
              <a:rPr lang="en-US" baseline="30000" dirty="0" smtClean="0">
                <a:solidFill>
                  <a:schemeClr val="tx1"/>
                </a:solidFill>
              </a:rPr>
              <a:t>st</a:t>
            </a:r>
            <a:r>
              <a:rPr lang="en-US" dirty="0" smtClean="0">
                <a:solidFill>
                  <a:schemeClr val="tx1"/>
                </a:solidFill>
              </a:rPr>
              <a:t> and November 2</a:t>
            </a:r>
            <a:r>
              <a:rPr lang="en-US" baseline="30000" dirty="0" smtClean="0">
                <a:solidFill>
                  <a:schemeClr val="tx1"/>
                </a:solidFill>
              </a:rPr>
              <a:t>nd</a:t>
            </a:r>
            <a:r>
              <a:rPr lang="en-US" dirty="0" smtClean="0">
                <a:solidFill>
                  <a:schemeClr val="tx1"/>
                </a:solidFill>
              </a:rPr>
              <a:t> – Specialized Training Series. Topics to be chosen after survey of stakeholders.</a:t>
            </a:r>
          </a:p>
          <a:p>
            <a:r>
              <a:rPr lang="en-US" dirty="0" smtClean="0">
                <a:solidFill>
                  <a:schemeClr val="tx1"/>
                </a:solidFill>
              </a:rPr>
              <a:t>May through December 2022- Webinars- topics to be decided with stakeholder input.</a:t>
            </a:r>
            <a:endParaRPr lang="en-US" dirty="0">
              <a:solidFill>
                <a:schemeClr val="tx1"/>
              </a:solidFill>
            </a:endParaRPr>
          </a:p>
        </p:txBody>
      </p:sp>
      <p:pic>
        <p:nvPicPr>
          <p:cNvPr id="717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908" y="878680"/>
            <a:ext cx="1876425" cy="140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651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Logo Chosen By Stakeholders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061" y="2035546"/>
            <a:ext cx="7141878" cy="4113936"/>
          </a:xfrm>
          <a:prstGeom prst="rect">
            <a:avLst/>
          </a:prstGeom>
        </p:spPr>
      </p:pic>
    </p:spTree>
    <p:extLst>
      <p:ext uri="{BB962C8B-B14F-4D97-AF65-F5344CB8AC3E}">
        <p14:creationId xmlns:p14="http://schemas.microsoft.com/office/powerpoint/2010/main" val="1286035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From Stakeholders</a:t>
            </a:r>
            <a:endParaRPr lang="en-US" dirty="0"/>
          </a:p>
        </p:txBody>
      </p:sp>
      <p:sp>
        <p:nvSpPr>
          <p:cNvPr id="3" name="TextBox 2"/>
          <p:cNvSpPr txBox="1"/>
          <p:nvPr/>
        </p:nvSpPr>
        <p:spPr>
          <a:xfrm>
            <a:off x="1761893" y="2609385"/>
            <a:ext cx="8697951" cy="2862322"/>
          </a:xfrm>
          <a:prstGeom prst="rect">
            <a:avLst/>
          </a:prstGeom>
          <a:noFill/>
        </p:spPr>
        <p:txBody>
          <a:bodyPr wrap="square" rtlCol="0">
            <a:spAutoFit/>
          </a:bodyPr>
          <a:lstStyle/>
          <a:p>
            <a:r>
              <a:rPr lang="en-US" dirty="0" smtClean="0"/>
              <a:t>Information about partnering and working together was used to reach out to additional interested stakeholders.  bessem@saccounty.net</a:t>
            </a:r>
          </a:p>
          <a:p>
            <a:endParaRPr lang="en-US" dirty="0"/>
          </a:p>
          <a:p>
            <a:r>
              <a:rPr lang="en-US" dirty="0" smtClean="0"/>
              <a:t>Training selections were designed around the input which will be voted on today.</a:t>
            </a:r>
          </a:p>
          <a:p>
            <a:r>
              <a:rPr lang="en-US" dirty="0" smtClean="0"/>
              <a:t>		Vote at: </a:t>
            </a:r>
            <a:r>
              <a:rPr lang="en-US" u="sng" dirty="0" smtClean="0">
                <a:hlinkClick r:id="rId2"/>
              </a:rPr>
              <a:t>https</a:t>
            </a:r>
            <a:r>
              <a:rPr lang="en-US" u="sng" dirty="0">
                <a:hlinkClick r:id="rId2"/>
              </a:rPr>
              <a:t>://bit.ly/sachb-summer-webinar-survey</a:t>
            </a:r>
            <a:r>
              <a:rPr lang="en-US" dirty="0" smtClean="0"/>
              <a:t>. (Link in the chat and will be 		sent out after todays meeting.</a:t>
            </a:r>
            <a:endParaRPr lang="en-US" dirty="0"/>
          </a:p>
          <a:p>
            <a:endParaRPr lang="en-US" dirty="0"/>
          </a:p>
          <a:p>
            <a:r>
              <a:rPr lang="en-US" dirty="0" smtClean="0"/>
              <a:t>Stakeholders who requested additional information were contacted.</a:t>
            </a:r>
          </a:p>
          <a:p>
            <a:endParaRPr lang="en-US" dirty="0"/>
          </a:p>
          <a:p>
            <a:r>
              <a:rPr lang="en-US" dirty="0" smtClean="0"/>
              <a:t>Capacity and outreach addressed through stakeholders survey.  </a:t>
            </a:r>
            <a:endParaRPr lang="en-US" dirty="0"/>
          </a:p>
        </p:txBody>
      </p:sp>
    </p:spTree>
    <p:extLst>
      <p:ext uri="{BB962C8B-B14F-4D97-AF65-F5344CB8AC3E}">
        <p14:creationId xmlns:p14="http://schemas.microsoft.com/office/powerpoint/2010/main" val="28635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7836" y="967296"/>
            <a:ext cx="9574306" cy="1107996"/>
          </a:xfrm>
          <a:prstGeom prst="rect">
            <a:avLst/>
          </a:prstGeom>
        </p:spPr>
        <p:txBody>
          <a:bodyPr wrap="square">
            <a:spAutoFit/>
          </a:bodyPr>
          <a:lstStyle/>
          <a:p>
            <a:pPr algn="ctr"/>
            <a:r>
              <a:rPr lang="en-US" sz="6600" b="1" dirty="0" smtClean="0"/>
              <a:t>April 12</a:t>
            </a:r>
            <a:r>
              <a:rPr lang="en-US" sz="6600" b="1" baseline="30000" dirty="0" smtClean="0"/>
              <a:t>th</a:t>
            </a:r>
            <a:r>
              <a:rPr lang="en-US" sz="6600" b="1" dirty="0" smtClean="0"/>
              <a:t> Success</a:t>
            </a:r>
          </a:p>
        </p:txBody>
      </p:sp>
      <p:sp>
        <p:nvSpPr>
          <p:cNvPr id="3" name="TextBox 2"/>
          <p:cNvSpPr txBox="1"/>
          <p:nvPr/>
        </p:nvSpPr>
        <p:spPr>
          <a:xfrm>
            <a:off x="1057836" y="2320931"/>
            <a:ext cx="4817326" cy="3785652"/>
          </a:xfrm>
          <a:prstGeom prst="rect">
            <a:avLst/>
          </a:prstGeom>
          <a:noFill/>
        </p:spPr>
        <p:txBody>
          <a:bodyPr wrap="square" rtlCol="0">
            <a:spAutoFit/>
          </a:bodyPr>
          <a:lstStyle/>
          <a:p>
            <a:r>
              <a:rPr lang="en-US" sz="6000" dirty="0" smtClean="0"/>
              <a:t>Over 180 </a:t>
            </a:r>
            <a:r>
              <a:rPr lang="en-US" sz="6000" dirty="0"/>
              <a:t>p</a:t>
            </a:r>
            <a:r>
              <a:rPr lang="en-US" sz="6000" dirty="0" smtClean="0"/>
              <a:t>rofessionals attend our kickoff event</a:t>
            </a:r>
            <a:endParaRPr lang="en-US" sz="6000" dirty="0"/>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302" y="2320932"/>
            <a:ext cx="5692706" cy="378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16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856" y="982132"/>
            <a:ext cx="9601196" cy="1303867"/>
          </a:xfrm>
        </p:spPr>
        <p:txBody>
          <a:bodyPr>
            <a:normAutofit fontScale="90000"/>
          </a:bodyPr>
          <a:lstStyle/>
          <a:p>
            <a:r>
              <a:rPr lang="en-US" b="1" dirty="0" err="1" smtClean="0">
                <a:solidFill>
                  <a:srgbClr val="F9A603"/>
                </a:solidFill>
              </a:rPr>
              <a:t>SAC</a:t>
            </a:r>
            <a:r>
              <a:rPr lang="en-US" b="1" dirty="0" err="1" smtClean="0">
                <a:solidFill>
                  <a:srgbClr val="8B008B"/>
                </a:solidFill>
              </a:rPr>
              <a:t>County</a:t>
            </a:r>
            <a:r>
              <a:rPr lang="en-US" b="1" dirty="0" smtClean="0"/>
              <a:t> </a:t>
            </a:r>
            <a:r>
              <a:rPr lang="en-US" b="1" dirty="0" smtClean="0">
                <a:solidFill>
                  <a:srgbClr val="4F99AA"/>
                </a:solidFill>
              </a:rPr>
              <a:t>Healthy Beginnings </a:t>
            </a:r>
            <a:r>
              <a:rPr lang="en-US" b="1" dirty="0" smtClean="0"/>
              <a:t>Website</a:t>
            </a:r>
            <a:endParaRPr lang="en-US" b="1" dirty="0"/>
          </a:p>
        </p:txBody>
      </p:sp>
      <p:sp>
        <p:nvSpPr>
          <p:cNvPr id="3" name="Content Placeholder 2"/>
          <p:cNvSpPr>
            <a:spLocks noGrp="1"/>
          </p:cNvSpPr>
          <p:nvPr>
            <p:ph idx="1"/>
          </p:nvPr>
        </p:nvSpPr>
        <p:spPr>
          <a:xfrm>
            <a:off x="1092201" y="4047893"/>
            <a:ext cx="9557213" cy="1827974"/>
          </a:xfrm>
        </p:spPr>
        <p:txBody>
          <a:bodyPr>
            <a:normAutofit fontScale="92500" lnSpcReduction="10000"/>
          </a:bodyPr>
          <a:lstStyle/>
          <a:p>
            <a:r>
              <a:rPr lang="en-US" dirty="0" smtClean="0"/>
              <a:t>Website Launch</a:t>
            </a:r>
          </a:p>
          <a:p>
            <a:r>
              <a:rPr lang="en-US" dirty="0" smtClean="0"/>
              <a:t>Training sign up for in person and zoom training May 23 or 24</a:t>
            </a:r>
          </a:p>
          <a:p>
            <a:r>
              <a:rPr lang="en-US" dirty="0" smtClean="0"/>
              <a:t>Videos and excerpts from trainings</a:t>
            </a:r>
          </a:p>
          <a:p>
            <a:r>
              <a:rPr lang="en-US" dirty="0" smtClean="0"/>
              <a:t>Coming Soon- Provider Tools</a:t>
            </a:r>
            <a:endParaRPr lang="en-US" dirty="0"/>
          </a:p>
        </p:txBody>
      </p:sp>
      <p:sp>
        <p:nvSpPr>
          <p:cNvPr id="5" name="TextBox 4"/>
          <p:cNvSpPr txBox="1"/>
          <p:nvPr/>
        </p:nvSpPr>
        <p:spPr>
          <a:xfrm>
            <a:off x="2118731" y="2698594"/>
            <a:ext cx="8530683" cy="830997"/>
          </a:xfrm>
          <a:prstGeom prst="rect">
            <a:avLst/>
          </a:prstGeom>
          <a:noFill/>
        </p:spPr>
        <p:txBody>
          <a:bodyPr wrap="square" rtlCol="0">
            <a:spAutoFit/>
          </a:bodyPr>
          <a:lstStyle/>
          <a:p>
            <a:r>
              <a:rPr lang="en-US" sz="4800" b="1" dirty="0" smtClean="0">
                <a:solidFill>
                  <a:srgbClr val="4F99AA"/>
                </a:solidFill>
                <a:latin typeface="Arial" panose="020B0604020202020204" pitchFamily="34" charset="0"/>
                <a:cs typeface="Arial" panose="020B0604020202020204" pitchFamily="34" charset="0"/>
              </a:rPr>
              <a:t>Sachealthybeginnings.com</a:t>
            </a:r>
            <a:endParaRPr lang="en-US" sz="4800" b="1" dirty="0">
              <a:solidFill>
                <a:srgbClr val="4F99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286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Media </a:t>
            </a:r>
            <a:r>
              <a:rPr lang="en-US" dirty="0" smtClean="0"/>
              <a:t>Launched May 9th</a:t>
            </a:r>
            <a:endParaRPr lang="en-US" dirty="0"/>
          </a:p>
        </p:txBody>
      </p:sp>
      <p:pic>
        <p:nvPicPr>
          <p:cNvPr id="5" name="Content Placeholder 4"/>
          <p:cNvPicPr>
            <a:picLocks noGrp="1" noChangeAspect="1"/>
          </p:cNvPicPr>
          <p:nvPr>
            <p:ph idx="1"/>
          </p:nvPr>
        </p:nvPicPr>
        <p:blipFill>
          <a:blip r:embed="rId2"/>
          <a:stretch>
            <a:fillRect/>
          </a:stretch>
        </p:blipFill>
        <p:spPr>
          <a:xfrm>
            <a:off x="3144644" y="1994164"/>
            <a:ext cx="6144321" cy="3948081"/>
          </a:xfrm>
          <a:prstGeom prst="rect">
            <a:avLst/>
          </a:prstGeom>
        </p:spPr>
      </p:pic>
    </p:spTree>
    <p:extLst>
      <p:ext uri="{BB962C8B-B14F-4D97-AF65-F5344CB8AC3E}">
        <p14:creationId xmlns:p14="http://schemas.microsoft.com/office/powerpoint/2010/main" val="3351586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47204" y="582456"/>
            <a:ext cx="11097589" cy="5508702"/>
          </a:xfrm>
          <a:prstGeom prst="rect">
            <a:avLst/>
          </a:prstGeom>
        </p:spPr>
      </p:pic>
      <p:sp>
        <p:nvSpPr>
          <p:cNvPr id="5" name="TextBox 4"/>
          <p:cNvSpPr txBox="1"/>
          <p:nvPr/>
        </p:nvSpPr>
        <p:spPr>
          <a:xfrm>
            <a:off x="1295401" y="1007334"/>
            <a:ext cx="6583325" cy="5016758"/>
          </a:xfrm>
          <a:prstGeom prst="rect">
            <a:avLst/>
          </a:prstGeom>
          <a:solidFill>
            <a:srgbClr val="86B049"/>
          </a:solidFill>
        </p:spPr>
        <p:txBody>
          <a:bodyPr wrap="square" rtlCol="0">
            <a:spAutoFit/>
          </a:bodyPr>
          <a:lstStyle/>
          <a:p>
            <a:pPr algn="ctr"/>
            <a:r>
              <a:rPr lang="en-US" sz="4000" dirty="0" smtClean="0">
                <a:solidFill>
                  <a:schemeClr val="bg1"/>
                </a:solidFill>
                <a:latin typeface="Papyrus" panose="03070502060502030205" pitchFamily="66" charset="0"/>
              </a:rPr>
              <a:t>It’s time to support, rather than shame, pregnant women who are at-risk for substance use.  Identifying and supporting these women has significant benefits for the mother, the family and the community at large.  </a:t>
            </a:r>
            <a:endParaRPr lang="en-US" sz="40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66939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32ee501f-327a-483b-ae37-12dca93d004a@saccou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404"/>
            <a:ext cx="5145435" cy="3432408"/>
          </a:xfrm>
          <a:prstGeom prst="rect">
            <a:avLst/>
          </a:prstGeom>
          <a:noFill/>
          <a:ln>
            <a:noFill/>
          </a:ln>
          <a:effectLst>
            <a:softEdge rad="1016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80932" y="982132"/>
            <a:ext cx="6815665" cy="1303867"/>
          </a:xfrm>
        </p:spPr>
        <p:txBody>
          <a:bodyPr>
            <a:normAutofit/>
          </a:bodyPr>
          <a:lstStyle/>
          <a:p>
            <a:r>
              <a:rPr lang="en-US" sz="6600" dirty="0" smtClean="0">
                <a:solidFill>
                  <a:schemeClr val="bg1"/>
                </a:solidFill>
              </a:rPr>
              <a:t>Background</a:t>
            </a:r>
            <a:endParaRPr lang="en-US" sz="6600" dirty="0">
              <a:solidFill>
                <a:schemeClr val="bg1"/>
              </a:solidFill>
            </a:endParaRPr>
          </a:p>
        </p:txBody>
      </p:sp>
      <p:sp>
        <p:nvSpPr>
          <p:cNvPr id="3" name="Content Placeholder 2"/>
          <p:cNvSpPr>
            <a:spLocks noGrp="1"/>
          </p:cNvSpPr>
          <p:nvPr>
            <p:ph idx="1"/>
          </p:nvPr>
        </p:nvSpPr>
        <p:spPr>
          <a:xfrm>
            <a:off x="491067" y="3115732"/>
            <a:ext cx="11023600" cy="3318936"/>
          </a:xfrm>
        </p:spPr>
        <p:txBody>
          <a:bodyPr>
            <a:normAutofit/>
          </a:bodyPr>
          <a:lstStyle/>
          <a:p>
            <a:pPr marL="0" indent="0">
              <a:buNone/>
            </a:pPr>
            <a:r>
              <a:rPr lang="en-US" sz="3200" dirty="0" smtClean="0">
                <a:solidFill>
                  <a:schemeClr val="bg1"/>
                </a:solidFill>
              </a:rPr>
              <a:t>Sacramento County, Behavioral Health, Substance Use Prevention and Treatment was awarded one time funding through the Coronavirus Response and Relief Supplemental Appropriations Act to enhance perinatal services in seven specific areas.  The </a:t>
            </a:r>
            <a:r>
              <a:rPr lang="en-US" sz="3200" dirty="0">
                <a:solidFill>
                  <a:schemeClr val="bg1"/>
                </a:solidFill>
              </a:rPr>
              <a:t>funding </a:t>
            </a:r>
            <a:r>
              <a:rPr lang="en-US" sz="3200" dirty="0" smtClean="0">
                <a:solidFill>
                  <a:schemeClr val="bg1"/>
                </a:solidFill>
              </a:rPr>
              <a:t>was approved by the Sacramento County Board of Supervisors on February 8</a:t>
            </a:r>
            <a:r>
              <a:rPr lang="en-US" sz="3200" baseline="30000" dirty="0" smtClean="0">
                <a:solidFill>
                  <a:schemeClr val="bg1"/>
                </a:solidFill>
              </a:rPr>
              <a:t>th</a:t>
            </a:r>
            <a:r>
              <a:rPr lang="en-US" sz="3200" dirty="0" smtClean="0">
                <a:solidFill>
                  <a:schemeClr val="bg1"/>
                </a:solidFill>
              </a:rPr>
              <a:t>, 2022, must </a:t>
            </a:r>
            <a:r>
              <a:rPr lang="en-US" sz="3200" dirty="0">
                <a:solidFill>
                  <a:schemeClr val="bg1"/>
                </a:solidFill>
              </a:rPr>
              <a:t>be spent no later than December 31, 2022.  </a:t>
            </a:r>
          </a:p>
          <a:p>
            <a:endParaRPr lang="en-US" dirty="0"/>
          </a:p>
        </p:txBody>
      </p:sp>
    </p:spTree>
    <p:extLst>
      <p:ext uri="{BB962C8B-B14F-4D97-AF65-F5344CB8AC3E}">
        <p14:creationId xmlns:p14="http://schemas.microsoft.com/office/powerpoint/2010/main" val="302048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69802" y="769434"/>
            <a:ext cx="11155739" cy="5139358"/>
          </a:xfrm>
          <a:prstGeom prst="rect">
            <a:avLst/>
          </a:prstGeom>
        </p:spPr>
      </p:pic>
    </p:spTree>
    <p:extLst>
      <p:ext uri="{BB962C8B-B14F-4D97-AF65-F5344CB8AC3E}">
        <p14:creationId xmlns:p14="http://schemas.microsoft.com/office/powerpoint/2010/main" val="1170514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95402" y="888371"/>
            <a:ext cx="9820596" cy="5187689"/>
          </a:xfrm>
          <a:prstGeom prst="rect">
            <a:avLst/>
          </a:prstGeom>
        </p:spPr>
      </p:pic>
    </p:spTree>
    <p:extLst>
      <p:ext uri="{BB962C8B-B14F-4D97-AF65-F5344CB8AC3E}">
        <p14:creationId xmlns:p14="http://schemas.microsoft.com/office/powerpoint/2010/main" val="2426221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413849" cy="6858000"/>
          </a:xfrm>
          <a:prstGeom prst="rect">
            <a:avLst/>
          </a:prstGeom>
        </p:spPr>
      </p:pic>
      <p:sp>
        <p:nvSpPr>
          <p:cNvPr id="2" name="Title 1"/>
          <p:cNvSpPr>
            <a:spLocks noGrp="1"/>
          </p:cNvSpPr>
          <p:nvPr>
            <p:ph type="title"/>
          </p:nvPr>
        </p:nvSpPr>
        <p:spPr>
          <a:xfrm>
            <a:off x="231092" y="12802"/>
            <a:ext cx="3515718" cy="3522960"/>
          </a:xfrm>
        </p:spPr>
        <p:txBody>
          <a:bodyPr>
            <a:normAutofit/>
          </a:bodyPr>
          <a:lstStyle/>
          <a:p>
            <a:r>
              <a:rPr lang="en-US" b="1" dirty="0" smtClean="0"/>
              <a:t>Screening Pregnant Women</a:t>
            </a:r>
            <a:endParaRPr lang="en-US" b="1" dirty="0"/>
          </a:p>
        </p:txBody>
      </p:sp>
      <p:sp>
        <p:nvSpPr>
          <p:cNvPr id="3" name="Content Placeholder 2"/>
          <p:cNvSpPr>
            <a:spLocks noGrp="1"/>
          </p:cNvSpPr>
          <p:nvPr>
            <p:ph idx="1"/>
          </p:nvPr>
        </p:nvSpPr>
        <p:spPr>
          <a:xfrm>
            <a:off x="9355872" y="102011"/>
            <a:ext cx="2836127" cy="5897345"/>
          </a:xfrm>
          <a:solidFill>
            <a:srgbClr val="F9F9F9"/>
          </a:solidFill>
          <a:ln>
            <a:solidFill>
              <a:srgbClr val="8B008B"/>
            </a:solidFill>
          </a:ln>
        </p:spPr>
        <p:txBody>
          <a:bodyPr>
            <a:normAutofit fontScale="92500" lnSpcReduction="10000"/>
          </a:bodyPr>
          <a:lstStyle/>
          <a:p>
            <a:pPr>
              <a:buClr>
                <a:srgbClr val="8B008B"/>
              </a:buClr>
              <a:buFont typeface="Wingdings" panose="05000000000000000000" pitchFamily="2" charset="2"/>
              <a:buChar char="v"/>
            </a:pPr>
            <a:r>
              <a:rPr lang="en-US" dirty="0" smtClean="0"/>
              <a:t>We are looking for sites interested in using the screening tool to begin screening pregnant women.</a:t>
            </a:r>
          </a:p>
          <a:p>
            <a:pPr>
              <a:buClr>
                <a:srgbClr val="8B008B"/>
              </a:buClr>
              <a:buFont typeface="Wingdings" panose="05000000000000000000" pitchFamily="2" charset="2"/>
              <a:buChar char="v"/>
            </a:pPr>
            <a:r>
              <a:rPr lang="en-US" dirty="0" smtClean="0"/>
              <a:t>No cost for the tool which will be provided by the </a:t>
            </a:r>
            <a:r>
              <a:rPr lang="en-US" dirty="0" err="1" smtClean="0"/>
              <a:t>SACCounty</a:t>
            </a:r>
            <a:r>
              <a:rPr lang="en-US" dirty="0" smtClean="0"/>
              <a:t> Healthy Beginnings initiative. </a:t>
            </a:r>
          </a:p>
          <a:p>
            <a:pPr>
              <a:buClr>
                <a:srgbClr val="8B008B"/>
              </a:buClr>
              <a:buFont typeface="Wingdings" panose="05000000000000000000" pitchFamily="2" charset="2"/>
              <a:buChar char="v"/>
            </a:pPr>
            <a:r>
              <a:rPr lang="en-US" dirty="0" smtClean="0"/>
              <a:t>Women in need will be referred to treatment through Sacramento County, Substance Use Prevention and Treatment Services.</a:t>
            </a:r>
            <a:endParaRPr lang="en-US" dirty="0"/>
          </a:p>
        </p:txBody>
      </p:sp>
    </p:spTree>
    <p:extLst>
      <p:ext uri="{BB962C8B-B14F-4D97-AF65-F5344CB8AC3E}">
        <p14:creationId xmlns:p14="http://schemas.microsoft.com/office/powerpoint/2010/main" val="3780369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587" y="2497873"/>
            <a:ext cx="3488472" cy="858643"/>
          </a:xfrm>
        </p:spPr>
        <p:txBody>
          <a:bodyPr/>
          <a:lstStyle/>
          <a:p>
            <a:r>
              <a:rPr lang="en-US" dirty="0" smtClean="0"/>
              <a:t>References</a:t>
            </a:r>
            <a:endParaRPr lang="en-US" dirty="0"/>
          </a:p>
        </p:txBody>
      </p:sp>
      <p:sp>
        <p:nvSpPr>
          <p:cNvPr id="3" name="Content Placeholder 2"/>
          <p:cNvSpPr>
            <a:spLocks noGrp="1"/>
          </p:cNvSpPr>
          <p:nvPr>
            <p:ph idx="1"/>
          </p:nvPr>
        </p:nvSpPr>
        <p:spPr>
          <a:xfrm>
            <a:off x="1295401" y="3222702"/>
            <a:ext cx="9601196" cy="2653166"/>
          </a:xfrm>
        </p:spPr>
        <p:txBody>
          <a:bodyPr>
            <a:normAutofit fontScale="92500" lnSpcReduction="10000"/>
          </a:bodyPr>
          <a:lstStyle/>
          <a:p>
            <a:r>
              <a:rPr lang="en-US" dirty="0">
                <a:hlinkClick r:id="rId2"/>
              </a:rPr>
              <a:t>https://pubmed.ncbi.nlm.nih.gov/25599434</a:t>
            </a:r>
            <a:r>
              <a:rPr lang="en-US" dirty="0" smtClean="0">
                <a:hlinkClick r:id="rId2"/>
              </a:rPr>
              <a:t>/</a:t>
            </a:r>
            <a:endParaRPr lang="en-US" dirty="0" smtClean="0"/>
          </a:p>
          <a:p>
            <a:r>
              <a:rPr lang="en-US" dirty="0" smtClean="0"/>
              <a:t>US National Library </a:t>
            </a:r>
            <a:r>
              <a:rPr lang="en-US" dirty="0"/>
              <a:t>of Medicine </a:t>
            </a:r>
            <a:r>
              <a:rPr lang="en-US" dirty="0">
                <a:hlinkClick r:id="rId3"/>
              </a:rPr>
              <a:t>https://www.ncbi.nlm.nih.gov/pmc/articles/PMC4374990</a:t>
            </a:r>
            <a:r>
              <a:rPr lang="en-US" dirty="0" smtClean="0">
                <a:hlinkClick r:id="rId3"/>
              </a:rPr>
              <a:t>/</a:t>
            </a:r>
            <a:endParaRPr lang="en-US" dirty="0" smtClean="0"/>
          </a:p>
          <a:p>
            <a:r>
              <a:rPr lang="en-US" dirty="0" smtClean="0"/>
              <a:t>Children, Family, Futures Report 2018</a:t>
            </a:r>
          </a:p>
          <a:p>
            <a:r>
              <a:rPr lang="en-US" dirty="0" smtClean="0"/>
              <a:t>Sacramento County Public Health</a:t>
            </a:r>
          </a:p>
          <a:p>
            <a:r>
              <a:rPr lang="en-US" dirty="0" smtClean="0"/>
              <a:t>Sacramento County Department of Child, Family and Adult Services</a:t>
            </a:r>
          </a:p>
          <a:p>
            <a:endParaRPr lang="en-US" dirty="0"/>
          </a:p>
        </p:txBody>
      </p:sp>
      <p:sp>
        <p:nvSpPr>
          <p:cNvPr id="4" name="TextBox 3"/>
          <p:cNvSpPr txBox="1"/>
          <p:nvPr/>
        </p:nvSpPr>
        <p:spPr>
          <a:xfrm>
            <a:off x="1527716" y="743547"/>
            <a:ext cx="9300117" cy="1754326"/>
          </a:xfrm>
          <a:prstGeom prst="rect">
            <a:avLst/>
          </a:prstGeom>
          <a:noFill/>
        </p:spPr>
        <p:txBody>
          <a:bodyPr wrap="square" rtlCol="0">
            <a:spAutoFit/>
          </a:bodyPr>
          <a:lstStyle/>
          <a:p>
            <a:pPr algn="ctr"/>
            <a:r>
              <a:rPr lang="en-US" sz="3600" dirty="0" smtClean="0"/>
              <a:t>Questions?</a:t>
            </a:r>
          </a:p>
          <a:p>
            <a:pPr algn="ctr"/>
            <a:r>
              <a:rPr lang="en-US" sz="3600" dirty="0" smtClean="0"/>
              <a:t>Michelle </a:t>
            </a:r>
            <a:r>
              <a:rPr lang="en-US" sz="3600" dirty="0" err="1" smtClean="0"/>
              <a:t>Besse</a:t>
            </a:r>
            <a:r>
              <a:rPr lang="en-US" sz="3600" dirty="0" smtClean="0"/>
              <a:t> LMFT, Program Planner bessem@saccounty.net</a:t>
            </a:r>
            <a:endParaRPr lang="en-US" sz="3600" dirty="0"/>
          </a:p>
        </p:txBody>
      </p:sp>
    </p:spTree>
    <p:extLst>
      <p:ext uri="{BB962C8B-B14F-4D97-AF65-F5344CB8AC3E}">
        <p14:creationId xmlns:p14="http://schemas.microsoft.com/office/powerpoint/2010/main" val="1061908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53179" y="-358016"/>
            <a:ext cx="12478214" cy="7109615"/>
          </a:xfrm>
          <a:prstGeom prst="rect">
            <a:avLst/>
          </a:prstGeom>
        </p:spPr>
      </p:pic>
      <p:sp>
        <p:nvSpPr>
          <p:cNvPr id="8" name="Rectangle 7"/>
          <p:cNvSpPr/>
          <p:nvPr/>
        </p:nvSpPr>
        <p:spPr>
          <a:xfrm>
            <a:off x="1993791" y="4558987"/>
            <a:ext cx="7794702" cy="1494264"/>
          </a:xfrm>
          <a:prstGeom prst="rect">
            <a:avLst/>
          </a:prstGeom>
          <a:solidFill>
            <a:srgbClr val="4F99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642" y="94092"/>
            <a:ext cx="7005000" cy="4035089"/>
          </a:xfrm>
          <a:prstGeom prst="rect">
            <a:avLst/>
          </a:prstGeom>
        </p:spPr>
      </p:pic>
      <p:sp>
        <p:nvSpPr>
          <p:cNvPr id="3" name="Subtitle 2"/>
          <p:cNvSpPr>
            <a:spLocks noGrp="1"/>
          </p:cNvSpPr>
          <p:nvPr>
            <p:ph type="subTitle" idx="1"/>
          </p:nvPr>
        </p:nvSpPr>
        <p:spPr>
          <a:xfrm>
            <a:off x="2183363" y="4679173"/>
            <a:ext cx="7605130" cy="1253891"/>
          </a:xfrm>
        </p:spPr>
        <p:txBody>
          <a:bodyPr>
            <a:normAutofit fontScale="92500"/>
          </a:bodyPr>
          <a:lstStyle/>
          <a:p>
            <a:r>
              <a:rPr lang="en-US" b="1" dirty="0" smtClean="0">
                <a:solidFill>
                  <a:srgbClr val="F9F9F9"/>
                </a:solidFill>
              </a:rPr>
              <a:t>One of seven total perinatal enhancements for Sacramento County.  Other enhancements include training in ASAM, evidenced based practices, medication assisted treatment, prevention campaign and improvements to current programming.  </a:t>
            </a:r>
          </a:p>
        </p:txBody>
      </p:sp>
    </p:spTree>
    <p:extLst>
      <p:ext uri="{BB962C8B-B14F-4D97-AF65-F5344CB8AC3E}">
        <p14:creationId xmlns:p14="http://schemas.microsoft.com/office/powerpoint/2010/main" val="508420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33" y="-49125"/>
            <a:ext cx="11480800" cy="6907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0501" y="152400"/>
            <a:ext cx="6532032" cy="1100667"/>
          </a:xfrm>
        </p:spPr>
        <p:txBody>
          <a:bodyPr/>
          <a:lstStyle/>
          <a:p>
            <a:r>
              <a:rPr lang="en-US" b="1" dirty="0" smtClean="0"/>
              <a:t>Vision and Mission</a:t>
            </a:r>
            <a:endParaRPr lang="en-US" b="1" dirty="0"/>
          </a:p>
        </p:txBody>
      </p:sp>
      <p:sp>
        <p:nvSpPr>
          <p:cNvPr id="3" name="Content Placeholder 2"/>
          <p:cNvSpPr>
            <a:spLocks noGrp="1"/>
          </p:cNvSpPr>
          <p:nvPr>
            <p:ph idx="1"/>
          </p:nvPr>
        </p:nvSpPr>
        <p:spPr>
          <a:xfrm>
            <a:off x="609601" y="1253067"/>
            <a:ext cx="10261600" cy="4622802"/>
          </a:xfrm>
        </p:spPr>
        <p:txBody>
          <a:bodyPr/>
          <a:lstStyle/>
          <a:p>
            <a:pPr marL="0" indent="0">
              <a:buNone/>
            </a:pPr>
            <a:r>
              <a:rPr lang="en-US" b="1" dirty="0" smtClean="0"/>
              <a:t>Empowering </a:t>
            </a:r>
            <a:r>
              <a:rPr lang="en-US" b="1" dirty="0"/>
              <a:t>Sacramento families to thrive physically, socially, and emotionally, free from the effects of substance use and misuse in pregnancy. </a:t>
            </a:r>
          </a:p>
          <a:p>
            <a:pPr marL="0" indent="0">
              <a:buNone/>
            </a:pPr>
            <a:r>
              <a:rPr lang="en-US" b="1" dirty="0" err="1" smtClean="0"/>
              <a:t>SACCounty</a:t>
            </a:r>
            <a:r>
              <a:rPr lang="en-US" b="1" dirty="0" smtClean="0"/>
              <a:t> Healthy Beginnings </a:t>
            </a:r>
            <a:r>
              <a:rPr lang="en-US" b="1" dirty="0"/>
              <a:t>will promote a healthy and safe environment for Sacramento County’s families and children through outreach and education for professionals and community members, </a:t>
            </a:r>
            <a:r>
              <a:rPr lang="en-US" b="1" dirty="0" smtClean="0"/>
              <a:t>addressing </a:t>
            </a:r>
            <a:r>
              <a:rPr lang="en-US" b="1" dirty="0"/>
              <a:t>perinatal substance use prevention and intervention.</a:t>
            </a:r>
          </a:p>
        </p:txBody>
      </p:sp>
    </p:spTree>
    <p:extLst>
      <p:ext uri="{BB962C8B-B14F-4D97-AF65-F5344CB8AC3E}">
        <p14:creationId xmlns:p14="http://schemas.microsoft.com/office/powerpoint/2010/main" val="2234220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33375"/>
            <a:ext cx="11430000" cy="6191250"/>
          </a:xfrm>
          <a:prstGeom prst="rect">
            <a:avLst/>
          </a:prstGeom>
        </p:spPr>
      </p:pic>
      <p:sp>
        <p:nvSpPr>
          <p:cNvPr id="5" name="Rectangle 4"/>
          <p:cNvSpPr/>
          <p:nvPr/>
        </p:nvSpPr>
        <p:spPr>
          <a:xfrm>
            <a:off x="524933" y="660400"/>
            <a:ext cx="5130801" cy="5503333"/>
          </a:xfrm>
          <a:prstGeom prst="rect">
            <a:avLst/>
          </a:prstGeom>
          <a:solidFill>
            <a:srgbClr val="FFFF99">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4934" y="982132"/>
            <a:ext cx="4893734" cy="1744134"/>
          </a:xfrm>
        </p:spPr>
        <p:txBody>
          <a:bodyPr>
            <a:normAutofit fontScale="90000"/>
          </a:bodyPr>
          <a:lstStyle/>
          <a:p>
            <a:r>
              <a:rPr lang="en-US" b="1" dirty="0" smtClean="0"/>
              <a:t>2016-2018 Maternal and Infant Health Assessment</a:t>
            </a:r>
            <a:endParaRPr lang="en-US" b="1" dirty="0"/>
          </a:p>
        </p:txBody>
      </p:sp>
      <p:sp>
        <p:nvSpPr>
          <p:cNvPr id="3" name="Content Placeholder 2"/>
          <p:cNvSpPr>
            <a:spLocks noGrp="1"/>
          </p:cNvSpPr>
          <p:nvPr>
            <p:ph idx="1"/>
          </p:nvPr>
        </p:nvSpPr>
        <p:spPr>
          <a:xfrm>
            <a:off x="948266" y="3301998"/>
            <a:ext cx="4707468" cy="2861735"/>
          </a:xfrm>
        </p:spPr>
        <p:txBody>
          <a:bodyPr/>
          <a:lstStyle/>
          <a:p>
            <a:r>
              <a:rPr lang="en-US" b="1" dirty="0" smtClean="0"/>
              <a:t>7.5 % of women disclosed alcohol use during third trimester of pregnancy</a:t>
            </a:r>
          </a:p>
          <a:p>
            <a:r>
              <a:rPr lang="en-US" b="1" dirty="0" smtClean="0"/>
              <a:t>4.7 % of women disclosed cannabis use during pregnancy</a:t>
            </a:r>
            <a:endParaRPr lang="en-US" b="1" dirty="0"/>
          </a:p>
        </p:txBody>
      </p:sp>
    </p:spTree>
    <p:extLst>
      <p:ext uri="{BB962C8B-B14F-4D97-AF65-F5344CB8AC3E}">
        <p14:creationId xmlns:p14="http://schemas.microsoft.com/office/powerpoint/2010/main" val="707996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820833" cy="1133539"/>
          </a:xfrm>
        </p:spPr>
        <p:txBody>
          <a:bodyPr>
            <a:noAutofit/>
          </a:bodyPr>
          <a:lstStyle/>
          <a:p>
            <a:r>
              <a:rPr lang="en-US" sz="3600" dirty="0"/>
              <a:t/>
            </a:r>
            <a:br>
              <a:rPr lang="en-US" sz="3600" dirty="0"/>
            </a:br>
            <a:r>
              <a:rPr lang="en-US" sz="3600" dirty="0"/>
              <a:t>2013 National Survey on Drug Use and Health </a:t>
            </a:r>
            <a:r>
              <a:rPr lang="en-US" sz="3600" dirty="0" smtClean="0"/>
              <a:t>completed </a:t>
            </a:r>
            <a:r>
              <a:rPr lang="en-US" sz="3600" dirty="0"/>
              <a:t>by SAMHSA reports pregnant women admitted to using the following substances:</a:t>
            </a:r>
            <a:br>
              <a:rPr lang="en-US" sz="3600" dirty="0"/>
            </a:br>
            <a:endParaRPr lang="en-US" sz="3600" dirty="0"/>
          </a:p>
        </p:txBody>
      </p:sp>
      <p:sp>
        <p:nvSpPr>
          <p:cNvPr id="3" name="Content Placeholder 2"/>
          <p:cNvSpPr>
            <a:spLocks noGrp="1"/>
          </p:cNvSpPr>
          <p:nvPr>
            <p:ph idx="1"/>
          </p:nvPr>
        </p:nvSpPr>
        <p:spPr>
          <a:xfrm>
            <a:off x="1295401" y="2556932"/>
            <a:ext cx="9601196" cy="3341844"/>
          </a:xfrm>
        </p:spPr>
        <p:txBody>
          <a:bodyPr/>
          <a:lstStyle/>
          <a:p>
            <a:pPr marL="0" indent="0">
              <a:buNone/>
            </a:pPr>
            <a:r>
              <a:rPr lang="en-US" dirty="0"/>
              <a:t>	</a:t>
            </a:r>
            <a:r>
              <a:rPr lang="en-US" sz="4000" dirty="0" smtClean="0"/>
              <a:t>Marijuana 5.4% </a:t>
            </a:r>
          </a:p>
          <a:p>
            <a:pPr marL="0" indent="0">
              <a:buNone/>
            </a:pPr>
            <a:r>
              <a:rPr lang="en-US" sz="4000" dirty="0"/>
              <a:t>	</a:t>
            </a:r>
            <a:r>
              <a:rPr lang="en-US" sz="4000" dirty="0" smtClean="0"/>
              <a:t>Tobacco </a:t>
            </a:r>
            <a:r>
              <a:rPr lang="en-US" sz="4000" dirty="0"/>
              <a:t>9.6</a:t>
            </a:r>
          </a:p>
          <a:p>
            <a:pPr marL="0" indent="0">
              <a:buNone/>
            </a:pPr>
            <a:r>
              <a:rPr lang="en-US" sz="4000" dirty="0"/>
              <a:t>	</a:t>
            </a:r>
            <a:r>
              <a:rPr lang="en-US" sz="4000" dirty="0" smtClean="0"/>
              <a:t>Alcohol 9.5</a:t>
            </a:r>
          </a:p>
          <a:p>
            <a:pPr marL="0" indent="0">
              <a:buNone/>
            </a:pPr>
            <a:r>
              <a:rPr lang="en-US" sz="4000" dirty="0"/>
              <a:t>	</a:t>
            </a:r>
            <a:r>
              <a:rPr lang="en-US" sz="4000" dirty="0" smtClean="0"/>
              <a:t>Opioids </a:t>
            </a:r>
            <a:r>
              <a:rPr lang="en-US" sz="4000" dirty="0"/>
              <a:t>.4%</a:t>
            </a:r>
          </a:p>
          <a:p>
            <a:endParaRPr lang="en-US" dirty="0"/>
          </a:p>
        </p:txBody>
      </p:sp>
      <p:pic>
        <p:nvPicPr>
          <p:cNvPr id="1433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2576670"/>
            <a:ext cx="5317766" cy="3460008"/>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1" y="5706533"/>
            <a:ext cx="4800598" cy="369332"/>
          </a:xfrm>
          <a:prstGeom prst="rect">
            <a:avLst/>
          </a:prstGeom>
          <a:noFill/>
        </p:spPr>
        <p:txBody>
          <a:bodyPr wrap="square" rtlCol="0">
            <a:spAutoFit/>
          </a:bodyPr>
          <a:lstStyle/>
          <a:p>
            <a:r>
              <a:rPr lang="en-US" dirty="0" smtClean="0"/>
              <a:t>*Most recent published data by SAMHSA</a:t>
            </a:r>
            <a:endParaRPr lang="en-US" dirty="0"/>
          </a:p>
        </p:txBody>
      </p:sp>
    </p:spTree>
    <p:extLst>
      <p:ext uri="{BB962C8B-B14F-4D97-AF65-F5344CB8AC3E}">
        <p14:creationId xmlns:p14="http://schemas.microsoft.com/office/powerpoint/2010/main" val="1564806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cb6b861-974e-4aa2-afb5-b47937aa6313@saccou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1" y="0"/>
            <a:ext cx="10286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613399" y="982133"/>
            <a:ext cx="5715001" cy="4893736"/>
          </a:xfrm>
          <a:prstGeom prst="rect">
            <a:avLst/>
          </a:prstGeom>
          <a:solidFill>
            <a:srgbClr val="FF99FF">
              <a:alpha val="32941"/>
            </a:srgbClr>
          </a:solidFill>
          <a:ln w="76200">
            <a:solidFill>
              <a:srgbClr val="810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91200" y="982132"/>
            <a:ext cx="5105397" cy="1303867"/>
          </a:xfrm>
        </p:spPr>
        <p:txBody>
          <a:bodyPr/>
          <a:lstStyle/>
          <a:p>
            <a:r>
              <a:rPr lang="en-US" dirty="0" smtClean="0"/>
              <a:t>Sacramento County</a:t>
            </a:r>
            <a:endParaRPr lang="en-US" dirty="0"/>
          </a:p>
        </p:txBody>
      </p:sp>
      <p:sp>
        <p:nvSpPr>
          <p:cNvPr id="3" name="Content Placeholder 2"/>
          <p:cNvSpPr>
            <a:spLocks noGrp="1"/>
          </p:cNvSpPr>
          <p:nvPr>
            <p:ph idx="1"/>
          </p:nvPr>
        </p:nvSpPr>
        <p:spPr>
          <a:xfrm>
            <a:off x="5613399" y="2556932"/>
            <a:ext cx="5460997" cy="3318936"/>
          </a:xfrm>
        </p:spPr>
        <p:txBody>
          <a:bodyPr/>
          <a:lstStyle/>
          <a:p>
            <a:r>
              <a:rPr lang="en-US" dirty="0" smtClean="0"/>
              <a:t>Dependency Drug Treatment Court- 30% Methamphetamine was primary drug of choice in 2017-2019</a:t>
            </a:r>
          </a:p>
          <a:p>
            <a:r>
              <a:rPr lang="en-US" dirty="0" smtClean="0"/>
              <a:t>Early Intervention Family Treatment Court- 23% Methamphetamine was primary drug of choice in 2017-2019</a:t>
            </a:r>
          </a:p>
        </p:txBody>
      </p:sp>
    </p:spTree>
    <p:extLst>
      <p:ext uri="{BB962C8B-B14F-4D97-AF65-F5344CB8AC3E}">
        <p14:creationId xmlns:p14="http://schemas.microsoft.com/office/powerpoint/2010/main" val="1827962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11555" cy="2333179"/>
          </a:xfrm>
          <a:prstGeom prst="rect">
            <a:avLst/>
          </a:prstGeom>
        </p:spPr>
      </p:pic>
      <p:sp>
        <p:nvSpPr>
          <p:cNvPr id="2" name="Title 1"/>
          <p:cNvSpPr>
            <a:spLocks noGrp="1"/>
          </p:cNvSpPr>
          <p:nvPr>
            <p:ph type="title"/>
          </p:nvPr>
        </p:nvSpPr>
        <p:spPr>
          <a:xfrm>
            <a:off x="2167466" y="982132"/>
            <a:ext cx="8729131" cy="1303867"/>
          </a:xfrm>
        </p:spPr>
        <p:txBody>
          <a:bodyPr>
            <a:normAutofit fontScale="90000"/>
          </a:bodyPr>
          <a:lstStyle/>
          <a:p>
            <a:r>
              <a:rPr lang="en-US" dirty="0" smtClean="0"/>
              <a:t>Methamphetamine Use During Pregnancy</a:t>
            </a:r>
            <a:endParaRPr lang="en-US" dirty="0"/>
          </a:p>
        </p:txBody>
      </p:sp>
      <p:sp>
        <p:nvSpPr>
          <p:cNvPr id="3" name="Content Placeholder 2"/>
          <p:cNvSpPr>
            <a:spLocks noGrp="1"/>
          </p:cNvSpPr>
          <p:nvPr>
            <p:ph idx="1"/>
          </p:nvPr>
        </p:nvSpPr>
        <p:spPr>
          <a:xfrm>
            <a:off x="1295400" y="2556932"/>
            <a:ext cx="9829799" cy="3318936"/>
          </a:xfrm>
        </p:spPr>
        <p:txBody>
          <a:bodyPr>
            <a:normAutofit fontScale="92500" lnSpcReduction="10000"/>
          </a:bodyPr>
          <a:lstStyle/>
          <a:p>
            <a:r>
              <a:rPr lang="en-US" dirty="0"/>
              <a:t>Methamphetamine (MA) is one of the most commonly abused drugs during pregnancy, with prevalence estimates ranging from 0.7% to 4.8% in highly endemic areas </a:t>
            </a:r>
            <a:r>
              <a:rPr lang="en-US" dirty="0" smtClean="0"/>
              <a:t>(US National Library of Medicine)</a:t>
            </a:r>
          </a:p>
          <a:p>
            <a:r>
              <a:rPr lang="en-US" dirty="0" smtClean="0"/>
              <a:t>144 </a:t>
            </a:r>
            <a:r>
              <a:rPr lang="en-US" dirty="0"/>
              <a:t>infants were exposed to MA during pregnancy, 50 had first trimester exposure only, 45 had continuous use until the second trimester, </a:t>
            </a:r>
            <a:r>
              <a:rPr lang="en-US" dirty="0" smtClean="0"/>
              <a:t>29 </a:t>
            </a:r>
            <a:r>
              <a:rPr lang="en-US" dirty="0"/>
              <a:t>had continuous use until the third trimester, but were negative at delivery, and 20 had positive toxicology at delivery. (pubmed.gov</a:t>
            </a:r>
            <a:r>
              <a:rPr lang="en-US" dirty="0" smtClean="0"/>
              <a:t>)</a:t>
            </a:r>
          </a:p>
          <a:p>
            <a:r>
              <a:rPr lang="en-US" dirty="0" smtClean="0"/>
              <a:t>This means only 13% of the infants prenatally exposed to methamphetamines tested positive at birth.  </a:t>
            </a:r>
            <a:endParaRPr lang="en-US" dirty="0"/>
          </a:p>
          <a:p>
            <a:endParaRPr lang="en-US" dirty="0"/>
          </a:p>
        </p:txBody>
      </p:sp>
    </p:spTree>
    <p:extLst>
      <p:ext uri="{BB962C8B-B14F-4D97-AF65-F5344CB8AC3E}">
        <p14:creationId xmlns:p14="http://schemas.microsoft.com/office/powerpoint/2010/main" val="2192394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1" y="227652"/>
            <a:ext cx="10938932" cy="64102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989875646"/>
              </p:ext>
            </p:extLst>
          </p:nvPr>
        </p:nvGraphicFramePr>
        <p:xfrm>
          <a:off x="1278468" y="4974721"/>
          <a:ext cx="10041463" cy="1211324"/>
        </p:xfrm>
        <a:graphic>
          <a:graphicData uri="http://schemas.openxmlformats.org/drawingml/2006/table">
            <a:tbl>
              <a:tblPr firstRow="1" firstCol="1" bandRow="1">
                <a:tableStyleId>{5C22544A-7EE6-4342-B048-85BDC9FD1C3A}</a:tableStyleId>
              </a:tblPr>
              <a:tblGrid>
                <a:gridCol w="2687498">
                  <a:extLst>
                    <a:ext uri="{9D8B030D-6E8A-4147-A177-3AD203B41FA5}">
                      <a16:colId xmlns:a16="http://schemas.microsoft.com/office/drawing/2014/main" val="1574344265"/>
                    </a:ext>
                  </a:extLst>
                </a:gridCol>
                <a:gridCol w="855112">
                  <a:extLst>
                    <a:ext uri="{9D8B030D-6E8A-4147-A177-3AD203B41FA5}">
                      <a16:colId xmlns:a16="http://schemas.microsoft.com/office/drawing/2014/main" val="2859980904"/>
                    </a:ext>
                  </a:extLst>
                </a:gridCol>
                <a:gridCol w="855112">
                  <a:extLst>
                    <a:ext uri="{9D8B030D-6E8A-4147-A177-3AD203B41FA5}">
                      <a16:colId xmlns:a16="http://schemas.microsoft.com/office/drawing/2014/main" val="1169016341"/>
                    </a:ext>
                  </a:extLst>
                </a:gridCol>
                <a:gridCol w="855112">
                  <a:extLst>
                    <a:ext uri="{9D8B030D-6E8A-4147-A177-3AD203B41FA5}">
                      <a16:colId xmlns:a16="http://schemas.microsoft.com/office/drawing/2014/main" val="2883117804"/>
                    </a:ext>
                  </a:extLst>
                </a:gridCol>
                <a:gridCol w="855112">
                  <a:extLst>
                    <a:ext uri="{9D8B030D-6E8A-4147-A177-3AD203B41FA5}">
                      <a16:colId xmlns:a16="http://schemas.microsoft.com/office/drawing/2014/main" val="2487197260"/>
                    </a:ext>
                  </a:extLst>
                </a:gridCol>
                <a:gridCol w="855112">
                  <a:extLst>
                    <a:ext uri="{9D8B030D-6E8A-4147-A177-3AD203B41FA5}">
                      <a16:colId xmlns:a16="http://schemas.microsoft.com/office/drawing/2014/main" val="3406395685"/>
                    </a:ext>
                  </a:extLst>
                </a:gridCol>
                <a:gridCol w="855112">
                  <a:extLst>
                    <a:ext uri="{9D8B030D-6E8A-4147-A177-3AD203B41FA5}">
                      <a16:colId xmlns:a16="http://schemas.microsoft.com/office/drawing/2014/main" val="3515876031"/>
                    </a:ext>
                  </a:extLst>
                </a:gridCol>
                <a:gridCol w="855112">
                  <a:extLst>
                    <a:ext uri="{9D8B030D-6E8A-4147-A177-3AD203B41FA5}">
                      <a16:colId xmlns:a16="http://schemas.microsoft.com/office/drawing/2014/main" val="1139410942"/>
                    </a:ext>
                  </a:extLst>
                </a:gridCol>
                <a:gridCol w="1368181">
                  <a:extLst>
                    <a:ext uri="{9D8B030D-6E8A-4147-A177-3AD203B41FA5}">
                      <a16:colId xmlns:a16="http://schemas.microsoft.com/office/drawing/2014/main" val="3114992777"/>
                    </a:ext>
                  </a:extLst>
                </a:gridCol>
              </a:tblGrid>
              <a:tr h="376573">
                <a:tc>
                  <a:txBody>
                    <a:bodyPr/>
                    <a:lstStyle/>
                    <a:p>
                      <a:pPr marL="0" marR="0">
                        <a:lnSpc>
                          <a:spcPct val="107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07000"/>
                        </a:lnSpc>
                        <a:spcBef>
                          <a:spcPts val="0"/>
                        </a:spcBef>
                        <a:spcAft>
                          <a:spcPts val="0"/>
                        </a:spcAft>
                      </a:pPr>
                      <a:r>
                        <a:rPr lang="en-US" sz="2800" dirty="0">
                          <a:effectLst/>
                        </a:rPr>
                        <a:t>2016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07000"/>
                        </a:lnSpc>
                        <a:spcBef>
                          <a:spcPts val="0"/>
                        </a:spcBef>
                        <a:spcAft>
                          <a:spcPts val="0"/>
                        </a:spcAft>
                      </a:pPr>
                      <a:r>
                        <a:rPr lang="en-US" sz="2800" dirty="0">
                          <a:effectLst/>
                        </a:rPr>
                        <a:t>2017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07000"/>
                        </a:lnSpc>
                        <a:spcBef>
                          <a:spcPts val="0"/>
                        </a:spcBef>
                        <a:spcAft>
                          <a:spcPts val="0"/>
                        </a:spcAft>
                      </a:pPr>
                      <a:r>
                        <a:rPr lang="en-US" sz="2800" dirty="0">
                          <a:effectLst/>
                        </a:rPr>
                        <a:t>2018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07000"/>
                        </a:lnSpc>
                        <a:spcBef>
                          <a:spcPts val="0"/>
                        </a:spcBef>
                        <a:spcAft>
                          <a:spcPts val="0"/>
                        </a:spcAft>
                      </a:pPr>
                      <a:r>
                        <a:rPr lang="en-US" sz="2800" dirty="0">
                          <a:effectLst/>
                        </a:rPr>
                        <a:t>2019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07000"/>
                        </a:lnSpc>
                        <a:spcBef>
                          <a:spcPts val="0"/>
                        </a:spcBef>
                        <a:spcAft>
                          <a:spcPts val="0"/>
                        </a:spcAft>
                      </a:pPr>
                      <a:r>
                        <a:rPr lang="en-US" sz="2800" dirty="0">
                          <a:effectLst/>
                        </a:rPr>
                        <a:t>2020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07000"/>
                        </a:lnSpc>
                        <a:spcBef>
                          <a:spcPts val="0"/>
                        </a:spcBef>
                        <a:spcAft>
                          <a:spcPts val="0"/>
                        </a:spcAft>
                      </a:pPr>
                      <a:r>
                        <a:rPr lang="en-US" sz="2800" dirty="0">
                          <a:effectLst/>
                        </a:rPr>
                        <a:t>2021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07000"/>
                        </a:lnSpc>
                        <a:spcBef>
                          <a:spcPts val="0"/>
                        </a:spcBef>
                        <a:spcAft>
                          <a:spcPts val="0"/>
                        </a:spcAft>
                      </a:pPr>
                      <a:r>
                        <a:rPr lang="en-US" sz="2800" dirty="0">
                          <a:effectLst/>
                        </a:rPr>
                        <a:t>2022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07000"/>
                        </a:lnSpc>
                        <a:spcBef>
                          <a:spcPts val="0"/>
                        </a:spcBef>
                        <a:spcAft>
                          <a:spcPts val="0"/>
                        </a:spcAft>
                      </a:pPr>
                      <a:r>
                        <a:rPr lang="en-US" sz="2800" dirty="0">
                          <a:effectLst/>
                        </a:rPr>
                        <a:t>Total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extLst>
                  <a:ext uri="{0D108BD9-81ED-4DB2-BD59-A6C34878D82A}">
                    <a16:rowId xmlns:a16="http://schemas.microsoft.com/office/drawing/2014/main" val="1283798710"/>
                  </a:ext>
                </a:extLst>
              </a:tr>
              <a:tr h="754759">
                <a:tc>
                  <a:txBody>
                    <a:bodyPr/>
                    <a:lstStyle/>
                    <a:p>
                      <a:pPr marL="0" marR="0">
                        <a:lnSpc>
                          <a:spcPct val="107000"/>
                        </a:lnSpc>
                        <a:spcBef>
                          <a:spcPts val="0"/>
                        </a:spcBef>
                        <a:spcAft>
                          <a:spcPts val="0"/>
                        </a:spcAft>
                      </a:pPr>
                      <a:r>
                        <a:rPr lang="en-US" sz="2800" dirty="0">
                          <a:effectLst/>
                        </a:rPr>
                        <a:t>Total: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3">
                        <a:lumMod val="60000"/>
                        <a:lumOff val="40000"/>
                      </a:schemeClr>
                    </a:solidFill>
                  </a:tcPr>
                </a:tc>
                <a:tc>
                  <a:txBody>
                    <a:bodyPr/>
                    <a:lstStyle/>
                    <a:p>
                      <a:pPr marL="0" marR="0" algn="ctr">
                        <a:lnSpc>
                          <a:spcPct val="107000"/>
                        </a:lnSpc>
                        <a:spcBef>
                          <a:spcPts val="0"/>
                        </a:spcBef>
                        <a:spcAft>
                          <a:spcPts val="0"/>
                        </a:spcAft>
                      </a:pPr>
                      <a:r>
                        <a:rPr lang="en-US" sz="2800">
                          <a:effectLst/>
                        </a:rPr>
                        <a:t>179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a:effectLst/>
                        </a:rPr>
                        <a:t>144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a:effectLst/>
                        </a:rPr>
                        <a:t>218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a:effectLst/>
                        </a:rPr>
                        <a:t>336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a:effectLst/>
                        </a:rPr>
                        <a:t>374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a:effectLst/>
                        </a:rPr>
                        <a:t>379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dirty="0" smtClean="0">
                          <a:effectLst/>
                        </a:rPr>
                        <a:t>53*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800" dirty="0">
                          <a:effectLst/>
                        </a:rPr>
                        <a:t>1677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85577722"/>
                  </a:ext>
                </a:extLst>
              </a:tr>
            </a:tbl>
          </a:graphicData>
        </a:graphic>
      </p:graphicFrame>
      <p:sp>
        <p:nvSpPr>
          <p:cNvPr id="3" name="TextBox 2"/>
          <p:cNvSpPr txBox="1"/>
          <p:nvPr/>
        </p:nvSpPr>
        <p:spPr>
          <a:xfrm>
            <a:off x="1794933" y="1032933"/>
            <a:ext cx="9008534" cy="1938992"/>
          </a:xfrm>
          <a:prstGeom prst="rect">
            <a:avLst/>
          </a:prstGeom>
          <a:noFill/>
        </p:spPr>
        <p:txBody>
          <a:bodyPr wrap="square" rtlCol="0">
            <a:spAutoFit/>
          </a:bodyPr>
          <a:lstStyle/>
          <a:p>
            <a:pPr algn="ctr"/>
            <a:r>
              <a:rPr lang="en-US" sz="4000" b="1" dirty="0" smtClean="0">
                <a:solidFill>
                  <a:schemeClr val="tx1">
                    <a:lumMod val="95000"/>
                    <a:lumOff val="5000"/>
                  </a:schemeClr>
                </a:solidFill>
              </a:rPr>
              <a:t>Sacramento County Child Protective Services Reports of Prenatally Substance Exposed Infants</a:t>
            </a:r>
            <a:endParaRPr lang="en-US" sz="4000" b="1" dirty="0">
              <a:solidFill>
                <a:schemeClr val="tx1">
                  <a:lumMod val="95000"/>
                  <a:lumOff val="5000"/>
                </a:schemeClr>
              </a:solidFill>
            </a:endParaRPr>
          </a:p>
        </p:txBody>
      </p:sp>
      <p:sp>
        <p:nvSpPr>
          <p:cNvPr id="4" name="TextBox 3"/>
          <p:cNvSpPr txBox="1"/>
          <p:nvPr/>
        </p:nvSpPr>
        <p:spPr>
          <a:xfrm>
            <a:off x="1667933" y="6219448"/>
            <a:ext cx="9262534" cy="369332"/>
          </a:xfrm>
          <a:prstGeom prst="rect">
            <a:avLst/>
          </a:prstGeom>
          <a:noFill/>
        </p:spPr>
        <p:txBody>
          <a:bodyPr wrap="square" rtlCol="0">
            <a:spAutoFit/>
          </a:bodyPr>
          <a:lstStyle/>
          <a:p>
            <a:pPr algn="r"/>
            <a:r>
              <a:rPr lang="en-US" dirty="0" smtClean="0">
                <a:solidFill>
                  <a:schemeClr val="bg1"/>
                </a:solidFill>
              </a:rPr>
              <a:t>* Partial Year including 1/1/22-2/28/22</a:t>
            </a:r>
            <a:endParaRPr lang="en-US" dirty="0">
              <a:solidFill>
                <a:schemeClr val="bg1"/>
              </a:solidFill>
            </a:endParaRPr>
          </a:p>
        </p:txBody>
      </p:sp>
    </p:spTree>
    <p:extLst>
      <p:ext uri="{BB962C8B-B14F-4D97-AF65-F5344CB8AC3E}">
        <p14:creationId xmlns:p14="http://schemas.microsoft.com/office/powerpoint/2010/main" val="39784296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33532</TotalTime>
  <Words>1033</Words>
  <Application>Microsoft Office PowerPoint</Application>
  <PresentationFormat>Widescreen</PresentationFormat>
  <Paragraphs>98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Garamond</vt:lpstr>
      <vt:lpstr>Papyrus</vt:lpstr>
      <vt:lpstr>Times New Roman</vt:lpstr>
      <vt:lpstr>Wingdings</vt:lpstr>
      <vt:lpstr>Organic</vt:lpstr>
      <vt:lpstr>PowerPoint Presentation</vt:lpstr>
      <vt:lpstr>Background</vt:lpstr>
      <vt:lpstr>PowerPoint Presentation</vt:lpstr>
      <vt:lpstr>Vision and Mission</vt:lpstr>
      <vt:lpstr>2016-2018 Maternal and Infant Health Assessment</vt:lpstr>
      <vt:lpstr> 2013 National Survey on Drug Use and Health completed by SAMHSA reports pregnant women admitted to using the following substances: </vt:lpstr>
      <vt:lpstr>Sacramento County</vt:lpstr>
      <vt:lpstr>Methamphetamine Use During Pregnancy</vt:lpstr>
      <vt:lpstr>PowerPoint Presentation</vt:lpstr>
      <vt:lpstr>Current Perinatal Services at SUPT</vt:lpstr>
      <vt:lpstr>Service Needs/Gaps </vt:lpstr>
      <vt:lpstr>Proposal/ Goals</vt:lpstr>
      <vt:lpstr>Timeline </vt:lpstr>
      <vt:lpstr>Logo Chosen By Stakeholders</vt:lpstr>
      <vt:lpstr>Feedback From Stakeholders</vt:lpstr>
      <vt:lpstr>PowerPoint Presentation</vt:lpstr>
      <vt:lpstr>SACCounty Healthy Beginnings Website</vt:lpstr>
      <vt:lpstr>Social Media Launched May 9th</vt:lpstr>
      <vt:lpstr>PowerPoint Presentation</vt:lpstr>
      <vt:lpstr>PowerPoint Presentation</vt:lpstr>
      <vt:lpstr>PowerPoint Presentation</vt:lpstr>
      <vt:lpstr>Screening Pregnant Women</vt:lpstr>
      <vt:lpstr>References</vt:lpstr>
    </vt:vector>
  </TitlesOfParts>
  <Company>County of Sacramento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Prenatal Substance Exposure</dc:title>
  <dc:creator>Besse. Michelle</dc:creator>
  <cp:lastModifiedBy>Besse. Michelle</cp:lastModifiedBy>
  <cp:revision>106</cp:revision>
  <dcterms:created xsi:type="dcterms:W3CDTF">2022-02-22T18:52:43Z</dcterms:created>
  <dcterms:modified xsi:type="dcterms:W3CDTF">2022-05-10T14:41:06Z</dcterms:modified>
</cp:coreProperties>
</file>