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2" r:id="rId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autoAdjust="0"/>
  </p:normalViewPr>
  <p:slideViewPr>
    <p:cSldViewPr snapToGrid="0">
      <p:cViewPr varScale="1">
        <p:scale>
          <a:sx n="65" d="100"/>
          <a:sy n="65" d="100"/>
        </p:scale>
        <p:origin x="684" y="4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04EAEFD-2AFD-4525-A449-9EB7A2D72AE5}" type="datetimeFigureOut">
              <a:rPr lang="en-US" smtClean="0"/>
              <a:t>8/4/2020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47731C6-D023-486F-A97A-879475B82F54}" type="slidenum">
              <a:rPr lang="en-US" smtClean="0"/>
              <a:t>‹#›</a:t>
            </a:fld>
            <a:endParaRPr lang="en-US"/>
          </a:p>
        </p:txBody>
      </p:sp>
    </p:spTree>
    <p:extLst>
      <p:ext uri="{BB962C8B-B14F-4D97-AF65-F5344CB8AC3E}">
        <p14:creationId xmlns:p14="http://schemas.microsoft.com/office/powerpoint/2010/main" val="2701445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7731C6-D023-486F-A97A-879475B82F54}" type="slidenum">
              <a:rPr lang="en-US" smtClean="0"/>
              <a:t>1</a:t>
            </a:fld>
            <a:endParaRPr lang="en-US"/>
          </a:p>
        </p:txBody>
      </p:sp>
    </p:spTree>
    <p:extLst>
      <p:ext uri="{BB962C8B-B14F-4D97-AF65-F5344CB8AC3E}">
        <p14:creationId xmlns:p14="http://schemas.microsoft.com/office/powerpoint/2010/main" val="45993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0" y="-1"/>
            <a:ext cx="12192000" cy="6615289"/>
          </a:xfrm>
          <a:prstGeom prst="roundRect">
            <a:avLst>
              <a:gd name="adj" fmla="val 1272"/>
            </a:avLst>
          </a:prstGeom>
          <a:gradFill>
            <a:gsLst>
              <a:gs pos="26000">
                <a:schemeClr val="bg1">
                  <a:lumMod val="65000"/>
                </a:schemeClr>
              </a:gs>
              <a:gs pos="0">
                <a:schemeClr val="tx1"/>
              </a:gs>
              <a:gs pos="100000">
                <a:schemeClr val="tx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nvGrpSpPr>
          <p:cNvPr id="7" name="Group 9"/>
          <p:cNvGrpSpPr>
            <a:grpSpLocks noChangeAspect="1"/>
          </p:cNvGrpSpPr>
          <p:nvPr/>
        </p:nvGrpSpPr>
        <p:grpSpPr bwMode="hidden">
          <a:xfrm>
            <a:off x="0" y="5353962"/>
            <a:ext cx="12192000" cy="1730231"/>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217872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5B83EE-9302-4807-B1B7-9DE633378CE7}" type="datetimeFigureOut">
              <a:rPr lang="en-US" smtClean="0"/>
              <a:t>8/4/2020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A039EE-806C-4B79-BAF7-0763C18E6FA4}" type="slidenum">
              <a:rPr lang="en-US" smtClean="0"/>
              <a:t>‹#›</a:t>
            </a:fld>
            <a:endParaRPr lang="en-US" dirty="0"/>
          </a:p>
        </p:txBody>
      </p:sp>
    </p:spTree>
    <p:extLst>
      <p:ext uri="{BB962C8B-B14F-4D97-AF65-F5344CB8AC3E}">
        <p14:creationId xmlns:p14="http://schemas.microsoft.com/office/powerpoint/2010/main" val="2387886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Date Placeholder 3"/>
          <p:cNvSpPr>
            <a:spLocks noGrp="1"/>
          </p:cNvSpPr>
          <p:nvPr>
            <p:ph type="dt" sz="half" idx="10"/>
          </p:nvPr>
        </p:nvSpPr>
        <p:spPr/>
        <p:txBody>
          <a:bodyPr/>
          <a:lstStyle/>
          <a:p>
            <a:fld id="{E65B83EE-9302-4807-B1B7-9DE633378CE7}" type="datetimeFigureOut">
              <a:rPr lang="en-US" smtClean="0"/>
              <a:t>8/4/2020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A039EE-806C-4B79-BAF7-0763C18E6FA4}" type="slidenum">
              <a:rPr lang="en-US" smtClean="0"/>
              <a:t>‹#›</a:t>
            </a:fld>
            <a:endParaRPr lang="en-US" dirty="0"/>
          </a:p>
        </p:txBody>
      </p:sp>
      <p:grpSp>
        <p:nvGrpSpPr>
          <p:cNvPr id="15" name="Group 14"/>
          <p:cNvGrpSpPr>
            <a:grpSpLocks noChangeAspect="1"/>
          </p:cNvGrpSpPr>
          <p:nvPr/>
        </p:nvGrpSpPr>
        <p:grpSpPr bwMode="hidden">
          <a:xfrm>
            <a:off x="282220" y="714191"/>
            <a:ext cx="11631168"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grpSp>
      <p:sp>
        <p:nvSpPr>
          <p:cNvPr id="2" name="Vertical Title 1"/>
          <p:cNvSpPr>
            <a:spLocks noGrp="1"/>
          </p:cNvSpPr>
          <p:nvPr>
            <p:ph type="title" orient="vert"/>
          </p:nvPr>
        </p:nvSpPr>
        <p:spPr>
          <a:xfrm>
            <a:off x="8839200" y="1447801"/>
            <a:ext cx="27432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041273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5B83EE-9302-4807-B1B7-9DE633378CE7}" type="datetimeFigureOut">
              <a:rPr lang="en-US" smtClean="0"/>
              <a:t>8/4/2020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A039EE-806C-4B79-BAF7-0763C18E6FA4}"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90107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228600"/>
            <a:ext cx="11594592"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Freeform 14"/>
          <p:cNvSpPr>
            <a:spLocks/>
          </p:cNvSpPr>
          <p:nvPr/>
        </p:nvSpPr>
        <p:spPr bwMode="hidden">
          <a:xfrm>
            <a:off x="8063251" y="4203592"/>
            <a:ext cx="383523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10" name="Freeform 18"/>
          <p:cNvSpPr>
            <a:spLocks/>
          </p:cNvSpPr>
          <p:nvPr/>
        </p:nvSpPr>
        <p:spPr bwMode="hidden">
          <a:xfrm>
            <a:off x="3492427" y="4075290"/>
            <a:ext cx="7392687"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11" name="Freeform 22"/>
          <p:cNvSpPr>
            <a:spLocks/>
          </p:cNvSpPr>
          <p:nvPr/>
        </p:nvSpPr>
        <p:spPr bwMode="hidden">
          <a:xfrm>
            <a:off x="3771637" y="4087562"/>
            <a:ext cx="729064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12" name="Freeform 26"/>
          <p:cNvSpPr>
            <a:spLocks/>
          </p:cNvSpPr>
          <p:nvPr/>
        </p:nvSpPr>
        <p:spPr bwMode="hidden">
          <a:xfrm>
            <a:off x="7479319" y="4074175"/>
            <a:ext cx="4410667"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dirty="0"/>
          </a:p>
        </p:txBody>
      </p:sp>
      <p:sp useBgFill="1">
        <p:nvSpPr>
          <p:cNvPr id="13" name="Freeform 10"/>
          <p:cNvSpPr>
            <a:spLocks/>
          </p:cNvSpPr>
          <p:nvPr/>
        </p:nvSpPr>
        <p:spPr bwMode="hidden">
          <a:xfrm>
            <a:off x="282220" y="4058555"/>
            <a:ext cx="11631168"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823153" y="1437449"/>
            <a:ext cx="8556979"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5B83EE-9302-4807-B1B7-9DE633378CE7}" type="datetimeFigureOut">
              <a:rPr lang="en-US" smtClean="0"/>
              <a:t>8/4/2020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A039EE-806C-4B79-BAF7-0763C18E6FA4}" type="slidenum">
              <a:rPr lang="en-US" smtClean="0"/>
              <a:t>‹#›</a:t>
            </a:fld>
            <a:endParaRPr lang="en-US" dirty="0"/>
          </a:p>
        </p:txBody>
      </p:sp>
    </p:spTree>
    <p:extLst>
      <p:ext uri="{BB962C8B-B14F-4D97-AF65-F5344CB8AC3E}">
        <p14:creationId xmlns:p14="http://schemas.microsoft.com/office/powerpoint/2010/main" val="1039091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65B83EE-9302-4807-B1B7-9DE633378CE7}" type="datetimeFigureOut">
              <a:rPr lang="en-US" smtClean="0"/>
              <a:t>8/4/2020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A039EE-806C-4B79-BAF7-0763C18E6FA4}" type="slidenum">
              <a:rPr lang="en-US" smtClean="0"/>
              <a:t>‹#›</a:t>
            </a:fld>
            <a:endParaRPr lang="en-US" dirty="0"/>
          </a:p>
        </p:txBody>
      </p:sp>
      <p:sp>
        <p:nvSpPr>
          <p:cNvPr id="9" name="Content Placeholder 8"/>
          <p:cNvSpPr>
            <a:spLocks noGrp="1"/>
          </p:cNvSpPr>
          <p:nvPr>
            <p:ph sz="quarter" idx="13"/>
          </p:nvPr>
        </p:nvSpPr>
        <p:spPr>
          <a:xfrm>
            <a:off x="902207" y="2679192"/>
            <a:ext cx="5096256"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6193536" y="2679192"/>
            <a:ext cx="5096256"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18096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03110" y="3429001"/>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7" y="3429001"/>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5B83EE-9302-4807-B1B7-9DE633378CE7}" type="datetimeFigureOut">
              <a:rPr lang="en-US" smtClean="0"/>
              <a:t>8/4/2020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A039EE-806C-4B79-BAF7-0763C18E6FA4}" type="slidenum">
              <a:rPr lang="en-US" smtClean="0"/>
              <a:t>‹#›</a:t>
            </a:fld>
            <a:endParaRPr lang="en-US" dirty="0"/>
          </a:p>
        </p:txBody>
      </p:sp>
    </p:spTree>
    <p:extLst>
      <p:ext uri="{BB962C8B-B14F-4D97-AF65-F5344CB8AC3E}">
        <p14:creationId xmlns:p14="http://schemas.microsoft.com/office/powerpoint/2010/main" val="2475026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5B83EE-9302-4807-B1B7-9DE633378CE7}" type="datetimeFigureOut">
              <a:rPr lang="en-US" smtClean="0"/>
              <a:t>8/4/2020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A039EE-806C-4B79-BAF7-0763C18E6FA4}" type="slidenum">
              <a:rPr lang="en-US" smtClean="0"/>
              <a:t>‹#›</a:t>
            </a:fld>
            <a:endParaRPr lang="en-US" dirty="0"/>
          </a:p>
        </p:txBody>
      </p:sp>
    </p:spTree>
    <p:extLst>
      <p:ext uri="{BB962C8B-B14F-4D97-AF65-F5344CB8AC3E}">
        <p14:creationId xmlns:p14="http://schemas.microsoft.com/office/powerpoint/2010/main" val="2695779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nvGrpSpPr>
          <p:cNvPr id="6" name="Group 5"/>
          <p:cNvGrpSpPr>
            <a:grpSpLocks noChangeAspect="1"/>
          </p:cNvGrpSpPr>
          <p:nvPr/>
        </p:nvGrpSpPr>
        <p:grpSpPr bwMode="hidden">
          <a:xfrm>
            <a:off x="282220" y="714191"/>
            <a:ext cx="11631168"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grpSp>
      <p:sp>
        <p:nvSpPr>
          <p:cNvPr id="2" name="Date Placeholder 1"/>
          <p:cNvSpPr>
            <a:spLocks noGrp="1"/>
          </p:cNvSpPr>
          <p:nvPr>
            <p:ph type="dt" sz="half" idx="10"/>
          </p:nvPr>
        </p:nvSpPr>
        <p:spPr/>
        <p:txBody>
          <a:bodyPr/>
          <a:lstStyle/>
          <a:p>
            <a:fld id="{E65B83EE-9302-4807-B1B7-9DE633378CE7}" type="datetimeFigureOut">
              <a:rPr lang="en-US" smtClean="0"/>
              <a:t>8/4/2020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A039EE-806C-4B79-BAF7-0763C18E6FA4}" type="slidenum">
              <a:rPr lang="en-US" smtClean="0"/>
              <a:t>‹#›</a:t>
            </a:fld>
            <a:endParaRPr lang="en-US" dirty="0"/>
          </a:p>
        </p:txBody>
      </p:sp>
    </p:spTree>
    <p:extLst>
      <p:ext uri="{BB962C8B-B14F-4D97-AF65-F5344CB8AC3E}">
        <p14:creationId xmlns:p14="http://schemas.microsoft.com/office/powerpoint/2010/main" val="1687441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Date Placeholder 4"/>
          <p:cNvSpPr>
            <a:spLocks noGrp="1"/>
          </p:cNvSpPr>
          <p:nvPr>
            <p:ph type="dt" sz="half" idx="10"/>
          </p:nvPr>
        </p:nvSpPr>
        <p:spPr/>
        <p:txBody>
          <a:bodyPr/>
          <a:lstStyle/>
          <a:p>
            <a:fld id="{E65B83EE-9302-4807-B1B7-9DE633378CE7}" type="datetimeFigureOut">
              <a:rPr lang="en-US" smtClean="0"/>
              <a:t>8/4/2020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A039EE-806C-4B79-BAF7-0763C18E6FA4}" type="slidenum">
              <a:rPr lang="en-US" smtClean="0"/>
              <a:t>‹#›</a:t>
            </a:fld>
            <a:endParaRPr lang="en-US" dirty="0"/>
          </a:p>
        </p:txBody>
      </p:sp>
      <p:sp>
        <p:nvSpPr>
          <p:cNvPr id="4" name="Text Placeholder 3"/>
          <p:cNvSpPr>
            <a:spLocks noGrp="1"/>
          </p:cNvSpPr>
          <p:nvPr>
            <p:ph type="body" sz="half" idx="2"/>
          </p:nvPr>
        </p:nvSpPr>
        <p:spPr>
          <a:xfrm>
            <a:off x="1219200" y="3581401"/>
            <a:ext cx="44704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82220" y="714191"/>
            <a:ext cx="11631168"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gr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02616"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356119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nvGrpSpPr>
          <p:cNvPr id="9" name="Group 8"/>
          <p:cNvGrpSpPr>
            <a:grpSpLocks noChangeAspect="1"/>
          </p:cNvGrpSpPr>
          <p:nvPr/>
        </p:nvGrpSpPr>
        <p:grpSpPr bwMode="hidden">
          <a:xfrm>
            <a:off x="282220" y="5353963"/>
            <a:ext cx="11631168"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grpSp>
      <p:sp>
        <p:nvSpPr>
          <p:cNvPr id="2" name="Title 1"/>
          <p:cNvSpPr>
            <a:spLocks noGrp="1"/>
          </p:cNvSpPr>
          <p:nvPr>
            <p:ph type="title"/>
          </p:nvPr>
        </p:nvSpPr>
        <p:spPr>
          <a:xfrm>
            <a:off x="6498874" y="338667"/>
            <a:ext cx="5083527"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491112" y="2785533"/>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5B83EE-9302-4807-B1B7-9DE633378CE7}" type="datetimeFigureOut">
              <a:rPr lang="en-US" smtClean="0"/>
              <a:t>8/4/2020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A039EE-806C-4B79-BAF7-0763C18E6FA4}" type="slidenum">
              <a:rPr lang="en-US" smtClean="0"/>
              <a:t>‹#›</a:t>
            </a:fld>
            <a:endParaRPr lang="en-US" dirty="0"/>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extLst>
      <p:ext uri="{BB962C8B-B14F-4D97-AF65-F5344CB8AC3E}">
        <p14:creationId xmlns:p14="http://schemas.microsoft.com/office/powerpoint/2010/main" val="215077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304800" y="228600"/>
            <a:ext cx="11594592"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nvGrpSpPr>
          <p:cNvPr id="8" name="Group 15"/>
          <p:cNvGrpSpPr>
            <a:grpSpLocks noChangeAspect="1"/>
          </p:cNvGrpSpPr>
          <p:nvPr/>
        </p:nvGrpSpPr>
        <p:grpSpPr bwMode="hidden">
          <a:xfrm>
            <a:off x="282220" y="1679429"/>
            <a:ext cx="11631168"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grpSp>
      <p:sp>
        <p:nvSpPr>
          <p:cNvPr id="2" name="Title Placeholder 1"/>
          <p:cNvSpPr>
            <a:spLocks noGrp="1"/>
          </p:cNvSpPr>
          <p:nvPr>
            <p:ph type="title"/>
          </p:nvPr>
        </p:nvSpPr>
        <p:spPr>
          <a:xfrm>
            <a:off x="609600" y="338328"/>
            <a:ext cx="109728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6884896" y="6250165"/>
            <a:ext cx="5048920" cy="365125"/>
          </a:xfrm>
          <a:prstGeom prst="rect">
            <a:avLst/>
          </a:prstGeom>
        </p:spPr>
        <p:txBody>
          <a:bodyPr vert="horz" lIns="91440" tIns="45720" rIns="91440" bIns="45720" rtlCol="0" anchor="ctr"/>
          <a:lstStyle>
            <a:lvl1pPr algn="r">
              <a:defRPr sz="1000">
                <a:solidFill>
                  <a:schemeClr val="tx2"/>
                </a:solidFill>
              </a:defRPr>
            </a:lvl1pPr>
          </a:lstStyle>
          <a:p>
            <a:fld id="{E65B83EE-9302-4807-B1B7-9DE633378CE7}" type="datetimeFigureOut">
              <a:rPr lang="en-US" smtClean="0"/>
              <a:t>8/4/2020</a:t>
            </a:fld>
            <a:endParaRPr lang="en-US" dirty="0"/>
          </a:p>
        </p:txBody>
      </p:sp>
      <p:sp>
        <p:nvSpPr>
          <p:cNvPr id="5" name="Footer Placeholder 4"/>
          <p:cNvSpPr>
            <a:spLocks noGrp="1"/>
          </p:cNvSpPr>
          <p:nvPr>
            <p:ph type="ftr" sz="quarter" idx="3"/>
          </p:nvPr>
        </p:nvSpPr>
        <p:spPr>
          <a:xfrm>
            <a:off x="258185" y="6250165"/>
            <a:ext cx="504892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5321451" y="6250164"/>
            <a:ext cx="1549101" cy="365125"/>
          </a:xfrm>
          <a:prstGeom prst="rect">
            <a:avLst/>
          </a:prstGeom>
        </p:spPr>
        <p:txBody>
          <a:bodyPr vert="horz" lIns="91440" tIns="45720" rIns="91440" bIns="45720" rtlCol="0" anchor="ctr"/>
          <a:lstStyle>
            <a:lvl1pPr algn="ctr">
              <a:defRPr sz="1000">
                <a:solidFill>
                  <a:schemeClr val="tx2"/>
                </a:solidFill>
              </a:defRPr>
            </a:lvl1pPr>
          </a:lstStyle>
          <a:p>
            <a:fld id="{DFA039EE-806C-4B79-BAF7-0763C18E6FA4}" type="slidenum">
              <a:rPr lang="en-US" smtClean="0"/>
              <a:t>‹#›</a:t>
            </a:fld>
            <a:endParaRPr lang="en-US" dirty="0"/>
          </a:p>
        </p:txBody>
      </p:sp>
      <p:sp>
        <p:nvSpPr>
          <p:cNvPr id="3" name="Text Placeholder 2"/>
          <p:cNvSpPr>
            <a:spLocks noGrp="1"/>
          </p:cNvSpPr>
          <p:nvPr>
            <p:ph type="body" idx="1"/>
          </p:nvPr>
        </p:nvSpPr>
        <p:spPr>
          <a:xfrm>
            <a:off x="1162757" y="2675467"/>
            <a:ext cx="9877777"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687244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ounded Rectangle 22"/>
          <p:cNvSpPr/>
          <p:nvPr/>
        </p:nvSpPr>
        <p:spPr>
          <a:xfrm>
            <a:off x="-8925" y="0"/>
            <a:ext cx="12192000" cy="6615289"/>
          </a:xfrm>
          <a:prstGeom prst="roundRect">
            <a:avLst>
              <a:gd name="adj" fmla="val 1272"/>
            </a:avLst>
          </a:prstGeom>
          <a:gradFill>
            <a:gsLst>
              <a:gs pos="26000">
                <a:schemeClr val="bg1">
                  <a:lumMod val="65000"/>
                </a:schemeClr>
              </a:gs>
              <a:gs pos="0">
                <a:schemeClr val="tx1"/>
              </a:gs>
              <a:gs pos="100000">
                <a:schemeClr val="tx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nvGrpSpPr>
          <p:cNvPr id="24" name="Group 9"/>
          <p:cNvGrpSpPr>
            <a:grpSpLocks noChangeAspect="1"/>
          </p:cNvGrpSpPr>
          <p:nvPr/>
        </p:nvGrpSpPr>
        <p:grpSpPr bwMode="hidden">
          <a:xfrm>
            <a:off x="0" y="5045946"/>
            <a:ext cx="12192000" cy="1730231"/>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dirty="0"/>
            </a:p>
          </p:txBody>
        </p:sp>
        <p:sp useBgFill="1">
          <p:nvSpPr>
            <p:cNvPr id="29"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dirty="0"/>
            </a:p>
          </p:txBody>
        </p:sp>
      </p:grpSp>
      <p:pic>
        <p:nvPicPr>
          <p:cNvPr id="30" name="Picture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0385" y="6071883"/>
            <a:ext cx="2787252" cy="583000"/>
          </a:xfrm>
          <a:prstGeom prst="rect">
            <a:avLst/>
          </a:prstGeom>
        </p:spPr>
      </p:pic>
      <p:sp>
        <p:nvSpPr>
          <p:cNvPr id="31" name="Rectangle 30"/>
          <p:cNvSpPr/>
          <p:nvPr/>
        </p:nvSpPr>
        <p:spPr>
          <a:xfrm>
            <a:off x="2917637" y="6070108"/>
            <a:ext cx="5191289" cy="584775"/>
          </a:xfrm>
          <a:prstGeom prst="rect">
            <a:avLst/>
          </a:prstGeom>
          <a:noFill/>
        </p:spPr>
        <p:txBody>
          <a:bodyPr wrap="square" lIns="91440" tIns="45720" rIns="91440" bIns="45720">
            <a:spAutoFit/>
          </a:bodyPr>
          <a:lstStyle/>
          <a:p>
            <a:pPr algn="ctr"/>
            <a:r>
              <a:rPr lang="en-US" sz="3200" cap="all" dirty="0">
                <a:ln w="0">
                  <a:noFill/>
                </a:ln>
                <a:solidFill>
                  <a:srgbClr val="FF0000"/>
                </a:solidFill>
                <a:effectLst>
                  <a:outerShdw blurRad="50800" dist="38100" algn="l" rotWithShape="0">
                    <a:prstClr val="black">
                      <a:alpha val="40000"/>
                    </a:prstClr>
                  </a:outerShdw>
                </a:effectLst>
                <a:latin typeface="Impact" panose="020B0806030902050204" pitchFamily="34" charset="0"/>
                <a:ea typeface="Ebrima" panose="02000000000000000000" pitchFamily="2" charset="0"/>
                <a:cs typeface="Ebrima" panose="02000000000000000000" pitchFamily="2" charset="0"/>
              </a:rPr>
              <a:t>Methamphetamine </a:t>
            </a:r>
            <a:r>
              <a:rPr lang="en-US" sz="3200" cap="all" dirty="0" smtClean="0">
                <a:ln w="0">
                  <a:noFill/>
                </a:ln>
                <a:solidFill>
                  <a:srgbClr val="FF0000"/>
                </a:solidFill>
                <a:effectLst>
                  <a:outerShdw blurRad="50800" dist="38100" algn="l" rotWithShape="0">
                    <a:prstClr val="black">
                      <a:alpha val="40000"/>
                    </a:prstClr>
                  </a:outerShdw>
                </a:effectLst>
                <a:latin typeface="Impact" panose="020B0806030902050204" pitchFamily="34" charset="0"/>
                <a:ea typeface="Ebrima" panose="02000000000000000000" pitchFamily="2" charset="0"/>
                <a:cs typeface="Ebrima" panose="02000000000000000000" pitchFamily="2" charset="0"/>
              </a:rPr>
              <a:t>Coalition</a:t>
            </a:r>
            <a:endParaRPr lang="en-US" sz="3200" cap="all" dirty="0">
              <a:ln w="0">
                <a:noFill/>
              </a:ln>
              <a:solidFill>
                <a:srgbClr val="FF0000"/>
              </a:solidFill>
              <a:effectLst>
                <a:outerShdw blurRad="50800" dist="38100" algn="l" rotWithShape="0">
                  <a:prstClr val="black">
                    <a:alpha val="40000"/>
                  </a:prstClr>
                </a:outerShdw>
              </a:effectLst>
              <a:latin typeface="Impact" panose="020B0806030902050204" pitchFamily="34" charset="0"/>
              <a:ea typeface="Ebrima" panose="02000000000000000000" pitchFamily="2" charset="0"/>
              <a:cs typeface="Ebrima" panose="02000000000000000000" pitchFamily="2" charset="0"/>
            </a:endParaRPr>
          </a:p>
        </p:txBody>
      </p:sp>
      <p:sp>
        <p:nvSpPr>
          <p:cNvPr id="11" name="TextBox 10"/>
          <p:cNvSpPr txBox="1"/>
          <p:nvPr/>
        </p:nvSpPr>
        <p:spPr>
          <a:xfrm>
            <a:off x="5025928" y="893559"/>
            <a:ext cx="5602043" cy="769441"/>
          </a:xfrm>
          <a:prstGeom prst="rect">
            <a:avLst/>
          </a:prstGeom>
          <a:noFill/>
        </p:spPr>
        <p:txBody>
          <a:bodyPr wrap="square" rtlCol="0">
            <a:spAutoFit/>
          </a:bodyPr>
          <a:lstStyle/>
          <a:p>
            <a:pPr algn="ctr"/>
            <a:endParaRPr lang="en-US" sz="4400" b="1" dirty="0">
              <a:solidFill>
                <a:schemeClr val="bg1"/>
              </a:solidFill>
              <a:effectLst>
                <a:outerShdw blurRad="38100" dist="38100" dir="2700000" algn="tl">
                  <a:srgbClr val="000000">
                    <a:alpha val="43137"/>
                  </a:srgbClr>
                </a:outerShdw>
              </a:effectLst>
              <a:latin typeface="Book Antiqua" panose="02040602050305030304" pitchFamily="18" charset="0"/>
            </a:endParaRPr>
          </a:p>
        </p:txBody>
      </p:sp>
      <p:sp>
        <p:nvSpPr>
          <p:cNvPr id="16" name="TextBox 15"/>
          <p:cNvSpPr txBox="1"/>
          <p:nvPr/>
        </p:nvSpPr>
        <p:spPr>
          <a:xfrm>
            <a:off x="620301" y="-116761"/>
            <a:ext cx="10508097" cy="1446550"/>
          </a:xfrm>
          <a:prstGeom prst="rect">
            <a:avLst/>
          </a:prstGeom>
          <a:noFill/>
        </p:spPr>
        <p:txBody>
          <a:bodyPr wrap="square" rtlCol="0">
            <a:spAutoFit/>
          </a:bodyPr>
          <a:lstStyle/>
          <a:p>
            <a:pPr algn="ctr"/>
            <a:endParaRPr lang="en-US" sz="3200" b="1" dirty="0" smtClean="0">
              <a:solidFill>
                <a:schemeClr val="bg1"/>
              </a:solidFill>
              <a:effectLst>
                <a:outerShdw blurRad="38100" dist="38100" dir="2700000" algn="tl">
                  <a:srgbClr val="000000">
                    <a:alpha val="43137"/>
                  </a:srgbClr>
                </a:outerShdw>
              </a:effectLst>
              <a:latin typeface="Book Antiqua" panose="02040602050305030304" pitchFamily="18" charset="0"/>
            </a:endParaRPr>
          </a:p>
          <a:p>
            <a:pPr algn="ctr"/>
            <a:r>
              <a:rPr lang="en-US" sz="3200" b="1" dirty="0" smtClean="0">
                <a:solidFill>
                  <a:schemeClr val="bg1"/>
                </a:solidFill>
                <a:effectLst>
                  <a:outerShdw blurRad="38100" dist="38100" dir="2700000" algn="tl">
                    <a:srgbClr val="000000">
                      <a:alpha val="43137"/>
                    </a:srgbClr>
                  </a:outerShdw>
                </a:effectLst>
                <a:latin typeface="Book Antiqua" panose="02040602050305030304" pitchFamily="18" charset="0"/>
              </a:rPr>
              <a:t> </a:t>
            </a:r>
            <a:r>
              <a:rPr lang="en-US" sz="3600" b="1" dirty="0" smtClean="0">
                <a:solidFill>
                  <a:schemeClr val="bg1"/>
                </a:solidFill>
                <a:effectLst>
                  <a:outerShdw blurRad="38100" dist="38100" dir="2700000" algn="tl">
                    <a:srgbClr val="000000">
                      <a:alpha val="43137"/>
                    </a:srgbClr>
                  </a:outerShdw>
                </a:effectLst>
                <a:latin typeface="Book Antiqua" panose="02040602050305030304" pitchFamily="18" charset="0"/>
              </a:rPr>
              <a:t>Content Warning and Meeting Climate</a:t>
            </a:r>
          </a:p>
          <a:p>
            <a:pPr algn="ctr"/>
            <a:endParaRPr lang="en-US" sz="2000" b="1" dirty="0">
              <a:effectLst>
                <a:outerShdw blurRad="38100" dist="38100" dir="2700000" algn="tl">
                  <a:srgbClr val="000000">
                    <a:alpha val="43137"/>
                  </a:srgbClr>
                </a:outerShdw>
              </a:effectLst>
              <a:latin typeface="Book Antiqua" panose="02040602050305030304" pitchFamily="18" charset="0"/>
            </a:endParaRPr>
          </a:p>
        </p:txBody>
      </p:sp>
      <p:sp>
        <p:nvSpPr>
          <p:cNvPr id="2" name="TextBox 1"/>
          <p:cNvSpPr txBox="1"/>
          <p:nvPr/>
        </p:nvSpPr>
        <p:spPr>
          <a:xfrm>
            <a:off x="4980209" y="2900516"/>
            <a:ext cx="45719" cy="369332"/>
          </a:xfrm>
          <a:prstGeom prst="rect">
            <a:avLst/>
          </a:prstGeom>
          <a:noFill/>
        </p:spPr>
        <p:txBody>
          <a:bodyPr wrap="square" rtlCol="0">
            <a:spAutoFit/>
          </a:bodyPr>
          <a:lstStyle/>
          <a:p>
            <a:endParaRPr lang="en-US" dirty="0"/>
          </a:p>
        </p:txBody>
      </p:sp>
      <p:sp>
        <p:nvSpPr>
          <p:cNvPr id="4" name="TextBox 3"/>
          <p:cNvSpPr txBox="1"/>
          <p:nvPr/>
        </p:nvSpPr>
        <p:spPr>
          <a:xfrm>
            <a:off x="1014489" y="1131714"/>
            <a:ext cx="10145172" cy="3785652"/>
          </a:xfrm>
          <a:prstGeom prst="rect">
            <a:avLst/>
          </a:prstGeom>
          <a:noFill/>
        </p:spPr>
        <p:txBody>
          <a:bodyPr wrap="square" rtlCol="0">
            <a:spAutoFit/>
          </a:bodyPr>
          <a:lstStyle/>
          <a:p>
            <a:pPr algn="just"/>
            <a:r>
              <a:rPr lang="en-US" sz="2400" b="1" dirty="0" smtClean="0">
                <a:latin typeface="Book Antiqua" panose="02040602050305030304" pitchFamily="18" charset="0"/>
              </a:rPr>
              <a:t>Our presentations and discussions often focus on mature, difficult, and potentially challenging topics. Content in our meetings might trigger strong feelings. All of us should be responsible for creating an atmosphere of mutual respect and sensitivity.</a:t>
            </a:r>
          </a:p>
          <a:p>
            <a:pPr algn="just"/>
            <a:endParaRPr lang="en-US" b="1" dirty="0">
              <a:latin typeface="Book Antiqua" panose="02040602050305030304" pitchFamily="18" charset="0"/>
            </a:endParaRPr>
          </a:p>
          <a:p>
            <a:pPr algn="just"/>
            <a:r>
              <a:rPr lang="en-US" sz="2400" b="1" dirty="0" smtClean="0">
                <a:latin typeface="Book Antiqua" panose="02040602050305030304" pitchFamily="18" charset="0"/>
              </a:rPr>
              <a:t>If you are struggling because of meeting content, we encourage you to consider only what feels best to you and consult with your doctor, medical professional, mental health practitioner, and/or support team before doing anything that might jeopardize your physical, emotional, mental, or spiritual health.</a:t>
            </a:r>
            <a:endParaRPr lang="en-US" sz="2400" b="1" dirty="0">
              <a:latin typeface="Book Antiqua" panose="02040602050305030304" pitchFamily="18" charset="0"/>
            </a:endParaRPr>
          </a:p>
        </p:txBody>
      </p:sp>
    </p:spTree>
    <p:extLst>
      <p:ext uri="{BB962C8B-B14F-4D97-AF65-F5344CB8AC3E}">
        <p14:creationId xmlns:p14="http://schemas.microsoft.com/office/powerpoint/2010/main" val="8061445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103</Words>
  <Application>Microsoft Office PowerPoint</Application>
  <PresentationFormat>Widescreen</PresentationFormat>
  <Paragraphs>7</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Book Antiqua</vt:lpstr>
      <vt:lpstr>Calibri</vt:lpstr>
      <vt:lpstr>Candara</vt:lpstr>
      <vt:lpstr>Ebrima</vt:lpstr>
      <vt:lpstr>Impact</vt:lpstr>
      <vt:lpstr>Symbol</vt:lpstr>
      <vt:lpstr>Waveform</vt:lpstr>
      <vt:lpstr>PowerPoint Presentation</vt:lpstr>
    </vt:vector>
  </TitlesOfParts>
  <Company>County of Sacramento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Richard</dc:creator>
  <cp:lastModifiedBy>Lockwood. Kari</cp:lastModifiedBy>
  <cp:revision>31</cp:revision>
  <cp:lastPrinted>2019-12-02T17:55:36Z</cp:lastPrinted>
  <dcterms:created xsi:type="dcterms:W3CDTF">2019-05-07T14:23:01Z</dcterms:created>
  <dcterms:modified xsi:type="dcterms:W3CDTF">2020-08-04T21:43:17Z</dcterms:modified>
</cp:coreProperties>
</file>