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4"/>
  </p:notesMasterIdLst>
  <p:sldIdLst>
    <p:sldId id="256" r:id="rId3"/>
    <p:sldId id="281" r:id="rId4"/>
    <p:sldId id="282" r:id="rId5"/>
    <p:sldId id="283" r:id="rId6"/>
    <p:sldId id="271" r:id="rId7"/>
    <p:sldId id="278" r:id="rId8"/>
    <p:sldId id="279" r:id="rId9"/>
    <p:sldId id="280" r:id="rId10"/>
    <p:sldId id="269" r:id="rId11"/>
    <p:sldId id="270"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67" d="100"/>
          <a:sy n="67" d="100"/>
        </p:scale>
        <p:origin x="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36585-4BAC-420D-8647-0EFC78EC786C}"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77EB8-425E-4EFB-ACAE-FF4B68063136}" type="slidenum">
              <a:rPr lang="en-US" smtClean="0"/>
              <a:t>‹#›</a:t>
            </a:fld>
            <a:endParaRPr lang="en-US"/>
          </a:p>
        </p:txBody>
      </p:sp>
    </p:spTree>
    <p:extLst>
      <p:ext uri="{BB962C8B-B14F-4D97-AF65-F5344CB8AC3E}">
        <p14:creationId xmlns:p14="http://schemas.microsoft.com/office/powerpoint/2010/main" val="241366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41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44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0EEDFF-1F50-4D72-AE9E-4954D2B137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02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56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412053-0BE8-46CE-BBEF-A150B9AC891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E543-53B3-46FA-8017-8BA3D03A55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3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12053-0BE8-46CE-BBEF-A150B9AC891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418512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12053-0BE8-46CE-BBEF-A150B9AC891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126218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342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618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414699764"/>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98156772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215631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4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12053-0BE8-46CE-BBEF-A150B9AC891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233908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412053-0BE8-46CE-BBEF-A150B9AC891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E543-53B3-46FA-8017-8BA3D03A55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42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412053-0BE8-46CE-BBEF-A150B9AC891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72967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412053-0BE8-46CE-BBEF-A150B9AC8917}"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240461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412053-0BE8-46CE-BBEF-A150B9AC8917}"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285829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412053-0BE8-46CE-BBEF-A150B9AC8917}" type="datetimeFigureOut">
              <a:rPr lang="en-US" smtClean="0"/>
              <a:t>5/10/2022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26739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412053-0BE8-46CE-BBEF-A150B9AC8917}" type="datetimeFigureOut">
              <a:rPr lang="en-US" smtClean="0"/>
              <a:t>5/10/2022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FEE543-53B3-46FA-8017-8BA3D03A55CF}" type="slidenum">
              <a:rPr lang="en-US" smtClean="0"/>
              <a:t>‹#›</a:t>
            </a:fld>
            <a:endParaRPr lang="en-US"/>
          </a:p>
        </p:txBody>
      </p:sp>
    </p:spTree>
    <p:extLst>
      <p:ext uri="{BB962C8B-B14F-4D97-AF65-F5344CB8AC3E}">
        <p14:creationId xmlns:p14="http://schemas.microsoft.com/office/powerpoint/2010/main" val="295235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412053-0BE8-46CE-BBEF-A150B9AC891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EE543-53B3-46FA-8017-8BA3D03A55CF}" type="slidenum">
              <a:rPr lang="en-US" smtClean="0"/>
              <a:t>‹#›</a:t>
            </a:fld>
            <a:endParaRPr lang="en-US"/>
          </a:p>
        </p:txBody>
      </p:sp>
    </p:spTree>
    <p:extLst>
      <p:ext uri="{BB962C8B-B14F-4D97-AF65-F5344CB8AC3E}">
        <p14:creationId xmlns:p14="http://schemas.microsoft.com/office/powerpoint/2010/main" val="42130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412053-0BE8-46CE-BBEF-A150B9AC8917}" type="datetimeFigureOut">
              <a:rPr lang="en-US" smtClean="0"/>
              <a:t>5/10/2022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FEE543-53B3-46FA-8017-8BA3D03A55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82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6055809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95" y="351692"/>
            <a:ext cx="6731932" cy="3803688"/>
          </a:xfrm>
        </p:spPr>
        <p:txBody>
          <a:bodyPr>
            <a:normAutofit/>
          </a:bodyPr>
          <a:lstStyle/>
          <a:p>
            <a:r>
              <a:rPr lang="en-US" sz="5400" b="1" dirty="0"/>
              <a:t>METHAMPHETAMINE USE AMONG DIVERSE POPULATION </a:t>
            </a:r>
            <a:br>
              <a:rPr lang="en-US" sz="5400" b="1" dirty="0"/>
            </a:br>
            <a:endParaRPr lang="en-US" sz="5400" b="1" dirty="0"/>
          </a:p>
        </p:txBody>
      </p:sp>
      <p:sp>
        <p:nvSpPr>
          <p:cNvPr id="3" name="Subtitle 2"/>
          <p:cNvSpPr>
            <a:spLocks noGrp="1"/>
          </p:cNvSpPr>
          <p:nvPr>
            <p:ph type="subTitle" idx="1"/>
          </p:nvPr>
        </p:nvSpPr>
        <p:spPr/>
        <p:txBody>
          <a:bodyPr>
            <a:normAutofit fontScale="85000" lnSpcReduction="20000"/>
          </a:bodyPr>
          <a:lstStyle/>
          <a:p>
            <a:r>
              <a:rPr lang="en-US" dirty="0"/>
              <a:t>Kimberly Grimes, program planner</a:t>
            </a:r>
          </a:p>
          <a:p>
            <a:r>
              <a:rPr lang="en-US" dirty="0"/>
              <a:t>Division of behavioral health services</a:t>
            </a:r>
          </a:p>
          <a:p>
            <a:r>
              <a:rPr lang="en-US" dirty="0"/>
              <a:t>Substance use prevention and treatment services</a:t>
            </a:r>
          </a:p>
        </p:txBody>
      </p:sp>
      <p:pic>
        <p:nvPicPr>
          <p:cNvPr id="1026" name="Picture 2" descr="176,090 Lgbt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45" y="351692"/>
            <a:ext cx="4744167" cy="362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6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normAutofit fontScale="92500"/>
          </a:bodyPr>
          <a:lstStyle/>
          <a:p>
            <a:r>
              <a:rPr lang="en-US" dirty="0"/>
              <a:t>To shed light on the nuance and disparities, as they feel isolated, because they’re a queer person of color.</a:t>
            </a:r>
          </a:p>
          <a:p>
            <a:r>
              <a:rPr lang="en-US" dirty="0"/>
              <a:t>Because problems stem from the fact that people feel like they can’t talk about their meth use if it’s stigmatized in their community.</a:t>
            </a:r>
          </a:p>
          <a:p>
            <a:r>
              <a:rPr lang="en-US" dirty="0"/>
              <a:t>Black LGBTQ feel they will be ostracized by friends and family if they tell people they’re using meth. </a:t>
            </a:r>
          </a:p>
          <a:p>
            <a:pPr marL="0" indent="0">
              <a:buNone/>
            </a:pPr>
            <a:r>
              <a:rPr lang="en-US" dirty="0"/>
              <a:t>White gay men who use typically have more privilege. They are more likely to have better paying jobs, be housed, or be more comfortable going into mental health services or treatment programs. While Black LGBTQ tend to be more able to use meth discretely with all of those privileges. That’s why Black men who have sex with men may be disproportionately affected by their use.</a:t>
            </a:r>
          </a:p>
          <a:p>
            <a:pPr marL="0" indent="0">
              <a:buNone/>
            </a:pPr>
            <a:endParaRPr lang="en-US" dirty="0"/>
          </a:p>
          <a:p>
            <a:pPr marL="0" indent="0">
              <a:buNone/>
            </a:pPr>
            <a:r>
              <a:rPr lang="en-US" sz="1000" dirty="0"/>
              <a:t>(Quotes from SF AIDS Foundation, March 2019)</a:t>
            </a:r>
          </a:p>
          <a:p>
            <a:pPr marL="0" indent="0">
              <a:buNone/>
            </a:pPr>
            <a:endParaRPr lang="en-US" dirty="0"/>
          </a:p>
        </p:txBody>
      </p:sp>
      <p:pic>
        <p:nvPicPr>
          <p:cNvPr id="2050" name="Picture 2" descr="550+ Lgbtq Pictures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303" y="4572001"/>
            <a:ext cx="2631991" cy="17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1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p>
        </p:txBody>
      </p:sp>
      <p:sp>
        <p:nvSpPr>
          <p:cNvPr id="3" name="Content Placeholder 2"/>
          <p:cNvSpPr>
            <a:spLocks noGrp="1"/>
          </p:cNvSpPr>
          <p:nvPr>
            <p:ph idx="1"/>
          </p:nvPr>
        </p:nvSpPr>
        <p:spPr>
          <a:xfrm>
            <a:off x="552334" y="1874886"/>
            <a:ext cx="10058400" cy="4023360"/>
          </a:xfrm>
        </p:spPr>
        <p:txBody>
          <a:bodyPr/>
          <a:lstStyle/>
          <a:p>
            <a:endParaRPr lang="en-US" dirty="0"/>
          </a:p>
          <a:p>
            <a:r>
              <a:rPr lang="en-US" dirty="0"/>
              <a:t>Please feel free to reach out with any resources that may be of assistance to diverse populations suffering with a Methamphetamine Use Disorder.</a:t>
            </a:r>
          </a:p>
          <a:p>
            <a:endParaRPr lang="en-US" dirty="0"/>
          </a:p>
          <a:p>
            <a:pPr algn="ctr"/>
            <a:r>
              <a:rPr lang="en-US" dirty="0"/>
              <a:t>KIMBERLY GRIMES, </a:t>
            </a:r>
          </a:p>
          <a:p>
            <a:pPr algn="ctr"/>
            <a:r>
              <a:rPr lang="en-US" dirty="0"/>
              <a:t>BHS-SUPT PROGRAM PLANNER, </a:t>
            </a:r>
          </a:p>
          <a:p>
            <a:pPr algn="ctr"/>
            <a:r>
              <a:rPr lang="en-US" dirty="0"/>
              <a:t>BHREC COMMITTEE MEMBER</a:t>
            </a:r>
          </a:p>
          <a:p>
            <a:pPr algn="ctr"/>
            <a:r>
              <a:rPr lang="en-US" dirty="0"/>
              <a:t>916-875-2038</a:t>
            </a:r>
          </a:p>
          <a:p>
            <a:pPr algn="ctr"/>
            <a:r>
              <a:rPr lang="en-US" dirty="0"/>
              <a:t>grimesk@saccounty.net</a:t>
            </a:r>
          </a:p>
        </p:txBody>
      </p:sp>
      <p:pic>
        <p:nvPicPr>
          <p:cNvPr id="3074" name="Picture 2" descr="Celebrating diversity Images, Stock Photos &amp;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956" y="2735162"/>
            <a:ext cx="3206462" cy="330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3561"/>
            <a:ext cx="10058400" cy="1450757"/>
          </a:xfrm>
        </p:spPr>
        <p:txBody>
          <a:bodyPr>
            <a:normAutofit fontScale="90000"/>
          </a:bodyPr>
          <a:lstStyle/>
          <a:p>
            <a:br>
              <a:rPr lang="en-US" b="1" dirty="0"/>
            </a:br>
            <a:br>
              <a:rPr lang="en-US" b="1" dirty="0"/>
            </a:br>
            <a:br>
              <a:rPr lang="en-US" b="1" dirty="0"/>
            </a:br>
            <a:r>
              <a:rPr lang="en-US" b="1" dirty="0"/>
              <a:t>2019 National Survey On Drug Use And Health: Lesbian, Gay, &amp; Bisexual (LGB) Adults</a:t>
            </a:r>
            <a:br>
              <a:rPr lang="en-US" b="1" dirty="0"/>
            </a:br>
            <a:endParaRPr lang="en-US" dirty="0"/>
          </a:p>
        </p:txBody>
      </p:sp>
      <p:pic>
        <p:nvPicPr>
          <p:cNvPr id="5122" name="Picture 2" descr="64,980 Lgbt Photos - Free &amp; Royalty-Free Stock Photos from Dreamsti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314" y="1906594"/>
            <a:ext cx="7418002" cy="3475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175" y="5919253"/>
            <a:ext cx="5513454" cy="246221"/>
          </a:xfrm>
          <a:prstGeom prst="rect">
            <a:avLst/>
          </a:prstGeom>
          <a:noFill/>
        </p:spPr>
        <p:txBody>
          <a:bodyPr wrap="square" rtlCol="0">
            <a:spAutoFit/>
          </a:bodyPr>
          <a:lstStyle/>
          <a:p>
            <a:r>
              <a:rPr lang="en-US" sz="1000" dirty="0"/>
              <a:t>(SAMHSA, 2019)</a:t>
            </a:r>
          </a:p>
        </p:txBody>
      </p:sp>
    </p:spTree>
    <p:extLst>
      <p:ext uri="{BB962C8B-B14F-4D97-AF65-F5344CB8AC3E}">
        <p14:creationId xmlns:p14="http://schemas.microsoft.com/office/powerpoint/2010/main" val="174038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E0E5-C9E1-4C2A-9080-59B71C8C7262}"/>
              </a:ext>
            </a:extLst>
          </p:cNvPr>
          <p:cNvSpPr>
            <a:spLocks noGrp="1"/>
          </p:cNvSpPr>
          <p:nvPr>
            <p:ph type="title"/>
          </p:nvPr>
        </p:nvSpPr>
        <p:spPr/>
        <p:txBody>
          <a:bodyPr/>
          <a:lstStyle/>
          <a:p>
            <a:r>
              <a:rPr lang="en-US" dirty="0"/>
              <a:t>Meth Popularization in Queer Teens</a:t>
            </a:r>
          </a:p>
        </p:txBody>
      </p:sp>
      <p:sp>
        <p:nvSpPr>
          <p:cNvPr id="3" name="Content Placeholder 2">
            <a:extLst>
              <a:ext uri="{FF2B5EF4-FFF2-40B4-BE49-F238E27FC236}">
                <a16:creationId xmlns:a16="http://schemas.microsoft.com/office/drawing/2014/main" id="{98176AC1-95E3-4414-BB9C-E20C872C50E1}"/>
              </a:ext>
            </a:extLst>
          </p:cNvPr>
          <p:cNvSpPr>
            <a:spLocks noGrp="1"/>
          </p:cNvSpPr>
          <p:nvPr>
            <p:ph idx="1"/>
          </p:nvPr>
        </p:nvSpPr>
        <p:spPr/>
        <p:txBody>
          <a:bodyPr>
            <a:normAutofit/>
          </a:bodyPr>
          <a:lstStyle/>
          <a:p>
            <a:r>
              <a:rPr lang="en-US" sz="2400" dirty="0"/>
              <a:t>- The prevalence of meth use rose in the 1990s at dance clubs, became deeply ingrained in club/queer culture</a:t>
            </a:r>
          </a:p>
          <a:p>
            <a:r>
              <a:rPr lang="en-US" sz="2400" dirty="0"/>
              <a:t>- Grindr, popular dating and hookup app, was established in 2009, and facilitated the spread of meth use </a:t>
            </a:r>
          </a:p>
          <a:p>
            <a:pPr lvl="2"/>
            <a:r>
              <a:rPr lang="en-US" sz="2400" dirty="0"/>
              <a:t>- the diamond emoji, “party and play” </a:t>
            </a:r>
          </a:p>
          <a:p>
            <a:pPr lvl="2"/>
            <a:r>
              <a:rPr lang="en-US" sz="2400" dirty="0"/>
              <a:t>-  “instant” delivery of sex and drugs</a:t>
            </a:r>
          </a:p>
          <a:p>
            <a:pPr lvl="2"/>
            <a:endParaRPr lang="en-US" sz="2400" dirty="0"/>
          </a:p>
          <a:p>
            <a:pPr lvl="2"/>
            <a:endParaRPr lang="en-US" sz="2400" dirty="0"/>
          </a:p>
          <a:p>
            <a:pPr lvl="2"/>
            <a:endParaRPr lang="en-US" sz="2400" dirty="0"/>
          </a:p>
          <a:p>
            <a:pPr lvl="2"/>
            <a:r>
              <a:rPr lang="en-US" sz="1100" dirty="0"/>
              <a:t>NBC news, </a:t>
            </a:r>
            <a:r>
              <a:rPr lang="en-US" sz="1100" dirty="0" err="1"/>
              <a:t>castcenter</a:t>
            </a:r>
            <a:endParaRPr lang="en-US" sz="1100" dirty="0"/>
          </a:p>
        </p:txBody>
      </p:sp>
    </p:spTree>
    <p:extLst>
      <p:ext uri="{BB962C8B-B14F-4D97-AF65-F5344CB8AC3E}">
        <p14:creationId xmlns:p14="http://schemas.microsoft.com/office/powerpoint/2010/main" val="317161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112F-9576-4912-BE25-BCE90C38075C}"/>
              </a:ext>
            </a:extLst>
          </p:cNvPr>
          <p:cNvSpPr>
            <a:spLocks noGrp="1"/>
          </p:cNvSpPr>
          <p:nvPr>
            <p:ph type="title"/>
          </p:nvPr>
        </p:nvSpPr>
        <p:spPr/>
        <p:txBody>
          <a:bodyPr/>
          <a:lstStyle/>
          <a:p>
            <a:r>
              <a:rPr lang="en-US" dirty="0"/>
              <a:t>Meth Popularization cont.</a:t>
            </a:r>
          </a:p>
        </p:txBody>
      </p:sp>
      <p:sp>
        <p:nvSpPr>
          <p:cNvPr id="3" name="Content Placeholder 2">
            <a:extLst>
              <a:ext uri="{FF2B5EF4-FFF2-40B4-BE49-F238E27FC236}">
                <a16:creationId xmlns:a16="http://schemas.microsoft.com/office/drawing/2014/main" id="{F1DDAD52-67CB-4110-ADC1-107172442AF8}"/>
              </a:ext>
            </a:extLst>
          </p:cNvPr>
          <p:cNvSpPr>
            <a:spLocks noGrp="1"/>
          </p:cNvSpPr>
          <p:nvPr>
            <p:ph idx="1"/>
          </p:nvPr>
        </p:nvSpPr>
        <p:spPr/>
        <p:txBody>
          <a:bodyPr>
            <a:normAutofit/>
          </a:bodyPr>
          <a:lstStyle/>
          <a:p>
            <a:r>
              <a:rPr lang="en-US" sz="2800" dirty="0"/>
              <a:t>- Meth use associated with risk tasking, exacerbates HIVs harm to the body and increases transmission of STIs</a:t>
            </a:r>
          </a:p>
          <a:p>
            <a:r>
              <a:rPr lang="en-US" sz="2800" dirty="0"/>
              <a:t>- Clinical trial based in SF showed that gay men who recently used meth were</a:t>
            </a:r>
            <a:br>
              <a:rPr lang="en-US" sz="2800" dirty="0"/>
            </a:br>
            <a:r>
              <a:rPr lang="en-US" sz="2800" dirty="0"/>
              <a:t>	- 2x as likely to contract AIDS, 5x as likely to contract syphilis</a:t>
            </a:r>
          </a:p>
          <a:p>
            <a:endParaRPr lang="en-US" sz="2800" dirty="0"/>
          </a:p>
          <a:p>
            <a:r>
              <a:rPr lang="en-US" sz="2800" dirty="0"/>
              <a:t>- Compounded effects of physical and mental stress</a:t>
            </a:r>
          </a:p>
          <a:p>
            <a:pPr lvl="2"/>
            <a:endParaRPr lang="en-US" sz="2400" dirty="0"/>
          </a:p>
          <a:p>
            <a:pPr lvl="2"/>
            <a:r>
              <a:rPr lang="en-US" sz="1100" dirty="0"/>
              <a:t>NBC news, </a:t>
            </a:r>
            <a:r>
              <a:rPr lang="en-US" sz="1100" dirty="0" err="1"/>
              <a:t>castcenter</a:t>
            </a:r>
            <a:endParaRPr lang="en-US" sz="1100" dirty="0"/>
          </a:p>
          <a:p>
            <a:endParaRPr lang="en-US" sz="2800" dirty="0"/>
          </a:p>
        </p:txBody>
      </p:sp>
    </p:spTree>
    <p:extLst>
      <p:ext uri="{BB962C8B-B14F-4D97-AF65-F5344CB8AC3E}">
        <p14:creationId xmlns:p14="http://schemas.microsoft.com/office/powerpoint/2010/main" val="278898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42F62-CDBF-443E-9E08-7CCAF941C7A2}"/>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Methamphetamine Use among LGB Adults</a:t>
            </a:r>
          </a:p>
        </p:txBody>
      </p:sp>
      <p:pic>
        <p:nvPicPr>
          <p:cNvPr id="14" name="Picture 13">
            <a:extLst>
              <a:ext uri="{FF2B5EF4-FFF2-40B4-BE49-F238E27FC236}">
                <a16:creationId xmlns:a16="http://schemas.microsoft.com/office/drawing/2014/main" id="{C41B67F4-39AA-46FF-B078-D4B80E7F6F10}"/>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13067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2C2F4-C159-47AD-B16A-FBB9EEF95145}"/>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Co-Occurring Substance Use Disorder and Any Mental Illness in LGB Adults</a:t>
            </a:r>
          </a:p>
        </p:txBody>
      </p:sp>
      <p:pic>
        <p:nvPicPr>
          <p:cNvPr id="14" name="Picture 13">
            <a:extLst>
              <a:ext uri="{FF2B5EF4-FFF2-40B4-BE49-F238E27FC236}">
                <a16:creationId xmlns:a16="http://schemas.microsoft.com/office/drawing/2014/main" id="{55D8265C-8BB8-4DCC-9718-584550F654DD}"/>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5800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among LGB Adults: High Prevalence/Huge Treatment Gaps</a:t>
            </a:r>
          </a:p>
        </p:txBody>
      </p:sp>
      <p:pic>
        <p:nvPicPr>
          <p:cNvPr id="6" name="Picture 5">
            <a:extLst>
              <a:ext uri="{FF2B5EF4-FFF2-40B4-BE49-F238E27FC236}">
                <a16:creationId xmlns:a16="http://schemas.microsoft.com/office/drawing/2014/main" id="{72D367A8-C9F0-4DD7-86D3-FEA6F9D01AE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01180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3DE5D-134A-4319-A7C9-4D7E12313267}"/>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Locations Where Substance Use Treatment was Received among LGB Adults</a:t>
            </a:r>
          </a:p>
        </p:txBody>
      </p:sp>
      <p:pic>
        <p:nvPicPr>
          <p:cNvPr id="16" name="Picture 15">
            <a:extLst>
              <a:ext uri="{FF2B5EF4-FFF2-40B4-BE49-F238E27FC236}">
                <a16:creationId xmlns:a16="http://schemas.microsoft.com/office/drawing/2014/main" id="{5346E6B6-9732-4D82-8AEE-AA50F3052108}"/>
              </a:ext>
            </a:extLst>
          </p:cNvPr>
          <p:cNvPicPr>
            <a:picLocks noChangeAspect="1"/>
          </p:cNvPicPr>
          <p:nvPr/>
        </p:nvPicPr>
        <p:blipFill>
          <a:blip r:embed="rId3"/>
          <a:stretch>
            <a:fillRect/>
          </a:stretch>
        </p:blipFill>
        <p:spPr>
          <a:xfrm>
            <a:off x="762000" y="898650"/>
            <a:ext cx="11467570" cy="5883150"/>
          </a:xfrm>
          <a:prstGeom prst="rect">
            <a:avLst/>
          </a:prstGeom>
        </p:spPr>
      </p:pic>
    </p:spTree>
    <p:extLst>
      <p:ext uri="{BB962C8B-B14F-4D97-AF65-F5344CB8AC3E}">
        <p14:creationId xmlns:p14="http://schemas.microsoft.com/office/powerpoint/2010/main" val="222110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Methamphetamine and the Black LGBTQ Community </a:t>
            </a:r>
          </a:p>
        </p:txBody>
      </p:sp>
      <p:sp>
        <p:nvSpPr>
          <p:cNvPr id="3" name="Content Placeholder 2"/>
          <p:cNvSpPr>
            <a:spLocks noGrp="1"/>
          </p:cNvSpPr>
          <p:nvPr>
            <p:ph idx="1"/>
          </p:nvPr>
        </p:nvSpPr>
        <p:spPr/>
        <p:txBody>
          <a:bodyPr>
            <a:normAutofit/>
          </a:bodyPr>
          <a:lstStyle/>
          <a:p>
            <a:r>
              <a:rPr lang="en-US" dirty="0"/>
              <a:t>Startling facts:</a:t>
            </a:r>
          </a:p>
          <a:p>
            <a:r>
              <a:rPr lang="en-US" dirty="0"/>
              <a:t>Over the last decade, Black gay communities have witnessed a significant increase in the use of methamphetamine.</a:t>
            </a:r>
          </a:p>
          <a:p>
            <a:r>
              <a:rPr lang="en-US" dirty="0"/>
              <a:t>More Black men reported methamphetamine use than White men (28.1% vs. 15.2%).</a:t>
            </a:r>
          </a:p>
          <a:p>
            <a:r>
              <a:rPr lang="en-US" dirty="0"/>
              <a:t>In a 2020 study of a small group (560) Black men who identified as gay and/or bisexual and use meth in club settings:</a:t>
            </a:r>
          </a:p>
          <a:p>
            <a:pPr lvl="1"/>
            <a:r>
              <a:rPr lang="en-US" dirty="0"/>
              <a:t>Average age was 32 years old</a:t>
            </a:r>
          </a:p>
          <a:p>
            <a:pPr lvl="1"/>
            <a:r>
              <a:rPr lang="en-US" dirty="0"/>
              <a:t>43.9% reported cocaine use and meth use within last 4 months</a:t>
            </a:r>
          </a:p>
          <a:p>
            <a:pPr lvl="1"/>
            <a:r>
              <a:rPr lang="en-US" dirty="0"/>
              <a:t>These participants in this study were also more likely to be HIV-positive</a:t>
            </a:r>
          </a:p>
          <a:p>
            <a:pPr lvl="1"/>
            <a:r>
              <a:rPr lang="en-US" dirty="0"/>
              <a:t>These participants also use a variety of other substances recreationally, such as alcohol and inhalants</a:t>
            </a:r>
          </a:p>
          <a:p>
            <a:pPr marL="201168" lvl="1" indent="0">
              <a:buNone/>
            </a:pPr>
            <a:r>
              <a:rPr lang="en-US" sz="1000" dirty="0"/>
              <a:t>(National Library of Medicine, A Comparative Analysis of Methamphetamine Use: Black Gay and Bisexual Men in Relation to Men of Other Races)</a:t>
            </a:r>
          </a:p>
          <a:p>
            <a:pPr marL="201168" lvl="1" indent="0">
              <a:buNone/>
            </a:pPr>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390670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691</TotalTime>
  <Words>569</Words>
  <Application>Microsoft Office PowerPoint</Application>
  <PresentationFormat>Widescreen</PresentationFormat>
  <Paragraphs>59</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Narrow</vt:lpstr>
      <vt:lpstr>Calibri</vt:lpstr>
      <vt:lpstr>Calibri Light</vt:lpstr>
      <vt:lpstr>Segoe UI</vt:lpstr>
      <vt:lpstr>Segoe UI Semibold</vt:lpstr>
      <vt:lpstr>Retrospect</vt:lpstr>
      <vt:lpstr>Custom Design</vt:lpstr>
      <vt:lpstr>METHAMPHETAMINE USE AMONG DIVERSE POPULATION  </vt:lpstr>
      <vt:lpstr>   2019 National Survey On Drug Use And Health: Lesbian, Gay, &amp; Bisexual (LGB) Adults </vt:lpstr>
      <vt:lpstr>Meth Popularization in Queer Teens</vt:lpstr>
      <vt:lpstr>Meth Popularization cont.</vt:lpstr>
      <vt:lpstr>PowerPoint Presentation</vt:lpstr>
      <vt:lpstr>PowerPoint Presentation</vt:lpstr>
      <vt:lpstr>Mental and Substance Use Disorders among LGB Adults: High Prevalence/Huge Treatment Gaps</vt:lpstr>
      <vt:lpstr>PowerPoint Presentation</vt:lpstr>
      <vt:lpstr>Methamphetamine and the Black LGBTQ Community </vt:lpstr>
      <vt:lpstr>Why is this important?</vt:lpstr>
      <vt:lpstr>THANK YOU!</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 USE AMONG DIVERSE POPULATIONS</dc:title>
  <dc:creator>Grimes. Kimberly</dc:creator>
  <cp:lastModifiedBy>Leslie Parada</cp:lastModifiedBy>
  <cp:revision>33</cp:revision>
  <dcterms:created xsi:type="dcterms:W3CDTF">2022-01-26T18:32:24Z</dcterms:created>
  <dcterms:modified xsi:type="dcterms:W3CDTF">2022-05-11T00:01:15Z</dcterms:modified>
</cp:coreProperties>
</file>