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2"/>
  </p:notesMasterIdLst>
  <p:sldIdLst>
    <p:sldId id="256" r:id="rId2"/>
    <p:sldId id="259" r:id="rId3"/>
    <p:sldId id="265" r:id="rId4"/>
    <p:sldId id="274" r:id="rId5"/>
    <p:sldId id="276" r:id="rId6"/>
    <p:sldId id="266" r:id="rId7"/>
    <p:sldId id="278" r:id="rId8"/>
    <p:sldId id="262" r:id="rId9"/>
    <p:sldId id="27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55" autoAdjust="0"/>
  </p:normalViewPr>
  <p:slideViewPr>
    <p:cSldViewPr snapToGrid="0" showGuides="1">
      <p:cViewPr varScale="1">
        <p:scale>
          <a:sx n="78" d="100"/>
          <a:sy n="78" d="100"/>
        </p:scale>
        <p:origin x="17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4C8C-F53F-4BFD-9AD4-2152A90362C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EA23-51B3-4BB0-934E-8671421D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applies primarily</a:t>
            </a:r>
            <a:r>
              <a:rPr lang="en-US" baseline="0" dirty="0"/>
              <a:t> to Encampment Team, as typically shelter referrals will come from shelter staff who have built some rapport with individuals already. SOT will still use this phased approach as appropriate.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5E5C-8EB0-4FA8-AA82-09F31239A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EA23-51B3-4BB0-934E-8671421D5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Sacramento County Department of Human Assistance</a:t>
            </a:r>
          </a:p>
          <a:p>
            <a:r>
              <a:rPr lang="en-US" dirty="0"/>
              <a:t>Sacramento County of Homeless Initiatives</a:t>
            </a:r>
          </a:p>
          <a:p>
            <a:r>
              <a:rPr lang="en-US" dirty="0"/>
              <a:t>City of Sacramento Department of Community Response</a:t>
            </a:r>
          </a:p>
          <a:p>
            <a:r>
              <a:rPr lang="en-US" dirty="0"/>
              <a:t>Sacramento Covered</a:t>
            </a:r>
          </a:p>
          <a:p>
            <a:r>
              <a:rPr lang="en-US" dirty="0"/>
              <a:t>Sacramento Steps Forward</a:t>
            </a:r>
          </a:p>
          <a:p>
            <a:r>
              <a:rPr lang="en-US" dirty="0"/>
              <a:t>Local jurisdictions and Community Based Organizations (CBO’s)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EA23-51B3-4BB0-934E-8671421D5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5E5C-8EB0-4FA8-AA82-09F31239A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EA23-51B3-4BB0-934E-8671421D55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9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3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9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69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78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50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5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77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7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0E69-A17E-40ED-B244-7977C6412E9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6A7EBE-5AEC-423A-9D89-F334AEAC2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HS_HEARTReferrals@saccounty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f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cp.org/program/core/" TargetMode="External"/><Relationship Id="rId2" Type="http://schemas.openxmlformats.org/officeDocument/2006/relationships/hyperlink" Target="https://www.elhogarinc.org/coremaripos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ayareacs.org/wellness-hubs/" TargetMode="External"/><Relationship Id="rId4" Type="http://schemas.openxmlformats.org/officeDocument/2006/relationships/hyperlink" Target="https://hopecoop.org/servi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706" y="1772559"/>
            <a:ext cx="9644204" cy="2618554"/>
          </a:xfrm>
        </p:spPr>
        <p:txBody>
          <a:bodyPr>
            <a:normAutofit/>
          </a:bodyPr>
          <a:lstStyle/>
          <a:p>
            <a:r>
              <a:rPr lang="en-US" sz="5400" dirty="0"/>
              <a:t>Homeless Engagement and Response Team (HEART)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3" y="4964642"/>
            <a:ext cx="8637072" cy="10710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Department of Health Services</a:t>
            </a:r>
          </a:p>
          <a:p>
            <a:pPr>
              <a:spcBef>
                <a:spcPts val="0"/>
              </a:spcBef>
            </a:pPr>
            <a:r>
              <a:rPr lang="en-US" dirty="0"/>
              <a:t>Division of Behavioral Health Services (BHS)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048442"/>
            <a:ext cx="5257800" cy="10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69011"/>
            <a:ext cx="10047745" cy="577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refer to HEART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6313"/>
            <a:ext cx="9505122" cy="48039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Submit referral to                                                                                                        </a:t>
            </a:r>
            <a:r>
              <a:rPr lang="en-US" dirty="0">
                <a:hlinkClick r:id="rId3"/>
              </a:rPr>
              <a:t>BHS-HEARTReferrals@saccounty.gov</a:t>
            </a:r>
            <a:endParaRPr lang="en-US" dirty="0"/>
          </a:p>
          <a:p>
            <a:r>
              <a:rPr lang="en-US" dirty="0"/>
              <a:t>Call 916-875-1720</a:t>
            </a:r>
          </a:p>
          <a:p>
            <a:r>
              <a:rPr lang="en-US" dirty="0"/>
              <a:t>Required client info:</a:t>
            </a:r>
          </a:p>
          <a:p>
            <a:pPr lvl="1"/>
            <a:r>
              <a:rPr lang="en-US" dirty="0"/>
              <a:t>First and last name</a:t>
            </a:r>
          </a:p>
          <a:p>
            <a:pPr lvl="1"/>
            <a:r>
              <a:rPr lang="en-US" dirty="0"/>
              <a:t>Date of birth</a:t>
            </a:r>
          </a:p>
          <a:p>
            <a:pPr lvl="1"/>
            <a:r>
              <a:rPr lang="en-US" dirty="0"/>
              <a:t>Area in which they reside</a:t>
            </a:r>
          </a:p>
          <a:p>
            <a:pPr lvl="2"/>
            <a:r>
              <a:rPr lang="en-US" dirty="0"/>
              <a:t>Closest exact address is ideal </a:t>
            </a:r>
          </a:p>
          <a:p>
            <a:pPr lvl="2"/>
            <a:r>
              <a:rPr lang="en-US" dirty="0"/>
              <a:t>Zip code</a:t>
            </a:r>
          </a:p>
          <a:p>
            <a:r>
              <a:rPr lang="en-US" dirty="0"/>
              <a:t>Helpful reminders:</a:t>
            </a:r>
          </a:p>
          <a:p>
            <a:pPr lvl="1"/>
            <a:r>
              <a:rPr lang="en-US" dirty="0"/>
              <a:t>What are their symptoms? Do they want services?</a:t>
            </a:r>
          </a:p>
          <a:p>
            <a:pPr lvl="1"/>
            <a:r>
              <a:rPr lang="en-US" dirty="0"/>
              <a:t>988 for crisis</a:t>
            </a:r>
          </a:p>
          <a:p>
            <a:pPr lvl="1"/>
            <a:r>
              <a:rPr lang="en-US" dirty="0"/>
              <a:t>Housing only?</a:t>
            </a:r>
          </a:p>
          <a:p>
            <a:pPr lvl="1"/>
            <a:r>
              <a:rPr lang="en-US" dirty="0"/>
              <a:t>Psychiatric meds only?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14317"/>
              </p:ext>
            </p:extLst>
          </p:nvPr>
        </p:nvGraphicFramePr>
        <p:xfrm>
          <a:off x="6953718" y="300830"/>
          <a:ext cx="4887098" cy="632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Exch.Document.DC">
                  <p:embed/>
                </p:oleObj>
              </mc:Choice>
              <mc:Fallback>
                <p:oleObj name="Acrobat Document" r:id="rId4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3718" y="300830"/>
                        <a:ext cx="4887098" cy="632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7010399" y="4784035"/>
            <a:ext cx="4903304" cy="1364974"/>
          </a:xfrm>
          <a:prstGeom prst="ellipse">
            <a:avLst/>
          </a:prstGeom>
          <a:noFill/>
          <a:ln w="476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0582"/>
            <a:ext cx="9603275" cy="774341"/>
          </a:xfrm>
        </p:spPr>
        <p:txBody>
          <a:bodyPr/>
          <a:lstStyle/>
          <a:p>
            <a:r>
              <a:rPr lang="en-US" dirty="0"/>
              <a:t>HEART Purpose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50054"/>
            <a:ext cx="6848061" cy="44736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Mental Health First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Shelter/permanent housing as </a:t>
            </a:r>
            <a:r>
              <a:rPr lang="en-US" sz="2400" u="sng" dirty="0"/>
              <a:t>significant</a:t>
            </a:r>
            <a:r>
              <a:rPr lang="en-US" sz="2400" dirty="0"/>
              <a:t> secondary priority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Meaningful relationships with partners who have a housing first model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 Recovery Oriented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Person-centered, collaborative, strengths based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 “Whatever it Takes” mentality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 Creative thinking and innovative approaches to service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 Equity of access to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Reduce barriers by bringing services to the client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/>
          </a:p>
          <a:p>
            <a:endParaRPr lang="en-US" dirty="0"/>
          </a:p>
        </p:txBody>
      </p:sp>
      <p:pic>
        <p:nvPicPr>
          <p:cNvPr id="4" name="Picture 6" descr="The value of values | Leah Met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r="33653"/>
          <a:stretch/>
        </p:blipFill>
        <p:spPr bwMode="auto">
          <a:xfrm>
            <a:off x="7589367" y="1136237"/>
            <a:ext cx="3732460" cy="41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3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1890"/>
            <a:ext cx="9603275" cy="659049"/>
          </a:xfrm>
        </p:spPr>
        <p:txBody>
          <a:bodyPr/>
          <a:lstStyle/>
          <a:p>
            <a:r>
              <a:rPr lang="en-US" dirty="0"/>
              <a:t>HEART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0939"/>
            <a:ext cx="10929730" cy="4876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12 Mental Health Counselors</a:t>
            </a:r>
          </a:p>
          <a:p>
            <a:pPr lvl="0"/>
            <a:r>
              <a:rPr lang="en-US" dirty="0"/>
              <a:t>Engage and build rapport/trust within the identified encampments on a weekly basis.  </a:t>
            </a:r>
          </a:p>
          <a:p>
            <a:pPr lvl="0"/>
            <a:r>
              <a:rPr lang="en-US" dirty="0"/>
              <a:t>Conduct clinical assessments to determine need for further mental health or substance use prevention and treatment and at what level of service.</a:t>
            </a:r>
          </a:p>
          <a:p>
            <a:pPr lvl="0"/>
            <a:r>
              <a:rPr lang="en-US" dirty="0"/>
              <a:t>Admit client to directly to mental health providers. </a:t>
            </a:r>
          </a:p>
          <a:p>
            <a:pPr lvl="0"/>
            <a:r>
              <a:rPr lang="en-US" dirty="0"/>
              <a:t>Provide crisis intervention as appropriate.</a:t>
            </a:r>
          </a:p>
          <a:p>
            <a:pPr lvl="0"/>
            <a:r>
              <a:rPr lang="en-US" dirty="0"/>
              <a:t>Coordinate with social services providers for benefits acquisition, housing, shelters, medical care, etc.</a:t>
            </a:r>
          </a:p>
          <a:p>
            <a:pPr lvl="0"/>
            <a:r>
              <a:rPr lang="en-US" dirty="0"/>
              <a:t>Provide psycho-education regarding symptoms, symptom management and treatment options.</a:t>
            </a:r>
          </a:p>
          <a:p>
            <a:pPr lvl="0"/>
            <a:r>
              <a:rPr lang="en-US" dirty="0"/>
              <a:t>Coordinate with mental health providers, system partners, and community partners.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9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412"/>
            <a:ext cx="9603275" cy="594788"/>
          </a:xfrm>
        </p:spPr>
        <p:txBody>
          <a:bodyPr/>
          <a:lstStyle/>
          <a:p>
            <a:r>
              <a:rPr lang="en-US" dirty="0"/>
              <a:t>HEART Team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092950"/>
            <a:ext cx="10876722" cy="484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10 </a:t>
            </a:r>
            <a:r>
              <a:rPr lang="en-US" b="1" dirty="0"/>
              <a:t>Behavioral Health Peer Specialists</a:t>
            </a:r>
          </a:p>
          <a:p>
            <a:r>
              <a:rPr lang="en-US" dirty="0"/>
              <a:t>Share personal lived experiences relating to homelessness, housing insecurity and/or behavioral health and recovery services in a variety of settings, including person-to-person, small and large groups, and public presentations.</a:t>
            </a:r>
          </a:p>
          <a:p>
            <a:r>
              <a:rPr lang="en-US" dirty="0"/>
              <a:t>Provide information, education, training and technical assistance on consumer and family member perspective for behavioral health system providers and partners.</a:t>
            </a:r>
          </a:p>
          <a:p>
            <a:r>
              <a:rPr lang="en-US" dirty="0"/>
              <a:t>Support client and family involvement in services through client-centered engagement. </a:t>
            </a:r>
          </a:p>
          <a:p>
            <a:r>
              <a:rPr lang="en-US" dirty="0"/>
              <a:t>Participate in countywide regional outreach activities related to Behavioral Health services. </a:t>
            </a:r>
          </a:p>
          <a:p>
            <a:r>
              <a:rPr lang="en-US" dirty="0"/>
              <a:t>Support clients prior to and during appointments, with the goal of increasing the client’s engagement with service providers and decreasing the stress and anxiety of these appointments.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0761" y="1266756"/>
            <a:ext cx="3275013" cy="232251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Phased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97965" y="392113"/>
            <a:ext cx="8594035" cy="57834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Outreach</a:t>
            </a:r>
            <a:r>
              <a:rPr lang="en-US" dirty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Meet the client literally where they are at (i.e. camps/shelters)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Build rapport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Engagement</a:t>
            </a:r>
            <a:r>
              <a:rPr lang="en-US" dirty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Foster trust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Basic questioning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Offering info about services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Screening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Begin to determine what level of care is necessary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Explain to clients what linkage to service requires, i.e. what is their participation expectation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Assessment</a:t>
            </a:r>
            <a:r>
              <a:rPr lang="en-US" dirty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Clinical evaluation of symptoms and needs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Referral/Linkage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Counselors refer to Mental Health Plans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Peers may support linkage to concrete needs and support initial MHP appointments/engagement</a:t>
            </a:r>
          </a:p>
        </p:txBody>
      </p:sp>
      <p:pic>
        <p:nvPicPr>
          <p:cNvPr id="3074" name="Picture 2" descr="Stepping Out of My Bubble: Meeting the Homeless in Silicon Valley | Hacker  N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b="10454"/>
          <a:stretch/>
        </p:blipFill>
        <p:spPr bwMode="auto">
          <a:xfrm>
            <a:off x="548787" y="2621284"/>
            <a:ext cx="3406987" cy="23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4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011"/>
            <a:ext cx="10047745" cy="577302"/>
          </a:xfrm>
        </p:spPr>
        <p:txBody>
          <a:bodyPr/>
          <a:lstStyle/>
          <a:p>
            <a:r>
              <a:rPr lang="en-US" dirty="0"/>
              <a:t>BHS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12574"/>
            <a:ext cx="6828183" cy="4737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Managed Care Plans</a:t>
            </a:r>
          </a:p>
          <a:p>
            <a:r>
              <a:rPr lang="en-US" dirty="0"/>
              <a:t>CORE Programs</a:t>
            </a:r>
          </a:p>
          <a:p>
            <a:pPr lvl="1"/>
            <a:r>
              <a:rPr lang="en-US" dirty="0"/>
              <a:t>Redesigned to provide broad geographic options to community</a:t>
            </a:r>
          </a:p>
          <a:p>
            <a:pPr lvl="2"/>
            <a:r>
              <a:rPr lang="en-US" dirty="0"/>
              <a:t>10 locations</a:t>
            </a:r>
          </a:p>
          <a:p>
            <a:pPr lvl="1"/>
            <a:r>
              <a:rPr lang="en-US" dirty="0"/>
              <a:t>Community Wellness Centers</a:t>
            </a:r>
          </a:p>
          <a:p>
            <a:pPr lvl="1"/>
            <a:r>
              <a:rPr lang="en-US" dirty="0"/>
              <a:t>Moderate to moderate-high intensity outpatient treatment</a:t>
            </a:r>
          </a:p>
          <a:p>
            <a:r>
              <a:rPr lang="en-US" dirty="0"/>
              <a:t>Full Service Partnerships (FSPs)</a:t>
            </a:r>
          </a:p>
          <a:p>
            <a:pPr lvl="1"/>
            <a:r>
              <a:rPr lang="en-US" dirty="0"/>
              <a:t>High intensity outpatient treatment</a:t>
            </a:r>
          </a:p>
          <a:p>
            <a:pPr lvl="1"/>
            <a:r>
              <a:rPr lang="en-US" dirty="0"/>
              <a:t>Crisis response services</a:t>
            </a:r>
          </a:p>
          <a:p>
            <a:pPr lvl="1"/>
            <a:r>
              <a:rPr lang="en-US" dirty="0"/>
              <a:t>Housing dollars and permanent supportive housing options</a:t>
            </a:r>
          </a:p>
          <a:p>
            <a:endParaRPr lang="en-US" dirty="0"/>
          </a:p>
        </p:txBody>
      </p:sp>
      <p:pic>
        <p:nvPicPr>
          <p:cNvPr id="2050" name="Picture 2" descr="Home - Turning Point Community Progr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22" y="918403"/>
            <a:ext cx="4145151" cy="8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y Area Community Services - KenCreativ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5" b="23941"/>
          <a:stretch/>
        </p:blipFill>
        <p:spPr bwMode="auto">
          <a:xfrm>
            <a:off x="8696602" y="2035638"/>
            <a:ext cx="2958685" cy="11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 - Hope Cooperati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6" b="27643"/>
          <a:stretch/>
        </p:blipFill>
        <p:spPr bwMode="auto">
          <a:xfrm>
            <a:off x="6672333" y="3581400"/>
            <a:ext cx="2865920" cy="12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11531"/>
          <a:stretch/>
        </p:blipFill>
        <p:spPr>
          <a:xfrm>
            <a:off x="9788594" y="4181061"/>
            <a:ext cx="2143125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522113B5-7551-ECF7-95BC-AF79575EE06B}"/>
              </a:ext>
            </a:extLst>
          </p:cNvPr>
          <p:cNvGraphicFramePr>
            <a:graphicFrameLocks/>
          </p:cNvGraphicFramePr>
          <p:nvPr/>
        </p:nvGraphicFramePr>
        <p:xfrm>
          <a:off x="474560" y="85084"/>
          <a:ext cx="11377913" cy="6526131"/>
        </p:xfrm>
        <a:graphic>
          <a:graphicData uri="http://schemas.openxmlformats.org/drawingml/2006/table">
            <a:tbl>
              <a:tblPr/>
              <a:tblGrid>
                <a:gridCol w="6897628">
                  <a:extLst>
                    <a:ext uri="{9D8B030D-6E8A-4147-A177-3AD203B41FA5}">
                      <a16:colId xmlns:a16="http://schemas.microsoft.com/office/drawing/2014/main" val="3476923658"/>
                    </a:ext>
                  </a:extLst>
                </a:gridCol>
                <a:gridCol w="2010760">
                  <a:extLst>
                    <a:ext uri="{9D8B030D-6E8A-4147-A177-3AD203B41FA5}">
                      <a16:colId xmlns:a16="http://schemas.microsoft.com/office/drawing/2014/main" val="4215659052"/>
                    </a:ext>
                  </a:extLst>
                </a:gridCol>
                <a:gridCol w="2469525">
                  <a:extLst>
                    <a:ext uri="{9D8B030D-6E8A-4147-A177-3AD203B41FA5}">
                      <a16:colId xmlns:a16="http://schemas.microsoft.com/office/drawing/2014/main" val="2318538782"/>
                    </a:ext>
                  </a:extLst>
                </a:gridCol>
              </a:tblGrid>
              <a:tr h="181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CORE Site</a:t>
                      </a:r>
                      <a:endParaRPr lang="en-US" sz="10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Outpatient Program</a:t>
                      </a:r>
                      <a:endParaRPr lang="en-US" sz="10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Com</a:t>
                      </a:r>
                      <a:r>
                        <a:rPr lang="en-US" sz="1000" b="1" baseline="0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munity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 Wellness Center​</a:t>
                      </a:r>
                      <a:endParaRPr lang="en-US" sz="10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27434"/>
                  </a:ext>
                </a:extLst>
              </a:tr>
              <a:tr h="45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rtl="0"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1.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El </a:t>
                      </a:r>
                      <a:r>
                        <a:rPr lang="en-US" sz="1000" b="1" i="0" u="none" strike="noStrike" dirty="0" err="1">
                          <a:effectLst/>
                          <a:latin typeface="open_sansbold"/>
                        </a:rPr>
                        <a:t>Hogar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Mariposa 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rtl="0"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600 </a:t>
                      </a:r>
                      <a:r>
                        <a:rPr lang="en-US" sz="1000" b="0" i="0" u="none" strike="noStrike" dirty="0" err="1">
                          <a:effectLst/>
                          <a:latin typeface="Helvetica Neue"/>
                        </a:rPr>
                        <a:t>Bercut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Helvetica Neue"/>
                        </a:rPr>
                        <a:t>Dr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, Sacramento, CA 95811</a:t>
                      </a:r>
                      <a:br>
                        <a:rPr lang="en-US" sz="1000" b="0" i="0" u="none" strike="noStrike" dirty="0">
                          <a:effectLst/>
                          <a:latin typeface="Helvetica Neue"/>
                        </a:rPr>
                      </a:b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916-440-1500/ Fax: 916-440-1514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Wednesdays: 9:00am-11:00am Thursdays: 1:00pm to 3:00pm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Mariposa Group Calendar: 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Here​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77198"/>
                  </a:ext>
                </a:extLst>
              </a:tr>
              <a:tr h="545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2.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Turning Point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Rosin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3810 Rosin Ct, Suite 170, Sacramento. CA 95834</a:t>
                      </a: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916-567-4222/ Fax: 916-567-4220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Mondays: 8:30am-12:30pm Wednesdays: 12:30pm-4:00pm </a:t>
                      </a:r>
                      <a:r>
                        <a:rPr lang="en-US" sz="1000" dirty="0" err="1"/>
                        <a:t>Thurdays</a:t>
                      </a:r>
                      <a:r>
                        <a:rPr lang="en-US" sz="1000" dirty="0"/>
                        <a:t>: 12:30pm-4:00pm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Rosin Group Calendar and Catalog: 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</a:t>
                      </a:r>
                      <a:r>
                        <a:rPr lang="en-US" sz="1000" b="0" u="sng" dirty="0">
                          <a:solidFill>
                            <a:srgbClr val="FA2B5C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6288"/>
                  </a:ext>
                </a:extLst>
              </a:tr>
              <a:tr h="545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3.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Turning Point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Madison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3628 Madison Ave, Suite 6, North Highlands, CA 95660</a:t>
                      </a: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916-388-3231/ Fax: 916-388-3232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Mondays: 8:30am-12:30pm Wednesdays: 12:30pm-4:00pm </a:t>
                      </a:r>
                      <a:r>
                        <a:rPr lang="en-US" sz="1000" dirty="0" err="1"/>
                        <a:t>Thurdays</a:t>
                      </a:r>
                      <a:r>
                        <a:rPr lang="en-US" sz="1000" dirty="0"/>
                        <a:t>: 12:30pm-4:00pm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Madison Group Calendar and Catalog: </a:t>
                      </a:r>
                      <a:r>
                        <a:rPr lang="en-US" sz="1000" b="0" u="sng" dirty="0" err="1">
                          <a:solidFill>
                            <a:srgbClr val="FA2B5C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​k Here</a:t>
                      </a:r>
                      <a:r>
                        <a:rPr lang="en-US" sz="1000" b="0" u="sng" dirty="0">
                          <a:solidFill>
                            <a:srgbClr val="FA2B5C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​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25688"/>
                  </a:ext>
                </a:extLst>
              </a:tr>
              <a:tr h="680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4.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El </a:t>
                      </a:r>
                      <a:r>
                        <a:rPr lang="en-US" sz="1000" b="1" i="0" u="none" strike="noStrike" dirty="0" err="1">
                          <a:effectLst/>
                          <a:latin typeface="open_sansbold"/>
                        </a:rPr>
                        <a:t>Hogar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Marigold​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Outpatient Program: 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8421 Auburn Blvd, Suite 164, Citrus Heights, CA 95610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Community Wellness Center: 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8421 Auburn Blvd, Suite 162, Citrus Heights, CA 95610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​</a:t>
                      </a:r>
                      <a:br>
                        <a:rPr lang="en-US" sz="1000" b="0" i="0" u="none" strike="noStrike" dirty="0">
                          <a:effectLst/>
                          <a:latin typeface="Helvetica Neue"/>
                        </a:rPr>
                      </a:b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916-441-3819/ Fax: 916-441-6377​</a:t>
                      </a:r>
                      <a:br>
                        <a:rPr lang="en-US" sz="1000" b="0" i="0" u="none" strike="noStrike" dirty="0">
                          <a:effectLst/>
                          <a:latin typeface="Helvetica Neue"/>
                        </a:rPr>
                      </a:b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Mondays: 9:00am-11:00am Wednesdays: 1:00pm-3:00pm Thursdays: 9:00am-11:00am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Marigold Group Calendar: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Here​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89598"/>
                  </a:ext>
                </a:extLst>
              </a:tr>
              <a:tr h="45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it-IT" sz="1000" b="1" i="0" u="none" strike="noStrike" dirty="0">
                          <a:effectLst/>
                          <a:latin typeface="open_sansbold"/>
                        </a:rPr>
                        <a:t>5.</a:t>
                      </a:r>
                      <a:r>
                        <a:rPr lang="it-IT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it-IT" sz="1000" b="1" i="0" u="none" strike="noStrike" dirty="0">
                          <a:effectLst/>
                          <a:latin typeface="open_sansbold"/>
                        </a:rPr>
                        <a:t>Hope Cooperative </a:t>
                      </a:r>
                      <a:r>
                        <a:rPr lang="it-IT" sz="1000" b="1" i="1" u="none" strike="noStrike" dirty="0">
                          <a:effectLst/>
                          <a:latin typeface="open_sansbold"/>
                        </a:rPr>
                        <a:t>CORE Marconi</a:t>
                      </a:r>
                      <a:endParaRPr lang="it-IT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it-IT" sz="1000" b="0" i="0" u="none" strike="noStrike" dirty="0">
                          <a:effectLst/>
                          <a:latin typeface="Helvetica Neue"/>
                        </a:rPr>
                        <a:t>3737 Marconi Ave, Sacramento, CA 95821</a:t>
                      </a:r>
                    </a:p>
                    <a:p>
                      <a:pPr fontAlgn="t"/>
                      <a:r>
                        <a:rPr lang="it-IT" sz="1000" b="0" i="0" u="none" strike="noStrike" dirty="0">
                          <a:effectLst/>
                          <a:latin typeface="Helvetica Neue"/>
                        </a:rPr>
                        <a:t>Phone: 916-480-1801/ Fax: 916-480-1809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Mondays: 1:00pm-3:30pm; Wednesdays: 9:00am-11:30am Fridays 9:00am-11:30am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Marconi Group Calendar: 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32094"/>
                  </a:ext>
                </a:extLst>
              </a:tr>
              <a:tr h="74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6.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Hope Cooperative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Howe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6a Temp. Site: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 3727 Marconi, Sacramento, CA 95821</a:t>
                      </a: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916-485-6500/ Fax: 916-485-6814</a:t>
                      </a:r>
                    </a:p>
                    <a:p>
                      <a:pPr fontAlgn="t"/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6b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Future Site:</a:t>
                      </a:r>
                      <a:r>
                        <a:rPr lang="en-US" sz="1000" b="0" i="1" u="none" strike="noStrike" dirty="0">
                          <a:effectLst/>
                          <a:latin typeface="Helvetica Neue"/>
                        </a:rPr>
                        <a:t> 650 Howe Ave Bldg. 300, Sacramento, CA 95825. Individuals opened to the temp. site will be notified by the provider as soon as the future site is ready.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i="1" dirty="0">
                          <a:effectLst/>
                          <a:latin typeface="open_sansregular"/>
                        </a:rPr>
                        <a:t>Not available at temp. site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9330"/>
                  </a:ext>
                </a:extLst>
              </a:tr>
              <a:tr h="60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7.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BACS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Sycamore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Outpatient Program: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9343 Tech Center, Suite 175, Sacramento, CA 95826</a:t>
                      </a:r>
                    </a:p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Community Wellness Center: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9333 Tech Center </a:t>
                      </a:r>
                      <a:r>
                        <a:rPr lang="en-US" sz="1000" b="0" i="0" u="none" strike="noStrike" dirty="0" err="1">
                          <a:effectLst/>
                          <a:latin typeface="Helvetica Neue"/>
                        </a:rPr>
                        <a:t>Dr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, Suite 100, Sacramento, CA 95826</a:t>
                      </a: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916-379-7964/ Fax: 916-379-7964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Wednesdays: 9:00am-11:00am </a:t>
                      </a:r>
                    </a:p>
                    <a:p>
                      <a:pPr fontAlgn="t"/>
                      <a:r>
                        <a:rPr lang="en-US" sz="1000" dirty="0"/>
                        <a:t>Friday: 1:00pm-3:00pm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Sycamore Group Calendar: 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03494"/>
                  </a:ext>
                </a:extLst>
              </a:tr>
              <a:tr h="45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8.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BACS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Cedar 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4600 47</a:t>
                      </a:r>
                      <a:r>
                        <a:rPr lang="en-US" sz="1000" b="0" i="0" u="none" strike="noStrike" baseline="30000" dirty="0">
                          <a:effectLst/>
                          <a:latin typeface="Helvetica Neue"/>
                        </a:rPr>
                        <a:t>th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Ave, Suite 111, Sacramento, CA 95824</a:t>
                      </a: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Phone: 916-318-0141/ Fax: 916-318-0141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Tuesdays: 11:00am-1:00pm</a:t>
                      </a:r>
                    </a:p>
                    <a:p>
                      <a:pPr fontAlgn="t"/>
                      <a:r>
                        <a:rPr lang="en-US" sz="1000" dirty="0"/>
                        <a:t>Thursdays: 11:00am-1:00pm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dirty="0">
                          <a:effectLst/>
                          <a:latin typeface="open_sansregular"/>
                        </a:rPr>
                        <a:t>Open​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Cedar Group Calendar: </a:t>
                      </a:r>
                      <a:r>
                        <a:rPr lang="en-US" sz="1000" b="0" u="sng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Here​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36013"/>
                  </a:ext>
                </a:extLst>
              </a:tr>
              <a:tr h="45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9.</a:t>
                      </a:r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       </a:t>
                      </a:r>
                      <a:r>
                        <a:rPr lang="en-US" sz="1000" b="1" i="0" u="none" strike="noStrike" dirty="0">
                          <a:effectLst/>
                          <a:latin typeface="open_sansbold"/>
                        </a:rPr>
                        <a:t>Turning Point </a:t>
                      </a:r>
                      <a:r>
                        <a:rPr lang="en-US" sz="1000" b="1" i="1" u="none" strike="noStrike" dirty="0">
                          <a:effectLst/>
                          <a:latin typeface="open_sansbold"/>
                        </a:rPr>
                        <a:t>CORE Elk Grove</a:t>
                      </a: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effectLst/>
                          <a:latin typeface="Helvetica Neue"/>
                        </a:rPr>
                        <a:t>9340 E. Stockton Blvd, Elk Grove, CA 95624​</a:t>
                      </a:r>
                      <a:br>
                        <a:rPr lang="en-US" sz="1000" b="0" i="0" u="none" strike="noStrike" dirty="0">
                          <a:effectLst/>
                          <a:latin typeface="Helvetica Neue"/>
                        </a:rPr>
                      </a:br>
                      <a:endParaRPr lang="en-US" sz="1000" b="0" i="0" u="none" strike="noStrike" dirty="0">
                        <a:effectLst/>
                        <a:latin typeface="Helvetica Neue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open_sansregular"/>
                        </a:rPr>
                        <a:t>​</a:t>
                      </a:r>
                      <a:r>
                        <a:rPr lang="en-US" sz="1000" b="1" dirty="0">
                          <a:effectLst/>
                          <a:latin typeface="open_sansregular"/>
                        </a:rPr>
                        <a:t>Open / </a:t>
                      </a:r>
                      <a:r>
                        <a:rPr lang="en-US" sz="1000" dirty="0"/>
                        <a:t>Walk-in Hours (date/time):</a:t>
                      </a:r>
                    </a:p>
                    <a:p>
                      <a:pPr fontAlgn="t"/>
                      <a:r>
                        <a:rPr lang="en-US" sz="1000" dirty="0"/>
                        <a:t>Mondays: 12:30pm-4:00pm Thursdays: 12:30pm-4:00pm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effectLst/>
                          <a:latin typeface="open_sansregular"/>
                        </a:rPr>
                        <a:t>​Open</a:t>
                      </a:r>
                    </a:p>
                    <a:p>
                      <a:pPr fontAlgn="t"/>
                      <a:r>
                        <a:rPr lang="en-US" sz="1000" b="0" i="0" dirty="0">
                          <a:solidFill>
                            <a:srgbClr val="333333"/>
                          </a:solidFill>
                          <a:effectLst/>
                          <a:latin typeface="open_sansregular"/>
                        </a:rPr>
                        <a:t>Elk Grove Group Calendar and Catalog: </a:t>
                      </a:r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open_sans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​k Here​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51423"/>
                  </a:ext>
                </a:extLst>
              </a:tr>
              <a:tr h="45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effectLst/>
                          <a:latin typeface="open_sansregular"/>
                        </a:rPr>
                        <a:t>​</a:t>
                      </a:r>
                      <a:r>
                        <a:rPr lang="en-US" sz="1000" b="1" dirty="0">
                          <a:effectLst/>
                          <a:latin typeface="open_sansregular"/>
                        </a:rPr>
                        <a:t>10.   </a:t>
                      </a:r>
                      <a:r>
                        <a:rPr lang="en-US" sz="1000" dirty="0">
                          <a:effectLst/>
                          <a:latin typeface="open_sansregular"/>
                        </a:rPr>
                        <a:t>   </a:t>
                      </a:r>
                      <a:r>
                        <a:rPr lang="en-US" sz="1000" b="1" dirty="0">
                          <a:effectLst/>
                          <a:latin typeface="open_sansregular"/>
                        </a:rPr>
                        <a:t>BACS </a:t>
                      </a:r>
                      <a:r>
                        <a:rPr lang="en-US" sz="1000" b="1" i="1" dirty="0">
                          <a:effectLst/>
                          <a:latin typeface="open_sansregular"/>
                        </a:rPr>
                        <a:t>CORE Willow 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r>
                        <a:rPr lang="en-US" sz="1000" dirty="0">
                          <a:effectLst/>
                          <a:latin typeface="open_sansregular"/>
                        </a:rPr>
                        <a:t>7171  Bowling </a:t>
                      </a:r>
                      <a:r>
                        <a:rPr lang="en-US" sz="1000" dirty="0" err="1">
                          <a:effectLst/>
                          <a:latin typeface="open_sansregular"/>
                        </a:rPr>
                        <a:t>Dr</a:t>
                      </a:r>
                      <a:r>
                        <a:rPr lang="en-US" sz="1000" dirty="0">
                          <a:effectLst/>
                          <a:latin typeface="open_sansregular"/>
                        </a:rPr>
                        <a:t>, Suite 300, Sacramento, CA 95823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effectLst/>
                          <a:latin typeface="open_sansregular"/>
                        </a:rPr>
                        <a:t>Opening early 2023*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effectLst/>
                          <a:latin typeface="open_sansregular"/>
                        </a:rPr>
                        <a:t>​Opening early 2023​*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​</a:t>
                      </a:r>
                      <a:br>
                        <a:rPr lang="en-US" sz="1000" dirty="0"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94277"/>
                  </a:ext>
                </a:extLst>
              </a:tr>
              <a:tr h="36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b="1" i="0" u="none" strike="noStrike" dirty="0">
                          <a:solidFill>
                            <a:srgbClr val="444444"/>
                          </a:solidFill>
                          <a:effectLst/>
                          <a:latin typeface="open_sansbold"/>
                        </a:rPr>
                        <a:t>11.</a:t>
                      </a:r>
                      <a:r>
                        <a:rPr lang="en-US" sz="1000" b="0" i="0" u="none" strike="noStrike" dirty="0">
                          <a:solidFill>
                            <a:srgbClr val="444444"/>
                          </a:solidFill>
                          <a:effectLst/>
                          <a:latin typeface="Helvetica Neue"/>
                        </a:rPr>
                        <a:t>    </a:t>
                      </a:r>
                      <a:r>
                        <a:rPr lang="en-US" sz="1000" b="1" i="0" u="none" strike="noStrike" dirty="0">
                          <a:solidFill>
                            <a:srgbClr val="444444"/>
                          </a:solidFill>
                          <a:effectLst/>
                          <a:latin typeface="open_sansbold, sans-serif"/>
                        </a:rPr>
                        <a:t>Hope Cooperative CORE</a:t>
                      </a:r>
                      <a:r>
                        <a:rPr lang="en-US" sz="1000" b="1" i="1" u="none" strike="noStrike" dirty="0">
                          <a:solidFill>
                            <a:srgbClr val="444444"/>
                          </a:solidFill>
                          <a:effectLst/>
                          <a:latin typeface="open_sansbold, sans-serif"/>
                        </a:rPr>
                        <a:t> X Street</a:t>
                      </a:r>
                      <a:endParaRPr lang="en-US" sz="1000" b="0" i="0" u="none" strike="noStrike" dirty="0">
                        <a:solidFill>
                          <a:srgbClr val="444444"/>
                        </a:solidFill>
                        <a:effectLst/>
                        <a:latin typeface="Helvetica Neue"/>
                      </a:endParaRPr>
                    </a:p>
                    <a:p>
                      <a:pPr fontAlgn="t"/>
                      <a:r>
                        <a:rPr lang="en-US" sz="1000" b="0" i="0" u="none" strike="noStrike" dirty="0">
                          <a:solidFill>
                            <a:srgbClr val="444444"/>
                          </a:solidFill>
                          <a:effectLst/>
                          <a:latin typeface="Helvetica Neue"/>
                        </a:rPr>
                        <a:t>1400 X Street, Sacramento, CA 95818​​</a:t>
                      </a: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solidFill>
                            <a:srgbClr val="444444"/>
                          </a:solidFill>
                          <a:effectLst/>
                          <a:latin typeface="open_sansregular"/>
                        </a:rPr>
                        <a:t>​Opening summer 2023*</a:t>
                      </a:r>
                      <a:br>
                        <a:rPr lang="en-US" sz="1000" dirty="0">
                          <a:solidFill>
                            <a:srgbClr val="444444"/>
                          </a:solidFill>
                          <a:effectLst/>
                          <a:latin typeface="open_sansregular"/>
                        </a:rPr>
                      </a:b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fontAlgn="t"/>
                      <a:r>
                        <a:rPr lang="en-US" sz="1000" dirty="0">
                          <a:solidFill>
                            <a:srgbClr val="444444"/>
                          </a:solidFill>
                          <a:effectLst/>
                          <a:latin typeface="open_sansregular"/>
                        </a:rPr>
                        <a:t>​Opening summer 2023*</a:t>
                      </a:r>
                      <a:endParaRPr lang="en-US" sz="1000" dirty="0">
                        <a:effectLst/>
                        <a:latin typeface="open_sansregular"/>
                      </a:endParaRPr>
                    </a:p>
                  </a:txBody>
                  <a:tcPr marL="1534" marR="1534" marT="2148" marB="18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4" y="738955"/>
            <a:ext cx="9603275" cy="636937"/>
          </a:xfrm>
        </p:spPr>
        <p:txBody>
          <a:bodyPr/>
          <a:lstStyle/>
          <a:p>
            <a:r>
              <a:rPr lang="en-US" dirty="0"/>
              <a:t>HEART Collaboration</a:t>
            </a:r>
          </a:p>
        </p:txBody>
      </p:sp>
      <p:sp>
        <p:nvSpPr>
          <p:cNvPr id="6" name="AutoShape 6" descr="New Changes. Faster Servic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7" y="1537110"/>
            <a:ext cx="4048125" cy="1133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3747" y="3167063"/>
            <a:ext cx="5044971" cy="1148968"/>
            <a:chOff x="307975" y="3167063"/>
            <a:chExt cx="5044971" cy="1148968"/>
          </a:xfrm>
        </p:grpSpPr>
        <p:sp>
          <p:nvSpPr>
            <p:cNvPr id="10" name="Rectangle 9"/>
            <p:cNvSpPr/>
            <p:nvPr/>
          </p:nvSpPr>
          <p:spPr>
            <a:xfrm>
              <a:off x="307975" y="3946699"/>
              <a:ext cx="5044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E2A4C"/>
                  </a:solidFill>
                  <a:latin typeface="Sintony"/>
                </a:rPr>
                <a:t>​​​​​​​​​​​​​Department of Homeless Services and Housing​​</a:t>
              </a:r>
              <a:endParaRPr lang="en-US" b="0" i="0" dirty="0">
                <a:solidFill>
                  <a:srgbClr val="0E2A4C"/>
                </a:solidFill>
                <a:effectLst/>
                <a:latin typeface="Sintony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78"/>
            <a:stretch/>
          </p:blipFill>
          <p:spPr>
            <a:xfrm>
              <a:off x="685799" y="3167063"/>
              <a:ext cx="4048125" cy="815216"/>
            </a:xfrm>
            <a:prstGeom prst="rect">
              <a:avLst/>
            </a:prstGeom>
          </p:spPr>
        </p:pic>
      </p:grpSp>
      <p:pic>
        <p:nvPicPr>
          <p:cNvPr id="1038" name="Picture 1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27" y="2791472"/>
            <a:ext cx="3939346" cy="12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50966" y="1265578"/>
            <a:ext cx="4124325" cy="1246456"/>
            <a:chOff x="6350966" y="1265578"/>
            <a:chExt cx="4124325" cy="1246456"/>
          </a:xfrm>
        </p:grpSpPr>
        <p:pic>
          <p:nvPicPr>
            <p:cNvPr id="1036" name="Picture 12" descr="City of Sacramento word treatm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66" y="1265578"/>
              <a:ext cx="4124325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408281" y="2142702"/>
              <a:ext cx="40096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E2A4C"/>
                  </a:solidFill>
                  <a:latin typeface="Sintony"/>
                </a:rPr>
                <a:t>​​​​​​​​​​​​​Department of Community Response​​</a:t>
              </a:r>
              <a:endParaRPr lang="en-US" b="0" i="0" dirty="0">
                <a:solidFill>
                  <a:srgbClr val="0E2A4C"/>
                </a:solidFill>
                <a:effectLst/>
                <a:latin typeface="Sintony"/>
              </a:endParaRPr>
            </a:p>
          </p:txBody>
        </p:sp>
      </p:grpSp>
      <p:pic>
        <p:nvPicPr>
          <p:cNvPr id="1040" name="Picture 16" descr="https://sacramentostepsforward.org/wp-content/uploads/2021/06/SSF_Logo_w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44" y="4638466"/>
            <a:ext cx="4762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9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2260"/>
            <a:ext cx="6414052" cy="6195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Shelter Outreach Team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35000" y="1060174"/>
            <a:ext cx="5461000" cy="47881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dirty="0"/>
              <a:t>First Step Communities North A (Adult Single)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First Step Communities The Grove (TAY)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Volunteers of America (VOA) Meadowview (Adult Women)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VOA Bannon (Families)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Next Move Mather (Adult Singles, Families)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Goodwill Common Ground (TAY)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Wind Youth Services (TAY)</a:t>
            </a:r>
          </a:p>
        </p:txBody>
      </p:sp>
      <p:pic>
        <p:nvPicPr>
          <p:cNvPr id="3074" name="Picture 2" descr="Newly repurposed Sacramento shelter offers homeless women hope in River  Distri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9888"/>
          <a:stretch/>
        </p:blipFill>
        <p:spPr bwMode="auto">
          <a:xfrm>
            <a:off x="6310894" y="782398"/>
            <a:ext cx="2521680" cy="23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ur Drop In Center Has Moved! | Wind Youth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03" y="1781242"/>
            <a:ext cx="3257973" cy="24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ove Avenue &amp;#39;cabins&amp;#39; ready to shelter young people experiencing  homelessness - City Exp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959624"/>
            <a:ext cx="3535892" cy="19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605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2632</TotalTime>
  <Words>1238</Words>
  <Application>Microsoft Office PowerPoint</Application>
  <PresentationFormat>Widescreen</PresentationFormat>
  <Paragraphs>159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helvetica neue</vt:lpstr>
      <vt:lpstr>helvetica neue</vt:lpstr>
      <vt:lpstr>open_sansbold</vt:lpstr>
      <vt:lpstr>open_sansbold, sans-serif</vt:lpstr>
      <vt:lpstr>open_sansregular</vt:lpstr>
      <vt:lpstr>Sintony</vt:lpstr>
      <vt:lpstr>Gallery</vt:lpstr>
      <vt:lpstr>Acrobat Document</vt:lpstr>
      <vt:lpstr>Homeless Engagement and Response Team (HEART)</vt:lpstr>
      <vt:lpstr>HEART Purpose and Values</vt:lpstr>
      <vt:lpstr>HEART Team</vt:lpstr>
      <vt:lpstr>HEART Team</vt:lpstr>
      <vt:lpstr>Phased Approach</vt:lpstr>
      <vt:lpstr>BHS Programs</vt:lpstr>
      <vt:lpstr>PowerPoint Presentation</vt:lpstr>
      <vt:lpstr>HEART Collaboration</vt:lpstr>
      <vt:lpstr>Shelter Outreach Team Partners</vt:lpstr>
      <vt:lpstr>PowerPoint Presentation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 Encampment and Response Team</dc:title>
  <dc:creator>Rocha-Wyatt. Monica</dc:creator>
  <cp:lastModifiedBy>Rocha-Wyatt. Monica</cp:lastModifiedBy>
  <cp:revision>41</cp:revision>
  <dcterms:created xsi:type="dcterms:W3CDTF">2022-06-14T17:54:12Z</dcterms:created>
  <dcterms:modified xsi:type="dcterms:W3CDTF">2023-08-04T15:46:51Z</dcterms:modified>
</cp:coreProperties>
</file>