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73" r:id="rId7"/>
    <p:sldId id="282" r:id="rId8"/>
    <p:sldId id="26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1" d="100"/>
          <a:sy n="71" d="100"/>
        </p:scale>
        <p:origin x="116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5DCD-7ABC-67B1-47A6-3D782BC40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86ACC-CC14-9F70-62DF-52C2FFF51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3B301-803A-1624-FDB6-2656348B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9CB94-25CC-CDBA-D259-D487C348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B4DA-59FE-E128-0D21-0B4BF0B6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7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A68A-92F4-FD70-E8CF-CB1FA5C9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17E6D-90A0-8440-F0AB-80547A390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EAEA1-66DD-0D6E-4ADD-1075F8E8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03DC-A264-865C-B232-E2C40945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FECB-37EF-6DA6-779D-6C31D558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8F7D7-189D-4A26-9FDA-0F8177104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C4AD9-99FD-CFD4-923E-FE4496E19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314E7-53CB-AF06-3F15-EA8D7A08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A4795-D7C1-F170-894E-E7BFA42D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988C-944A-B369-A3A9-86BADAD9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9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905E-14A7-AD65-F648-CEE17721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FD46-A014-6D21-DA72-21DFDFB3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9612-F5A6-B9F2-7EF4-8447F01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52BF6-7A7F-F6F5-261E-211303E0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A898E-BE2E-531C-CA8C-ED7EE656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8AA7-3ABF-1774-2B38-BB03369C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DB80B-634A-A6C4-C4E5-4E0B1C14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04655-9C4F-E67F-4E39-D8A93006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86149-0003-6398-AD88-0BB1B1C4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87987-83CA-67AE-2CA5-42BB25A5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7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FFBD-C037-944E-DD5F-A5C773CF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5552-DD6D-AB6B-11D9-D25EEEAA4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797C6-8FF2-3A0A-F136-CC31B20EE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DD3E3-AFF1-E9C5-BC64-DB9AC913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7A27B-A473-AC35-15CA-6DFE6DD9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89D7F-9202-461B-A09B-6F8A9D95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3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A3EB-07CC-BA23-8021-67550074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5B083-301D-1039-49DA-AA7BC4989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C728F-935E-E1DA-A1C3-FB471840F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8FD71-EAA0-2FEF-F766-11B406B92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2872D-3683-6D4A-A6BA-37CB891DA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21DA6-14A4-6DC4-9C22-554A9EB0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CA9DE-42B7-5357-3331-E14537D0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1D5AD-705F-0099-9D41-F60B73CF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5703-EA08-839E-E179-320C78D5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87F02-D8B2-03BF-B18D-C3E20C4A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A7F6C-3273-5C05-64D9-2A4CE0D1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2CCDB-85DB-D467-30B7-6ECEC802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1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E56F3-7A9C-B455-EB23-C89483CE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B68C0-30E3-1279-8DCD-053C64F3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84DBB-AB8E-4653-0096-A75355E0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7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1053-C6E7-79BA-4D42-8B2941B2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309A-8D80-2A4E-23D1-E26EF0B6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96A45-A37D-3DD1-F981-183E1A0F0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8B5FD-2AF9-E37D-C73E-9F4A8378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AB0FA-8420-3877-AA70-93C85E85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CE57E-976B-126F-7D97-87944A74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6817-0BDA-3350-7912-8FD6FBBD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0C27D-6267-C2EA-672A-A573BE991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C712B-04A7-6FAE-60DF-215997E1E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CF08F-3A23-3F82-1B63-85D92C30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D07C8-7EB3-2E3B-C804-CD478B47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74499-A8A2-3C63-924D-C8E2DEE5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02C17-4461-8395-85D8-43CD1BC9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4C85-9D94-7817-2DD7-4D54CBB3F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C089C-1FEF-17EB-463E-F685DD486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189F-F665-4B84-8243-6F2CD974261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FBF2E-BA8D-1B27-4B6B-1FE9C4D1A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ECC57-DD2C-01EB-679D-83CDE913B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8845-B8AC-482F-8AF1-F4A08A32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amhsa.gov/data/report/2021-nsduh-detailed-tabl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amhsa.gov/data/report/2021-nsduh-detailed-tabl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rimesk@saccounty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762B-007A-70FE-2F28-25F3D059B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Meth and Diverse Populations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A7B6F-D929-257A-07FC-0B3F14487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What’s The Current Data?</a:t>
            </a:r>
          </a:p>
        </p:txBody>
      </p:sp>
      <p:pic>
        <p:nvPicPr>
          <p:cNvPr id="1026" name="Picture 2" descr="What's the Right Term: POC, BIPOC, or Neither? - YES! Magazine">
            <a:extLst>
              <a:ext uri="{FF2B5EF4-FFF2-40B4-BE49-F238E27FC236}">
                <a16:creationId xmlns:a16="http://schemas.microsoft.com/office/drawing/2014/main" id="{ECF3CEB6-6899-93A2-AACD-2B85D7796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251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0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8420B7-B632-6D9A-2E41-F66F52013C94}"/>
              </a:ext>
            </a:extLst>
          </p:cNvPr>
          <p:cNvSpPr txBox="1"/>
          <p:nvPr/>
        </p:nvSpPr>
        <p:spPr>
          <a:xfrm>
            <a:off x="1294333" y="465220"/>
            <a:ext cx="1053011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METHAMPHETAMINE PREVALENCE</a:t>
            </a:r>
          </a:p>
          <a:p>
            <a:endParaRPr lang="en-US" sz="2800" dirty="0"/>
          </a:p>
          <a:p>
            <a:r>
              <a:rPr lang="en-US" sz="2800" dirty="0"/>
              <a:t>Adult Treatment Court participant census (as of 6/1/23)… In Sacramento-36% participants=B/AA, 17% Hispanic/</a:t>
            </a:r>
            <a:r>
              <a:rPr lang="en-US" sz="2800" dirty="0" err="1"/>
              <a:t>LatinX</a:t>
            </a:r>
            <a:r>
              <a:rPr lang="en-US" sz="2800" dirty="0"/>
              <a:t>, 38% White</a:t>
            </a:r>
          </a:p>
          <a:p>
            <a:endParaRPr lang="en-US" sz="2800" dirty="0"/>
          </a:p>
          <a:p>
            <a:r>
              <a:rPr lang="en-US" sz="2800" dirty="0"/>
              <a:t>• 95% meet SUD criteria for more than one substance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• 83% meet the criteria for Methamphetamine Use Disorder</a:t>
            </a:r>
          </a:p>
          <a:p>
            <a:endParaRPr lang="en-US" sz="2800" dirty="0"/>
          </a:p>
          <a:p>
            <a:r>
              <a:rPr lang="en-US" sz="2800" dirty="0"/>
              <a:t> • 38% meet the criteria for Opioid Use Disorder</a:t>
            </a:r>
          </a:p>
          <a:p>
            <a:endParaRPr lang="en-US" sz="2800" dirty="0"/>
          </a:p>
          <a:p>
            <a:r>
              <a:rPr lang="en-US" sz="2800" dirty="0"/>
              <a:t> • 36% meet the criteria for Cannabis Use Disorder </a:t>
            </a:r>
          </a:p>
          <a:p>
            <a:endParaRPr lang="en-US" sz="2800" dirty="0"/>
          </a:p>
          <a:p>
            <a:r>
              <a:rPr lang="en-US" sz="2800" dirty="0"/>
              <a:t>• 30% meet the criteria for Alcohol Use Disorder</a:t>
            </a:r>
          </a:p>
        </p:txBody>
      </p:sp>
    </p:spTree>
    <p:extLst>
      <p:ext uri="{BB962C8B-B14F-4D97-AF65-F5344CB8AC3E}">
        <p14:creationId xmlns:p14="http://schemas.microsoft.com/office/powerpoint/2010/main" val="148677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07AEC-7DC7-CE0E-2652-93E7AC2C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" y="1537433"/>
            <a:ext cx="5064131" cy="1999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D0F4A-ABF0-12D1-AD4F-07C117527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39" y="4275221"/>
            <a:ext cx="5393803" cy="17405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2895B5-C296-BCB0-298C-8E69E42E1914}"/>
              </a:ext>
            </a:extLst>
          </p:cNvPr>
          <p:cNvSpPr txBox="1"/>
          <p:nvPr/>
        </p:nvSpPr>
        <p:spPr>
          <a:xfrm>
            <a:off x="6096000" y="1546623"/>
            <a:ext cx="525144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“Stimulant-related overdose is also increasing nationwide driven by methamphetamine and cocaine.”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•“Polysubstance use,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eg.the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use of a stimulant along with an opioid is driving stimulant-related overdose.”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________________________________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“Across the Midwest, law enforcement is seizing meth pressed into fake-pill form so that it appears to be a less potent substance, such as [alprazolam] or [amphetamine]…” (DEA statement).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5F488-3CA0-0B62-EEFD-7254F25907F9}"/>
              </a:ext>
            </a:extLst>
          </p:cNvPr>
          <p:cNvSpPr txBox="1"/>
          <p:nvPr/>
        </p:nvSpPr>
        <p:spPr>
          <a:xfrm>
            <a:off x="730134" y="515530"/>
            <a:ext cx="10153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>
                <a:solidFill>
                  <a:srgbClr val="2C56A7"/>
                </a:solidFill>
                <a:latin typeface="Arial" panose="020B0604020202020204" pitchFamily="34" charset="0"/>
              </a:rPr>
              <a:t>Meth and the Fourth Wave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832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29DED-420D-F38B-3E2D-D67D6310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" y="280736"/>
            <a:ext cx="10260797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3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CF91F-9C3E-21FF-A172-7D68404E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1" y="166053"/>
            <a:ext cx="11603917" cy="63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8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715" y="6185543"/>
            <a:ext cx="11402060" cy="42832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lnSpc>
                <a:spcPts val="1553"/>
              </a:lnSpc>
              <a:spcBef>
                <a:spcPts val="140"/>
              </a:spcBef>
            </a:pPr>
            <a:r>
              <a:rPr sz="1400" b="1" dirty="0">
                <a:latin typeface="Arial"/>
                <a:cs typeface="Arial"/>
              </a:rPr>
              <a:t>Substance</a:t>
            </a:r>
            <a:r>
              <a:rPr sz="1400" b="1" spc="-47" dirty="0">
                <a:latin typeface="Arial"/>
                <a:cs typeface="Arial"/>
              </a:rPr>
              <a:t> </a:t>
            </a:r>
            <a:r>
              <a:rPr sz="1400" b="1" spc="-7" dirty="0">
                <a:latin typeface="Arial"/>
                <a:cs typeface="Arial"/>
              </a:rPr>
              <a:t>Abuse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7" dirty="0">
                <a:latin typeface="Arial"/>
                <a:cs typeface="Arial"/>
              </a:rPr>
              <a:t>and</a:t>
            </a:r>
            <a:r>
              <a:rPr sz="1400" b="1" spc="-33" dirty="0">
                <a:latin typeface="Arial"/>
                <a:cs typeface="Arial"/>
              </a:rPr>
              <a:t> </a:t>
            </a:r>
            <a:r>
              <a:rPr sz="1400" b="1" spc="7" dirty="0">
                <a:latin typeface="Arial"/>
                <a:cs typeface="Arial"/>
              </a:rPr>
              <a:t>Mental</a:t>
            </a:r>
            <a:r>
              <a:rPr sz="1400" b="1" spc="-3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Health</a:t>
            </a:r>
            <a:r>
              <a:rPr sz="1400" b="1" spc="-3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Services</a:t>
            </a:r>
            <a:r>
              <a:rPr sz="1400" b="1" spc="13" dirty="0">
                <a:latin typeface="Arial"/>
                <a:cs typeface="Arial"/>
              </a:rPr>
              <a:t> </a:t>
            </a:r>
            <a:r>
              <a:rPr sz="1400" b="1" spc="-7" dirty="0">
                <a:latin typeface="Arial"/>
                <a:cs typeface="Arial"/>
              </a:rPr>
              <a:t>Administration (SAMHSA).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National</a:t>
            </a:r>
            <a:r>
              <a:rPr sz="1400" b="1" spc="-5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Survey </a:t>
            </a:r>
            <a:r>
              <a:rPr sz="1400" b="1" spc="7" dirty="0">
                <a:latin typeface="Arial"/>
                <a:cs typeface="Arial"/>
              </a:rPr>
              <a:t>on</a:t>
            </a:r>
            <a:r>
              <a:rPr sz="1400" b="1" spc="-27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Drug</a:t>
            </a:r>
            <a:r>
              <a:rPr sz="1400" b="1" spc="-27" dirty="0">
                <a:latin typeface="Arial"/>
                <a:cs typeface="Arial"/>
              </a:rPr>
              <a:t> </a:t>
            </a:r>
            <a:r>
              <a:rPr sz="1400" b="1" spc="7" dirty="0">
                <a:latin typeface="Arial"/>
                <a:cs typeface="Arial"/>
              </a:rPr>
              <a:t>Use and</a:t>
            </a:r>
            <a:r>
              <a:rPr sz="1400" b="1" spc="-33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Health,</a:t>
            </a:r>
            <a:r>
              <a:rPr sz="1400" b="1" spc="-27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Tables</a:t>
            </a:r>
            <a:r>
              <a:rPr sz="1400" b="1" spc="-33" dirty="0">
                <a:latin typeface="Arial"/>
                <a:cs typeface="Arial"/>
              </a:rPr>
              <a:t> </a:t>
            </a:r>
            <a:r>
              <a:rPr sz="1400" b="1" spc="7" dirty="0">
                <a:latin typeface="Arial"/>
                <a:cs typeface="Arial"/>
              </a:rPr>
              <a:t>51A</a:t>
            </a:r>
            <a:r>
              <a:rPr sz="1400" b="1" spc="-7" dirty="0">
                <a:latin typeface="Arial"/>
                <a:cs typeface="Arial"/>
              </a:rPr>
              <a:t> </a:t>
            </a:r>
            <a:r>
              <a:rPr sz="1400" b="1" spc="7" dirty="0">
                <a:latin typeface="Arial"/>
                <a:cs typeface="Arial"/>
              </a:rPr>
              <a:t>and</a:t>
            </a:r>
            <a:r>
              <a:rPr sz="1400" b="1" spc="-33" dirty="0">
                <a:latin typeface="Arial"/>
                <a:cs typeface="Arial"/>
              </a:rPr>
              <a:t> </a:t>
            </a:r>
            <a:r>
              <a:rPr sz="1400" b="1" spc="13" dirty="0">
                <a:latin typeface="Arial"/>
                <a:cs typeface="Arial"/>
              </a:rPr>
              <a:t>51B</a:t>
            </a:r>
            <a:endParaRPr sz="1400" dirty="0">
              <a:latin typeface="Arial"/>
              <a:cs typeface="Arial"/>
            </a:endParaRPr>
          </a:p>
          <a:p>
            <a:pPr marL="16933">
              <a:lnSpc>
                <a:spcPts val="1553"/>
              </a:lnSpc>
            </a:pP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https://www.samhsa.gov/data/report/2021-nsduh-detailed-tables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4316" y="260925"/>
            <a:ext cx="8850624" cy="1062255"/>
          </a:xfrm>
          <a:prstGeom prst="rect">
            <a:avLst/>
          </a:prstGeom>
        </p:spPr>
        <p:txBody>
          <a:bodyPr vert="horz" wrap="square" lIns="0" tIns="77892" rIns="0" bIns="0" rtlCol="0" anchor="ctr">
            <a:spAutoFit/>
          </a:bodyPr>
          <a:lstStyle/>
          <a:p>
            <a:pPr marL="904217" marR="6773" indent="-888131">
              <a:lnSpc>
                <a:spcPts val="3893"/>
              </a:lnSpc>
              <a:spcBef>
                <a:spcPts val="612"/>
              </a:spcBef>
            </a:pPr>
            <a:r>
              <a:rPr sz="3200" b="1" spc="-7" dirty="0"/>
              <a:t>Treatment </a:t>
            </a:r>
            <a:r>
              <a:rPr sz="3200" b="1" dirty="0"/>
              <a:t>Entry </a:t>
            </a:r>
            <a:r>
              <a:rPr sz="3200" b="1" spc="-7" dirty="0"/>
              <a:t>Among Individuals </a:t>
            </a:r>
            <a:r>
              <a:rPr sz="3200" b="1" dirty="0"/>
              <a:t>with  </a:t>
            </a:r>
            <a:r>
              <a:rPr sz="3200" b="1" spc="-7" dirty="0"/>
              <a:t>Methamphetamine Use</a:t>
            </a:r>
            <a:r>
              <a:rPr sz="3200" b="1" spc="27" dirty="0"/>
              <a:t> </a:t>
            </a:r>
            <a:r>
              <a:rPr sz="3200" b="1" spc="-7" dirty="0"/>
              <a:t>Disorder</a:t>
            </a:r>
          </a:p>
        </p:txBody>
      </p:sp>
      <p:sp>
        <p:nvSpPr>
          <p:cNvPr id="4" name="object 4"/>
          <p:cNvSpPr/>
          <p:nvPr/>
        </p:nvSpPr>
        <p:spPr>
          <a:xfrm>
            <a:off x="3952744" y="2113111"/>
            <a:ext cx="3550920" cy="3564467"/>
          </a:xfrm>
          <a:custGeom>
            <a:avLst/>
            <a:gdLst/>
            <a:ahLst/>
            <a:cxnLst/>
            <a:rect l="l" t="t" r="r" b="b"/>
            <a:pathLst>
              <a:path w="2663190" h="2673350">
                <a:moveTo>
                  <a:pt x="1322199" y="0"/>
                </a:moveTo>
                <a:lnTo>
                  <a:pt x="1273398" y="1407"/>
                </a:lnTo>
                <a:lnTo>
                  <a:pt x="1225017" y="4550"/>
                </a:lnTo>
                <a:lnTo>
                  <a:pt x="1177089" y="9400"/>
                </a:lnTo>
                <a:lnTo>
                  <a:pt x="1129646" y="15928"/>
                </a:lnTo>
                <a:lnTo>
                  <a:pt x="1082720" y="24106"/>
                </a:lnTo>
                <a:lnTo>
                  <a:pt x="1036343" y="33904"/>
                </a:lnTo>
                <a:lnTo>
                  <a:pt x="990548" y="45294"/>
                </a:lnTo>
                <a:lnTo>
                  <a:pt x="945366" y="58246"/>
                </a:lnTo>
                <a:lnTo>
                  <a:pt x="900831" y="72732"/>
                </a:lnTo>
                <a:lnTo>
                  <a:pt x="856974" y="88724"/>
                </a:lnTo>
                <a:lnTo>
                  <a:pt x="813828" y="106192"/>
                </a:lnTo>
                <a:lnTo>
                  <a:pt x="771424" y="125107"/>
                </a:lnTo>
                <a:lnTo>
                  <a:pt x="729796" y="145441"/>
                </a:lnTo>
                <a:lnTo>
                  <a:pt x="688975" y="167164"/>
                </a:lnTo>
                <a:lnTo>
                  <a:pt x="648994" y="190248"/>
                </a:lnTo>
                <a:lnTo>
                  <a:pt x="609885" y="214665"/>
                </a:lnTo>
                <a:lnTo>
                  <a:pt x="571680" y="240384"/>
                </a:lnTo>
                <a:lnTo>
                  <a:pt x="534412" y="267378"/>
                </a:lnTo>
                <a:lnTo>
                  <a:pt x="498112" y="295617"/>
                </a:lnTo>
                <a:lnTo>
                  <a:pt x="462813" y="325073"/>
                </a:lnTo>
                <a:lnTo>
                  <a:pt x="428548" y="355717"/>
                </a:lnTo>
                <a:lnTo>
                  <a:pt x="395348" y="387520"/>
                </a:lnTo>
                <a:lnTo>
                  <a:pt x="363246" y="420452"/>
                </a:lnTo>
                <a:lnTo>
                  <a:pt x="332274" y="454486"/>
                </a:lnTo>
                <a:lnTo>
                  <a:pt x="302464" y="489593"/>
                </a:lnTo>
                <a:lnTo>
                  <a:pt x="273849" y="525743"/>
                </a:lnTo>
                <a:lnTo>
                  <a:pt x="246461" y="562908"/>
                </a:lnTo>
                <a:lnTo>
                  <a:pt x="220331" y="601058"/>
                </a:lnTo>
                <a:lnTo>
                  <a:pt x="195494" y="640166"/>
                </a:lnTo>
                <a:lnTo>
                  <a:pt x="171979" y="680202"/>
                </a:lnTo>
                <a:lnTo>
                  <a:pt x="149821" y="721137"/>
                </a:lnTo>
                <a:lnTo>
                  <a:pt x="129051" y="762943"/>
                </a:lnTo>
                <a:lnTo>
                  <a:pt x="109701" y="805590"/>
                </a:lnTo>
                <a:lnTo>
                  <a:pt x="91804" y="849050"/>
                </a:lnTo>
                <a:lnTo>
                  <a:pt x="75391" y="893294"/>
                </a:lnTo>
                <a:lnTo>
                  <a:pt x="60496" y="938293"/>
                </a:lnTo>
                <a:lnTo>
                  <a:pt x="47151" y="984019"/>
                </a:lnTo>
                <a:lnTo>
                  <a:pt x="35387" y="1030442"/>
                </a:lnTo>
                <a:lnTo>
                  <a:pt x="25237" y="1077533"/>
                </a:lnTo>
                <a:lnTo>
                  <a:pt x="16733" y="1125264"/>
                </a:lnTo>
                <a:lnTo>
                  <a:pt x="9908" y="1173606"/>
                </a:lnTo>
                <a:lnTo>
                  <a:pt x="4906" y="1221290"/>
                </a:lnTo>
                <a:lnTo>
                  <a:pt x="1611" y="1268756"/>
                </a:lnTo>
                <a:lnTo>
                  <a:pt x="0" y="1315972"/>
                </a:lnTo>
                <a:lnTo>
                  <a:pt x="46" y="1362907"/>
                </a:lnTo>
                <a:lnTo>
                  <a:pt x="1727" y="1409529"/>
                </a:lnTo>
                <a:lnTo>
                  <a:pt x="5016" y="1455806"/>
                </a:lnTo>
                <a:lnTo>
                  <a:pt x="9890" y="1501709"/>
                </a:lnTo>
                <a:lnTo>
                  <a:pt x="16324" y="1547203"/>
                </a:lnTo>
                <a:lnTo>
                  <a:pt x="24293" y="1592260"/>
                </a:lnTo>
                <a:lnTo>
                  <a:pt x="33773" y="1636846"/>
                </a:lnTo>
                <a:lnTo>
                  <a:pt x="44739" y="1680930"/>
                </a:lnTo>
                <a:lnTo>
                  <a:pt x="57167" y="1724481"/>
                </a:lnTo>
                <a:lnTo>
                  <a:pt x="71031" y="1767468"/>
                </a:lnTo>
                <a:lnTo>
                  <a:pt x="86308" y="1809858"/>
                </a:lnTo>
                <a:lnTo>
                  <a:pt x="102973" y="1851621"/>
                </a:lnTo>
                <a:lnTo>
                  <a:pt x="121000" y="1892724"/>
                </a:lnTo>
                <a:lnTo>
                  <a:pt x="140366" y="1933137"/>
                </a:lnTo>
                <a:lnTo>
                  <a:pt x="161046" y="1972827"/>
                </a:lnTo>
                <a:lnTo>
                  <a:pt x="183015" y="2011764"/>
                </a:lnTo>
                <a:lnTo>
                  <a:pt x="206248" y="2049916"/>
                </a:lnTo>
                <a:lnTo>
                  <a:pt x="230722" y="2087250"/>
                </a:lnTo>
                <a:lnTo>
                  <a:pt x="256411" y="2123737"/>
                </a:lnTo>
                <a:lnTo>
                  <a:pt x="283291" y="2159344"/>
                </a:lnTo>
                <a:lnTo>
                  <a:pt x="311337" y="2194040"/>
                </a:lnTo>
                <a:lnTo>
                  <a:pt x="340525" y="2227793"/>
                </a:lnTo>
                <a:lnTo>
                  <a:pt x="370830" y="2260571"/>
                </a:lnTo>
                <a:lnTo>
                  <a:pt x="402227" y="2292345"/>
                </a:lnTo>
                <a:lnTo>
                  <a:pt x="434692" y="2323080"/>
                </a:lnTo>
                <a:lnTo>
                  <a:pt x="468201" y="2352748"/>
                </a:lnTo>
                <a:lnTo>
                  <a:pt x="502728" y="2381314"/>
                </a:lnTo>
                <a:lnTo>
                  <a:pt x="538248" y="2408750"/>
                </a:lnTo>
                <a:lnTo>
                  <a:pt x="574739" y="2435022"/>
                </a:lnTo>
                <a:lnTo>
                  <a:pt x="612174" y="2460099"/>
                </a:lnTo>
                <a:lnTo>
                  <a:pt x="650529" y="2483950"/>
                </a:lnTo>
                <a:lnTo>
                  <a:pt x="689780" y="2506543"/>
                </a:lnTo>
                <a:lnTo>
                  <a:pt x="729901" y="2527847"/>
                </a:lnTo>
                <a:lnTo>
                  <a:pt x="770870" y="2547830"/>
                </a:lnTo>
                <a:lnTo>
                  <a:pt x="812659" y="2566462"/>
                </a:lnTo>
                <a:lnTo>
                  <a:pt x="855246" y="2583709"/>
                </a:lnTo>
                <a:lnTo>
                  <a:pt x="898606" y="2599541"/>
                </a:lnTo>
                <a:lnTo>
                  <a:pt x="942713" y="2613926"/>
                </a:lnTo>
                <a:lnTo>
                  <a:pt x="987544" y="2626834"/>
                </a:lnTo>
                <a:lnTo>
                  <a:pt x="1033074" y="2638231"/>
                </a:lnTo>
                <a:lnTo>
                  <a:pt x="1079278" y="2648087"/>
                </a:lnTo>
                <a:lnTo>
                  <a:pt x="1126131" y="2656371"/>
                </a:lnTo>
                <a:lnTo>
                  <a:pt x="1173609" y="2663050"/>
                </a:lnTo>
                <a:lnTo>
                  <a:pt x="1221293" y="2668054"/>
                </a:lnTo>
                <a:lnTo>
                  <a:pt x="1268758" y="2671351"/>
                </a:lnTo>
                <a:lnTo>
                  <a:pt x="1315975" y="2672965"/>
                </a:lnTo>
                <a:lnTo>
                  <a:pt x="1362910" y="2672920"/>
                </a:lnTo>
                <a:lnTo>
                  <a:pt x="1409532" y="2671241"/>
                </a:lnTo>
                <a:lnTo>
                  <a:pt x="1455811" y="2667953"/>
                </a:lnTo>
                <a:lnTo>
                  <a:pt x="1501714" y="2663081"/>
                </a:lnTo>
                <a:lnTo>
                  <a:pt x="1547210" y="2656648"/>
                </a:lnTo>
                <a:lnTo>
                  <a:pt x="1592267" y="2648680"/>
                </a:lnTo>
                <a:lnTo>
                  <a:pt x="1636854" y="2639201"/>
                </a:lnTo>
                <a:lnTo>
                  <a:pt x="1680939" y="2628236"/>
                </a:lnTo>
                <a:lnTo>
                  <a:pt x="1724492" y="2615809"/>
                </a:lnTo>
                <a:lnTo>
                  <a:pt x="1767479" y="2601945"/>
                </a:lnTo>
                <a:lnTo>
                  <a:pt x="1809871" y="2586669"/>
                </a:lnTo>
                <a:lnTo>
                  <a:pt x="1851634" y="2570005"/>
                </a:lnTo>
                <a:lnTo>
                  <a:pt x="1892739" y="2551978"/>
                </a:lnTo>
                <a:lnTo>
                  <a:pt x="1933153" y="2532612"/>
                </a:lnTo>
                <a:lnTo>
                  <a:pt x="1972845" y="2511933"/>
                </a:lnTo>
                <a:lnTo>
                  <a:pt x="2011783" y="2489964"/>
                </a:lnTo>
                <a:lnTo>
                  <a:pt x="2049935" y="2466730"/>
                </a:lnTo>
                <a:lnTo>
                  <a:pt x="2087271" y="2442257"/>
                </a:lnTo>
                <a:lnTo>
                  <a:pt x="2123759" y="2416567"/>
                </a:lnTo>
                <a:lnTo>
                  <a:pt x="2159367" y="2389687"/>
                </a:lnTo>
                <a:lnTo>
                  <a:pt x="2194064" y="2361641"/>
                </a:lnTo>
                <a:lnTo>
                  <a:pt x="2227818" y="2332452"/>
                </a:lnTo>
                <a:lnTo>
                  <a:pt x="2260597" y="2302147"/>
                </a:lnTo>
                <a:lnTo>
                  <a:pt x="2292371" y="2270750"/>
                </a:lnTo>
                <a:lnTo>
                  <a:pt x="2323108" y="2238284"/>
                </a:lnTo>
                <a:lnTo>
                  <a:pt x="2352775" y="2204776"/>
                </a:lnTo>
                <a:lnTo>
                  <a:pt x="2381343" y="2170248"/>
                </a:lnTo>
                <a:lnTo>
                  <a:pt x="2408778" y="2134727"/>
                </a:lnTo>
                <a:lnTo>
                  <a:pt x="2435051" y="2098236"/>
                </a:lnTo>
                <a:lnTo>
                  <a:pt x="2460128" y="2060801"/>
                </a:lnTo>
                <a:lnTo>
                  <a:pt x="2483979" y="2022445"/>
                </a:lnTo>
                <a:lnTo>
                  <a:pt x="2506572" y="1983194"/>
                </a:lnTo>
                <a:lnTo>
                  <a:pt x="2527876" y="1943072"/>
                </a:lnTo>
                <a:lnTo>
                  <a:pt x="2547859" y="1902103"/>
                </a:lnTo>
                <a:lnTo>
                  <a:pt x="2566489" y="1860313"/>
                </a:lnTo>
                <a:lnTo>
                  <a:pt x="2583736" y="1817725"/>
                </a:lnTo>
                <a:lnTo>
                  <a:pt x="2599567" y="1774365"/>
                </a:lnTo>
                <a:lnTo>
                  <a:pt x="2613951" y="1730258"/>
                </a:lnTo>
                <a:lnTo>
                  <a:pt x="2626857" y="1685427"/>
                </a:lnTo>
                <a:lnTo>
                  <a:pt x="2638252" y="1639897"/>
                </a:lnTo>
                <a:lnTo>
                  <a:pt x="2648107" y="1593693"/>
                </a:lnTo>
                <a:lnTo>
                  <a:pt x="2656388" y="1546840"/>
                </a:lnTo>
                <a:lnTo>
                  <a:pt x="2663065" y="1499361"/>
                </a:lnTo>
                <a:lnTo>
                  <a:pt x="1336550" y="1336420"/>
                </a:lnTo>
                <a:lnTo>
                  <a:pt x="1322199" y="0"/>
                </a:lnTo>
                <a:close/>
              </a:path>
            </a:pathLst>
          </a:custGeom>
          <a:solidFill>
            <a:srgbClr val="2C014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715677" y="2113111"/>
            <a:ext cx="1801707" cy="1999827"/>
          </a:xfrm>
          <a:custGeom>
            <a:avLst/>
            <a:gdLst/>
            <a:ahLst/>
            <a:cxnLst/>
            <a:rect l="l" t="t" r="r" b="b"/>
            <a:pathLst>
              <a:path w="1351279" h="1499870">
                <a:moveTo>
                  <a:pt x="0" y="0"/>
                </a:moveTo>
                <a:lnTo>
                  <a:pt x="14350" y="1336420"/>
                </a:lnTo>
                <a:lnTo>
                  <a:pt x="1340865" y="1499361"/>
                </a:lnTo>
                <a:lnTo>
                  <a:pt x="1345557" y="1455193"/>
                </a:lnTo>
                <a:lnTo>
                  <a:pt x="1348771" y="1410906"/>
                </a:lnTo>
                <a:lnTo>
                  <a:pt x="1350510" y="1366523"/>
                </a:lnTo>
                <a:lnTo>
                  <a:pt x="1350771" y="1322069"/>
                </a:lnTo>
                <a:lnTo>
                  <a:pt x="1349408" y="1274143"/>
                </a:lnTo>
                <a:lnTo>
                  <a:pt x="1346382" y="1226659"/>
                </a:lnTo>
                <a:lnTo>
                  <a:pt x="1341720" y="1179647"/>
                </a:lnTo>
                <a:lnTo>
                  <a:pt x="1335452" y="1133132"/>
                </a:lnTo>
                <a:lnTo>
                  <a:pt x="1327606" y="1087145"/>
                </a:lnTo>
                <a:lnTo>
                  <a:pt x="1318210" y="1041712"/>
                </a:lnTo>
                <a:lnTo>
                  <a:pt x="1307294" y="996861"/>
                </a:lnTo>
                <a:lnTo>
                  <a:pt x="1294886" y="952621"/>
                </a:lnTo>
                <a:lnTo>
                  <a:pt x="1281014" y="909020"/>
                </a:lnTo>
                <a:lnTo>
                  <a:pt x="1265707" y="866085"/>
                </a:lnTo>
                <a:lnTo>
                  <a:pt x="1248994" y="823844"/>
                </a:lnTo>
                <a:lnTo>
                  <a:pt x="1230903" y="782325"/>
                </a:lnTo>
                <a:lnTo>
                  <a:pt x="1211462" y="741557"/>
                </a:lnTo>
                <a:lnTo>
                  <a:pt x="1190701" y="701567"/>
                </a:lnTo>
                <a:lnTo>
                  <a:pt x="1168648" y="662383"/>
                </a:lnTo>
                <a:lnTo>
                  <a:pt x="1145331" y="624033"/>
                </a:lnTo>
                <a:lnTo>
                  <a:pt x="1120779" y="586545"/>
                </a:lnTo>
                <a:lnTo>
                  <a:pt x="1095021" y="549947"/>
                </a:lnTo>
                <a:lnTo>
                  <a:pt x="1068085" y="514267"/>
                </a:lnTo>
                <a:lnTo>
                  <a:pt x="1040000" y="479533"/>
                </a:lnTo>
                <a:lnTo>
                  <a:pt x="1010794" y="445773"/>
                </a:lnTo>
                <a:lnTo>
                  <a:pt x="980496" y="413014"/>
                </a:lnTo>
                <a:lnTo>
                  <a:pt x="949134" y="381285"/>
                </a:lnTo>
                <a:lnTo>
                  <a:pt x="916737" y="350614"/>
                </a:lnTo>
                <a:lnTo>
                  <a:pt x="883334" y="321028"/>
                </a:lnTo>
                <a:lnTo>
                  <a:pt x="848954" y="292556"/>
                </a:lnTo>
                <a:lnTo>
                  <a:pt x="813623" y="265226"/>
                </a:lnTo>
                <a:lnTo>
                  <a:pt x="777373" y="239065"/>
                </a:lnTo>
                <a:lnTo>
                  <a:pt x="740230" y="214101"/>
                </a:lnTo>
                <a:lnTo>
                  <a:pt x="702224" y="190362"/>
                </a:lnTo>
                <a:lnTo>
                  <a:pt x="663382" y="167877"/>
                </a:lnTo>
                <a:lnTo>
                  <a:pt x="623735" y="146673"/>
                </a:lnTo>
                <a:lnTo>
                  <a:pt x="583309" y="126779"/>
                </a:lnTo>
                <a:lnTo>
                  <a:pt x="542134" y="108221"/>
                </a:lnTo>
                <a:lnTo>
                  <a:pt x="500239" y="91029"/>
                </a:lnTo>
                <a:lnTo>
                  <a:pt x="457652" y="75229"/>
                </a:lnTo>
                <a:lnTo>
                  <a:pt x="414401" y="60851"/>
                </a:lnTo>
                <a:lnTo>
                  <a:pt x="370515" y="47921"/>
                </a:lnTo>
                <a:lnTo>
                  <a:pt x="326023" y="36468"/>
                </a:lnTo>
                <a:lnTo>
                  <a:pt x="280953" y="26520"/>
                </a:lnTo>
                <a:lnTo>
                  <a:pt x="235333" y="18105"/>
                </a:lnTo>
                <a:lnTo>
                  <a:pt x="189194" y="11251"/>
                </a:lnTo>
                <a:lnTo>
                  <a:pt x="142562" y="5985"/>
                </a:lnTo>
                <a:lnTo>
                  <a:pt x="95466" y="2336"/>
                </a:lnTo>
                <a:lnTo>
                  <a:pt x="47936" y="332"/>
                </a:lnTo>
                <a:lnTo>
                  <a:pt x="0" y="0"/>
                </a:lnTo>
                <a:close/>
              </a:path>
            </a:pathLst>
          </a:custGeom>
          <a:solidFill>
            <a:srgbClr val="2C56A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715677" y="2113111"/>
            <a:ext cx="1801707" cy="1999827"/>
          </a:xfrm>
          <a:custGeom>
            <a:avLst/>
            <a:gdLst/>
            <a:ahLst/>
            <a:cxnLst/>
            <a:rect l="l" t="t" r="r" b="b"/>
            <a:pathLst>
              <a:path w="1351279" h="1499870">
                <a:moveTo>
                  <a:pt x="0" y="0"/>
                </a:moveTo>
                <a:lnTo>
                  <a:pt x="47936" y="332"/>
                </a:lnTo>
                <a:lnTo>
                  <a:pt x="95466" y="2336"/>
                </a:lnTo>
                <a:lnTo>
                  <a:pt x="142562" y="5985"/>
                </a:lnTo>
                <a:lnTo>
                  <a:pt x="189194" y="11251"/>
                </a:lnTo>
                <a:lnTo>
                  <a:pt x="235333" y="18105"/>
                </a:lnTo>
                <a:lnTo>
                  <a:pt x="280953" y="26520"/>
                </a:lnTo>
                <a:lnTo>
                  <a:pt x="326023" y="36468"/>
                </a:lnTo>
                <a:lnTo>
                  <a:pt x="370515" y="47921"/>
                </a:lnTo>
                <a:lnTo>
                  <a:pt x="414401" y="60851"/>
                </a:lnTo>
                <a:lnTo>
                  <a:pt x="457652" y="75229"/>
                </a:lnTo>
                <a:lnTo>
                  <a:pt x="500239" y="91029"/>
                </a:lnTo>
                <a:lnTo>
                  <a:pt x="542134" y="108221"/>
                </a:lnTo>
                <a:lnTo>
                  <a:pt x="583309" y="126779"/>
                </a:lnTo>
                <a:lnTo>
                  <a:pt x="623735" y="146673"/>
                </a:lnTo>
                <a:lnTo>
                  <a:pt x="663382" y="167877"/>
                </a:lnTo>
                <a:lnTo>
                  <a:pt x="702224" y="190362"/>
                </a:lnTo>
                <a:lnTo>
                  <a:pt x="740230" y="214101"/>
                </a:lnTo>
                <a:lnTo>
                  <a:pt x="777373" y="239065"/>
                </a:lnTo>
                <a:lnTo>
                  <a:pt x="813623" y="265226"/>
                </a:lnTo>
                <a:lnTo>
                  <a:pt x="848954" y="292556"/>
                </a:lnTo>
                <a:lnTo>
                  <a:pt x="883334" y="321028"/>
                </a:lnTo>
                <a:lnTo>
                  <a:pt x="916737" y="350614"/>
                </a:lnTo>
                <a:lnTo>
                  <a:pt x="949134" y="381285"/>
                </a:lnTo>
                <a:lnTo>
                  <a:pt x="980496" y="413014"/>
                </a:lnTo>
                <a:lnTo>
                  <a:pt x="1010794" y="445773"/>
                </a:lnTo>
                <a:lnTo>
                  <a:pt x="1040000" y="479533"/>
                </a:lnTo>
                <a:lnTo>
                  <a:pt x="1068085" y="514267"/>
                </a:lnTo>
                <a:lnTo>
                  <a:pt x="1095021" y="549947"/>
                </a:lnTo>
                <a:lnTo>
                  <a:pt x="1120779" y="586545"/>
                </a:lnTo>
                <a:lnTo>
                  <a:pt x="1145331" y="624033"/>
                </a:lnTo>
                <a:lnTo>
                  <a:pt x="1168648" y="662383"/>
                </a:lnTo>
                <a:lnTo>
                  <a:pt x="1190701" y="701567"/>
                </a:lnTo>
                <a:lnTo>
                  <a:pt x="1211462" y="741557"/>
                </a:lnTo>
                <a:lnTo>
                  <a:pt x="1230903" y="782325"/>
                </a:lnTo>
                <a:lnTo>
                  <a:pt x="1248994" y="823844"/>
                </a:lnTo>
                <a:lnTo>
                  <a:pt x="1265707" y="866085"/>
                </a:lnTo>
                <a:lnTo>
                  <a:pt x="1281014" y="909020"/>
                </a:lnTo>
                <a:lnTo>
                  <a:pt x="1294886" y="952621"/>
                </a:lnTo>
                <a:lnTo>
                  <a:pt x="1307294" y="996861"/>
                </a:lnTo>
                <a:lnTo>
                  <a:pt x="1318210" y="1041712"/>
                </a:lnTo>
                <a:lnTo>
                  <a:pt x="1327606" y="1087145"/>
                </a:lnTo>
                <a:lnTo>
                  <a:pt x="1335452" y="1133132"/>
                </a:lnTo>
                <a:lnTo>
                  <a:pt x="1341720" y="1179647"/>
                </a:lnTo>
                <a:lnTo>
                  <a:pt x="1346382" y="1226659"/>
                </a:lnTo>
                <a:lnTo>
                  <a:pt x="1349408" y="1274143"/>
                </a:lnTo>
                <a:lnTo>
                  <a:pt x="1350771" y="1322069"/>
                </a:lnTo>
                <a:lnTo>
                  <a:pt x="1350510" y="1366523"/>
                </a:lnTo>
                <a:lnTo>
                  <a:pt x="1348771" y="1410906"/>
                </a:lnTo>
                <a:lnTo>
                  <a:pt x="1345557" y="1455193"/>
                </a:lnTo>
                <a:lnTo>
                  <a:pt x="1340865" y="1499361"/>
                </a:lnTo>
                <a:lnTo>
                  <a:pt x="14350" y="133642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4350172" y="2666932"/>
            <a:ext cx="2717800" cy="208193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517189" algn="ctr">
              <a:spcBef>
                <a:spcPts val="127"/>
              </a:spcBef>
            </a:pPr>
            <a:r>
              <a:rPr sz="2133" b="1" spc="-20" dirty="0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2133">
              <a:latin typeface="Calibri"/>
              <a:cs typeface="Calibri"/>
            </a:endParaRPr>
          </a:p>
          <a:p>
            <a:pPr marL="1533275" marR="6773" indent="-847" algn="ctr">
              <a:lnSpc>
                <a:spcPct val="101299"/>
              </a:lnSpc>
              <a:spcBef>
                <a:spcPts val="20"/>
              </a:spcBef>
            </a:pP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Received  </a:t>
            </a:r>
            <a:r>
              <a:rPr sz="2133" b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33" b="1" spc="-3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33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33" b="1" spc="-7" dirty="0">
                <a:solidFill>
                  <a:srgbClr val="FFFFFF"/>
                </a:solidFill>
                <a:latin typeface="Calibri"/>
                <a:cs typeface="Calibri"/>
              </a:rPr>
              <a:t>tme</a:t>
            </a:r>
            <a:r>
              <a:rPr sz="2133" b="1" spc="-3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33" b="1" spc="-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133">
              <a:latin typeface="Calibri"/>
              <a:cs typeface="Calibri"/>
            </a:endParaRPr>
          </a:p>
          <a:p>
            <a:pPr marR="886438" algn="ctr">
              <a:spcBef>
                <a:spcPts val="652"/>
              </a:spcBef>
            </a:pP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73%</a:t>
            </a:r>
            <a:endParaRPr sz="2133">
              <a:latin typeface="Calibri"/>
              <a:cs typeface="Calibri"/>
            </a:endParaRPr>
          </a:p>
          <a:p>
            <a:pPr marR="888131" algn="ctr">
              <a:spcBef>
                <a:spcPts val="47"/>
              </a:spcBef>
            </a:pPr>
            <a:r>
              <a:rPr sz="2133" b="1" spc="-7" dirty="0">
                <a:solidFill>
                  <a:srgbClr val="FFFFFF"/>
                </a:solidFill>
                <a:latin typeface="Calibri"/>
                <a:cs typeface="Calibri"/>
              </a:rPr>
              <a:t>Did Not</a:t>
            </a:r>
            <a:r>
              <a:rPr sz="2133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endParaRPr sz="2133">
              <a:latin typeface="Calibri"/>
              <a:cs typeface="Calibri"/>
            </a:endParaRPr>
          </a:p>
          <a:p>
            <a:pPr marR="887284" algn="ctr">
              <a:spcBef>
                <a:spcPts val="33"/>
              </a:spcBef>
            </a:pPr>
            <a:r>
              <a:rPr sz="2133" b="1" spc="-27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endParaRPr sz="21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6832" y="1426429"/>
            <a:ext cx="8229600" cy="587298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1451150" marR="6773" indent="-1435064">
              <a:lnSpc>
                <a:spcPct val="102299"/>
              </a:lnSpc>
              <a:spcBef>
                <a:spcPts val="87"/>
              </a:spcBef>
            </a:pPr>
            <a:r>
              <a:rPr sz="1867" spc="-20" dirty="0">
                <a:solidFill>
                  <a:srgbClr val="585858"/>
                </a:solidFill>
                <a:latin typeface="Calibri"/>
                <a:cs typeface="Calibri"/>
              </a:rPr>
              <a:t>Percent </a:t>
            </a:r>
            <a:r>
              <a:rPr sz="1867" spc="-7" dirty="0">
                <a:solidFill>
                  <a:srgbClr val="585858"/>
                </a:solidFill>
                <a:latin typeface="Calibri"/>
                <a:cs typeface="Calibri"/>
              </a:rPr>
              <a:t>of Individuals (Age 12+) Who Report Having Methamphetamine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Use </a:t>
            </a:r>
            <a:r>
              <a:rPr sz="1867" spc="-7" dirty="0">
                <a:solidFill>
                  <a:srgbClr val="585858"/>
                </a:solidFill>
                <a:latin typeface="Calibri"/>
                <a:cs typeface="Calibri"/>
              </a:rPr>
              <a:t>Disorder  (DSM-5)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sz="1867" spc="-7" dirty="0">
                <a:solidFill>
                  <a:srgbClr val="585858"/>
                </a:solidFill>
                <a:latin typeface="Calibri"/>
                <a:cs typeface="Calibri"/>
              </a:rPr>
              <a:t>Receiving </a:t>
            </a:r>
            <a:r>
              <a:rPr sz="1867" spc="-20" dirty="0">
                <a:solidFill>
                  <a:srgbClr val="585858"/>
                </a:solidFill>
                <a:latin typeface="Calibri"/>
                <a:cs typeface="Calibri"/>
              </a:rPr>
              <a:t>Treatment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in the </a:t>
            </a:r>
            <a:r>
              <a:rPr sz="1867" spc="-13" dirty="0">
                <a:solidFill>
                  <a:srgbClr val="585858"/>
                </a:solidFill>
                <a:latin typeface="Calibri"/>
                <a:cs typeface="Calibri"/>
              </a:rPr>
              <a:t>Past </a:t>
            </a:r>
            <a:r>
              <a:rPr sz="1867" spc="-60" dirty="0">
                <a:solidFill>
                  <a:srgbClr val="585858"/>
                </a:solidFill>
                <a:latin typeface="Calibri"/>
                <a:cs typeface="Calibri"/>
              </a:rPr>
              <a:t>Year,</a:t>
            </a:r>
            <a:r>
              <a:rPr sz="1867" spc="-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AEB66-95B0-5E2A-72AE-E1CB2AF5EEA4}"/>
              </a:ext>
            </a:extLst>
          </p:cNvPr>
          <p:cNvSpPr txBox="1"/>
          <p:nvPr/>
        </p:nvSpPr>
        <p:spPr>
          <a:xfrm>
            <a:off x="619420" y="2158967"/>
            <a:ext cx="300232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3434"/>
                </a:solidFill>
                <a:effectLst/>
                <a:latin typeface="National"/>
              </a:rPr>
              <a:t>According to SAMHSA, of individuals who need treatment for illicit substance use disorders, whites receive treatment 23.5% of the time, while Black and Hispanic individuals receive treatment 18.6% of 17.6% of the time.</a:t>
            </a:r>
            <a:endParaRPr lang="en-US" sz="2000" dirty="0"/>
          </a:p>
        </p:txBody>
      </p:sp>
      <p:pic>
        <p:nvPicPr>
          <p:cNvPr id="11" name="Picture 2" descr="What's the Right Term: POC, BIPOC, or Neither? - YES! Magazine">
            <a:extLst>
              <a:ext uri="{FF2B5EF4-FFF2-40B4-BE49-F238E27FC236}">
                <a16:creationId xmlns:a16="http://schemas.microsoft.com/office/drawing/2014/main" id="{416B0545-3D03-88A2-C4AF-78268718A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25102"/>
          <a:stretch/>
        </p:blipFill>
        <p:spPr bwMode="auto">
          <a:xfrm>
            <a:off x="7834667" y="1831144"/>
            <a:ext cx="3754360" cy="423347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7748" y="1523662"/>
            <a:ext cx="3594996" cy="4793826"/>
          </a:xfrm>
          <a:custGeom>
            <a:avLst/>
            <a:gdLst/>
            <a:ahLst/>
            <a:cxnLst/>
            <a:rect l="l" t="t" r="r" b="b"/>
            <a:pathLst>
              <a:path w="2698115" h="3595370">
                <a:moveTo>
                  <a:pt x="900557" y="0"/>
                </a:moveTo>
                <a:lnTo>
                  <a:pt x="900557" y="1797558"/>
                </a:lnTo>
                <a:lnTo>
                  <a:pt x="0" y="3353206"/>
                </a:lnTo>
                <a:lnTo>
                  <a:pt x="43515" y="3377601"/>
                </a:lnTo>
                <a:lnTo>
                  <a:pt x="87618" y="3400741"/>
                </a:lnTo>
                <a:lnTo>
                  <a:pt x="132280" y="3422620"/>
                </a:lnTo>
                <a:lnTo>
                  <a:pt x="177474" y="3443230"/>
                </a:lnTo>
                <a:lnTo>
                  <a:pt x="223173" y="3462563"/>
                </a:lnTo>
                <a:lnTo>
                  <a:pt x="269349" y="3480612"/>
                </a:lnTo>
                <a:lnTo>
                  <a:pt x="315974" y="3497371"/>
                </a:lnTo>
                <a:lnTo>
                  <a:pt x="363021" y="3512831"/>
                </a:lnTo>
                <a:lnTo>
                  <a:pt x="410463" y="3526985"/>
                </a:lnTo>
                <a:lnTo>
                  <a:pt x="458272" y="3539826"/>
                </a:lnTo>
                <a:lnTo>
                  <a:pt x="506422" y="3551346"/>
                </a:lnTo>
                <a:lnTo>
                  <a:pt x="554883" y="3561539"/>
                </a:lnTo>
                <a:lnTo>
                  <a:pt x="603630" y="3570396"/>
                </a:lnTo>
                <a:lnTo>
                  <a:pt x="652634" y="3577911"/>
                </a:lnTo>
                <a:lnTo>
                  <a:pt x="701868" y="3584076"/>
                </a:lnTo>
                <a:lnTo>
                  <a:pt x="751305" y="3588884"/>
                </a:lnTo>
                <a:lnTo>
                  <a:pt x="800917" y="3592327"/>
                </a:lnTo>
                <a:lnTo>
                  <a:pt x="850676" y="3594398"/>
                </a:lnTo>
                <a:lnTo>
                  <a:pt x="900557" y="3595090"/>
                </a:lnTo>
                <a:lnTo>
                  <a:pt x="949226" y="3594444"/>
                </a:lnTo>
                <a:lnTo>
                  <a:pt x="997577" y="3592516"/>
                </a:lnTo>
                <a:lnTo>
                  <a:pt x="1045592" y="3589324"/>
                </a:lnTo>
                <a:lnTo>
                  <a:pt x="1093255" y="3584882"/>
                </a:lnTo>
                <a:lnTo>
                  <a:pt x="1140549" y="3579209"/>
                </a:lnTo>
                <a:lnTo>
                  <a:pt x="1187459" y="3572319"/>
                </a:lnTo>
                <a:lnTo>
                  <a:pt x="1233968" y="3564229"/>
                </a:lnTo>
                <a:lnTo>
                  <a:pt x="1280060" y="3554955"/>
                </a:lnTo>
                <a:lnTo>
                  <a:pt x="1325719" y="3544515"/>
                </a:lnTo>
                <a:lnTo>
                  <a:pt x="1370927" y="3532923"/>
                </a:lnTo>
                <a:lnTo>
                  <a:pt x="1415669" y="3520197"/>
                </a:lnTo>
                <a:lnTo>
                  <a:pt x="1459929" y="3506352"/>
                </a:lnTo>
                <a:lnTo>
                  <a:pt x="1503691" y="3491405"/>
                </a:lnTo>
                <a:lnTo>
                  <a:pt x="1546937" y="3475373"/>
                </a:lnTo>
                <a:lnTo>
                  <a:pt x="1589651" y="3458271"/>
                </a:lnTo>
                <a:lnTo>
                  <a:pt x="1631818" y="3440116"/>
                </a:lnTo>
                <a:lnTo>
                  <a:pt x="1673422" y="3420925"/>
                </a:lnTo>
                <a:lnTo>
                  <a:pt x="1714444" y="3400712"/>
                </a:lnTo>
                <a:lnTo>
                  <a:pt x="1754871" y="3379496"/>
                </a:lnTo>
                <a:lnTo>
                  <a:pt x="1794684" y="3357292"/>
                </a:lnTo>
                <a:lnTo>
                  <a:pt x="1833868" y="3334116"/>
                </a:lnTo>
                <a:lnTo>
                  <a:pt x="1872407" y="3309984"/>
                </a:lnTo>
                <a:lnTo>
                  <a:pt x="1910284" y="3284914"/>
                </a:lnTo>
                <a:lnTo>
                  <a:pt x="1947483" y="3258921"/>
                </a:lnTo>
                <a:lnTo>
                  <a:pt x="1983987" y="3232022"/>
                </a:lnTo>
                <a:lnTo>
                  <a:pt x="2019781" y="3204233"/>
                </a:lnTo>
                <a:lnTo>
                  <a:pt x="2054848" y="3175570"/>
                </a:lnTo>
                <a:lnTo>
                  <a:pt x="2089171" y="3146049"/>
                </a:lnTo>
                <a:lnTo>
                  <a:pt x="2122735" y="3115688"/>
                </a:lnTo>
                <a:lnTo>
                  <a:pt x="2155522" y="3084501"/>
                </a:lnTo>
                <a:lnTo>
                  <a:pt x="2187518" y="3052506"/>
                </a:lnTo>
                <a:lnTo>
                  <a:pt x="2218705" y="3019719"/>
                </a:lnTo>
                <a:lnTo>
                  <a:pt x="2249067" y="2986156"/>
                </a:lnTo>
                <a:lnTo>
                  <a:pt x="2278588" y="2951833"/>
                </a:lnTo>
                <a:lnTo>
                  <a:pt x="2307251" y="2916767"/>
                </a:lnTo>
                <a:lnTo>
                  <a:pt x="2335041" y="2880973"/>
                </a:lnTo>
                <a:lnTo>
                  <a:pt x="2361941" y="2844470"/>
                </a:lnTo>
                <a:lnTo>
                  <a:pt x="2387934" y="2807271"/>
                </a:lnTo>
                <a:lnTo>
                  <a:pt x="2413004" y="2769395"/>
                </a:lnTo>
                <a:lnTo>
                  <a:pt x="2437136" y="2730857"/>
                </a:lnTo>
                <a:lnTo>
                  <a:pt x="2460312" y="2691673"/>
                </a:lnTo>
                <a:lnTo>
                  <a:pt x="2482517" y="2651860"/>
                </a:lnTo>
                <a:lnTo>
                  <a:pt x="2503734" y="2611435"/>
                </a:lnTo>
                <a:lnTo>
                  <a:pt x="2523946" y="2570412"/>
                </a:lnTo>
                <a:lnTo>
                  <a:pt x="2543138" y="2528810"/>
                </a:lnTo>
                <a:lnTo>
                  <a:pt x="2561294" y="2486643"/>
                </a:lnTo>
                <a:lnTo>
                  <a:pt x="2578396" y="2443929"/>
                </a:lnTo>
                <a:lnTo>
                  <a:pt x="2594428" y="2400684"/>
                </a:lnTo>
                <a:lnTo>
                  <a:pt x="2609375" y="2356923"/>
                </a:lnTo>
                <a:lnTo>
                  <a:pt x="2623220" y="2312664"/>
                </a:lnTo>
                <a:lnTo>
                  <a:pt x="2635946" y="2267922"/>
                </a:lnTo>
                <a:lnTo>
                  <a:pt x="2647538" y="2222714"/>
                </a:lnTo>
                <a:lnTo>
                  <a:pt x="2657979" y="2177056"/>
                </a:lnTo>
                <a:lnTo>
                  <a:pt x="2667253" y="2130965"/>
                </a:lnTo>
                <a:lnTo>
                  <a:pt x="2675343" y="2084457"/>
                </a:lnTo>
                <a:lnTo>
                  <a:pt x="2682233" y="2037547"/>
                </a:lnTo>
                <a:lnTo>
                  <a:pt x="2687907" y="1990253"/>
                </a:lnTo>
                <a:lnTo>
                  <a:pt x="2692348" y="1942591"/>
                </a:lnTo>
                <a:lnTo>
                  <a:pt x="2695541" y="1894577"/>
                </a:lnTo>
                <a:lnTo>
                  <a:pt x="2697468" y="1846227"/>
                </a:lnTo>
                <a:lnTo>
                  <a:pt x="2698115" y="1797558"/>
                </a:lnTo>
                <a:lnTo>
                  <a:pt x="2697468" y="1748888"/>
                </a:lnTo>
                <a:lnTo>
                  <a:pt x="2695541" y="1700537"/>
                </a:lnTo>
                <a:lnTo>
                  <a:pt x="2692348" y="1652522"/>
                </a:lnTo>
                <a:lnTo>
                  <a:pt x="2687907" y="1604859"/>
                </a:lnTo>
                <a:lnTo>
                  <a:pt x="2682233" y="1557565"/>
                </a:lnTo>
                <a:lnTo>
                  <a:pt x="2675343" y="1510655"/>
                </a:lnTo>
                <a:lnTo>
                  <a:pt x="2667253" y="1464146"/>
                </a:lnTo>
                <a:lnTo>
                  <a:pt x="2657979" y="1418054"/>
                </a:lnTo>
                <a:lnTo>
                  <a:pt x="2647538" y="1372395"/>
                </a:lnTo>
                <a:lnTo>
                  <a:pt x="2635946" y="1327187"/>
                </a:lnTo>
                <a:lnTo>
                  <a:pt x="2623220" y="1282445"/>
                </a:lnTo>
                <a:lnTo>
                  <a:pt x="2609375" y="1238185"/>
                </a:lnTo>
                <a:lnTo>
                  <a:pt x="2594428" y="1194423"/>
                </a:lnTo>
                <a:lnTo>
                  <a:pt x="2578396" y="1151177"/>
                </a:lnTo>
                <a:lnTo>
                  <a:pt x="2561294" y="1108463"/>
                </a:lnTo>
                <a:lnTo>
                  <a:pt x="2543138" y="1066296"/>
                </a:lnTo>
                <a:lnTo>
                  <a:pt x="2523946" y="1024692"/>
                </a:lnTo>
                <a:lnTo>
                  <a:pt x="2503734" y="983670"/>
                </a:lnTo>
                <a:lnTo>
                  <a:pt x="2482517" y="943243"/>
                </a:lnTo>
                <a:lnTo>
                  <a:pt x="2460312" y="903430"/>
                </a:lnTo>
                <a:lnTo>
                  <a:pt x="2437136" y="864246"/>
                </a:lnTo>
                <a:lnTo>
                  <a:pt x="2413004" y="825707"/>
                </a:lnTo>
                <a:lnTo>
                  <a:pt x="2387934" y="787830"/>
                </a:lnTo>
                <a:lnTo>
                  <a:pt x="2361941" y="750631"/>
                </a:lnTo>
                <a:lnTo>
                  <a:pt x="2335041" y="714127"/>
                </a:lnTo>
                <a:lnTo>
                  <a:pt x="2307251" y="678333"/>
                </a:lnTo>
                <a:lnTo>
                  <a:pt x="2278588" y="643266"/>
                </a:lnTo>
                <a:lnTo>
                  <a:pt x="2249067" y="608943"/>
                </a:lnTo>
                <a:lnTo>
                  <a:pt x="2218705" y="575379"/>
                </a:lnTo>
                <a:lnTo>
                  <a:pt x="2187518" y="542592"/>
                </a:lnTo>
                <a:lnTo>
                  <a:pt x="2155522" y="510596"/>
                </a:lnTo>
                <a:lnTo>
                  <a:pt x="2122735" y="479409"/>
                </a:lnTo>
                <a:lnTo>
                  <a:pt x="2089171" y="449047"/>
                </a:lnTo>
                <a:lnTo>
                  <a:pt x="2054848" y="419526"/>
                </a:lnTo>
                <a:lnTo>
                  <a:pt x="2019781" y="390863"/>
                </a:lnTo>
                <a:lnTo>
                  <a:pt x="1983987" y="363073"/>
                </a:lnTo>
                <a:lnTo>
                  <a:pt x="1947483" y="336173"/>
                </a:lnTo>
                <a:lnTo>
                  <a:pt x="1910284" y="310180"/>
                </a:lnTo>
                <a:lnTo>
                  <a:pt x="1872407" y="285110"/>
                </a:lnTo>
                <a:lnTo>
                  <a:pt x="1833868" y="260978"/>
                </a:lnTo>
                <a:lnTo>
                  <a:pt x="1794684" y="237802"/>
                </a:lnTo>
                <a:lnTo>
                  <a:pt x="1754871" y="215597"/>
                </a:lnTo>
                <a:lnTo>
                  <a:pt x="1714444" y="194380"/>
                </a:lnTo>
                <a:lnTo>
                  <a:pt x="1673422" y="174168"/>
                </a:lnTo>
                <a:lnTo>
                  <a:pt x="1631818" y="154976"/>
                </a:lnTo>
                <a:lnTo>
                  <a:pt x="1589651" y="136820"/>
                </a:lnTo>
                <a:lnTo>
                  <a:pt x="1546937" y="119718"/>
                </a:lnTo>
                <a:lnTo>
                  <a:pt x="1503691" y="103686"/>
                </a:lnTo>
                <a:lnTo>
                  <a:pt x="1459929" y="88739"/>
                </a:lnTo>
                <a:lnTo>
                  <a:pt x="1415669" y="74894"/>
                </a:lnTo>
                <a:lnTo>
                  <a:pt x="1370927" y="62168"/>
                </a:lnTo>
                <a:lnTo>
                  <a:pt x="1325719" y="50576"/>
                </a:lnTo>
                <a:lnTo>
                  <a:pt x="1280060" y="40135"/>
                </a:lnTo>
                <a:lnTo>
                  <a:pt x="1233968" y="30861"/>
                </a:lnTo>
                <a:lnTo>
                  <a:pt x="1187459" y="22771"/>
                </a:lnTo>
                <a:lnTo>
                  <a:pt x="1140549" y="15881"/>
                </a:lnTo>
                <a:lnTo>
                  <a:pt x="1093255" y="10207"/>
                </a:lnTo>
                <a:lnTo>
                  <a:pt x="1045592" y="5766"/>
                </a:lnTo>
                <a:lnTo>
                  <a:pt x="997577" y="2573"/>
                </a:lnTo>
                <a:lnTo>
                  <a:pt x="949226" y="646"/>
                </a:lnTo>
                <a:lnTo>
                  <a:pt x="900557" y="0"/>
                </a:lnTo>
                <a:close/>
              </a:path>
            </a:pathLst>
          </a:custGeom>
          <a:solidFill>
            <a:srgbClr val="2C014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698868" y="1523662"/>
            <a:ext cx="2397760" cy="4471247"/>
          </a:xfrm>
          <a:custGeom>
            <a:avLst/>
            <a:gdLst/>
            <a:ahLst/>
            <a:cxnLst/>
            <a:rect l="l" t="t" r="r" b="b"/>
            <a:pathLst>
              <a:path w="1798320" h="3353435">
                <a:moveTo>
                  <a:pt x="1797848" y="0"/>
                </a:moveTo>
                <a:lnTo>
                  <a:pt x="1748603" y="671"/>
                </a:lnTo>
                <a:lnTo>
                  <a:pt x="1699573" y="2678"/>
                </a:lnTo>
                <a:lnTo>
                  <a:pt x="1650780" y="6008"/>
                </a:lnTo>
                <a:lnTo>
                  <a:pt x="1602246" y="10646"/>
                </a:lnTo>
                <a:lnTo>
                  <a:pt x="1553994" y="16581"/>
                </a:lnTo>
                <a:lnTo>
                  <a:pt x="1506047" y="23799"/>
                </a:lnTo>
                <a:lnTo>
                  <a:pt x="1458427" y="32287"/>
                </a:lnTo>
                <a:lnTo>
                  <a:pt x="1411157" y="42032"/>
                </a:lnTo>
                <a:lnTo>
                  <a:pt x="1364259" y="53022"/>
                </a:lnTo>
                <a:lnTo>
                  <a:pt x="1317756" y="65243"/>
                </a:lnTo>
                <a:lnTo>
                  <a:pt x="1271670" y="78682"/>
                </a:lnTo>
                <a:lnTo>
                  <a:pt x="1226023" y="93326"/>
                </a:lnTo>
                <a:lnTo>
                  <a:pt x="1180840" y="109163"/>
                </a:lnTo>
                <a:lnTo>
                  <a:pt x="1136141" y="126179"/>
                </a:lnTo>
                <a:lnTo>
                  <a:pt x="1091950" y="144362"/>
                </a:lnTo>
                <a:lnTo>
                  <a:pt x="1048289" y="163697"/>
                </a:lnTo>
                <a:lnTo>
                  <a:pt x="1005180" y="184173"/>
                </a:lnTo>
                <a:lnTo>
                  <a:pt x="962647" y="205777"/>
                </a:lnTo>
                <a:lnTo>
                  <a:pt x="920711" y="228495"/>
                </a:lnTo>
                <a:lnTo>
                  <a:pt x="879395" y="252314"/>
                </a:lnTo>
                <a:lnTo>
                  <a:pt x="838722" y="277222"/>
                </a:lnTo>
                <a:lnTo>
                  <a:pt x="798715" y="303205"/>
                </a:lnTo>
                <a:lnTo>
                  <a:pt x="759395" y="330251"/>
                </a:lnTo>
                <a:lnTo>
                  <a:pt x="720786" y="358346"/>
                </a:lnTo>
                <a:lnTo>
                  <a:pt x="682910" y="387477"/>
                </a:lnTo>
                <a:lnTo>
                  <a:pt x="645789" y="417632"/>
                </a:lnTo>
                <a:lnTo>
                  <a:pt x="609446" y="448797"/>
                </a:lnTo>
                <a:lnTo>
                  <a:pt x="573904" y="480960"/>
                </a:lnTo>
                <a:lnTo>
                  <a:pt x="539185" y="514108"/>
                </a:lnTo>
                <a:lnTo>
                  <a:pt x="505311" y="548227"/>
                </a:lnTo>
                <a:lnTo>
                  <a:pt x="472306" y="583304"/>
                </a:lnTo>
                <a:lnTo>
                  <a:pt x="440192" y="619327"/>
                </a:lnTo>
                <a:lnTo>
                  <a:pt x="408990" y="656283"/>
                </a:lnTo>
                <a:lnTo>
                  <a:pt x="378725" y="694158"/>
                </a:lnTo>
                <a:lnTo>
                  <a:pt x="349418" y="732940"/>
                </a:lnTo>
                <a:lnTo>
                  <a:pt x="321092" y="772615"/>
                </a:lnTo>
                <a:lnTo>
                  <a:pt x="293770" y="813172"/>
                </a:lnTo>
                <a:lnTo>
                  <a:pt x="267473" y="854595"/>
                </a:lnTo>
                <a:lnTo>
                  <a:pt x="242225" y="896873"/>
                </a:lnTo>
                <a:lnTo>
                  <a:pt x="218396" y="939323"/>
                </a:lnTo>
                <a:lnTo>
                  <a:pt x="195837" y="982139"/>
                </a:lnTo>
                <a:lnTo>
                  <a:pt x="174540" y="1025297"/>
                </a:lnTo>
                <a:lnTo>
                  <a:pt x="154501" y="1068776"/>
                </a:lnTo>
                <a:lnTo>
                  <a:pt x="135713" y="1112553"/>
                </a:lnTo>
                <a:lnTo>
                  <a:pt x="118170" y="1156607"/>
                </a:lnTo>
                <a:lnTo>
                  <a:pt x="101866" y="1200915"/>
                </a:lnTo>
                <a:lnTo>
                  <a:pt x="86796" y="1245455"/>
                </a:lnTo>
                <a:lnTo>
                  <a:pt x="72954" y="1290203"/>
                </a:lnTo>
                <a:lnTo>
                  <a:pt x="60333" y="1335139"/>
                </a:lnTo>
                <a:lnTo>
                  <a:pt x="48927" y="1380240"/>
                </a:lnTo>
                <a:lnTo>
                  <a:pt x="38731" y="1425484"/>
                </a:lnTo>
                <a:lnTo>
                  <a:pt x="29739" y="1470848"/>
                </a:lnTo>
                <a:lnTo>
                  <a:pt x="21945" y="1516309"/>
                </a:lnTo>
                <a:lnTo>
                  <a:pt x="15342" y="1561847"/>
                </a:lnTo>
                <a:lnTo>
                  <a:pt x="9926" y="1607438"/>
                </a:lnTo>
                <a:lnTo>
                  <a:pt x="5689" y="1653060"/>
                </a:lnTo>
                <a:lnTo>
                  <a:pt x="2626" y="1698692"/>
                </a:lnTo>
                <a:lnTo>
                  <a:pt x="732" y="1744309"/>
                </a:lnTo>
                <a:lnTo>
                  <a:pt x="0" y="1789892"/>
                </a:lnTo>
                <a:lnTo>
                  <a:pt x="423" y="1835416"/>
                </a:lnTo>
                <a:lnTo>
                  <a:pt x="1997" y="1880860"/>
                </a:lnTo>
                <a:lnTo>
                  <a:pt x="4716" y="1926202"/>
                </a:lnTo>
                <a:lnTo>
                  <a:pt x="8573" y="1971419"/>
                </a:lnTo>
                <a:lnTo>
                  <a:pt x="13562" y="2016489"/>
                </a:lnTo>
                <a:lnTo>
                  <a:pt x="19678" y="2061390"/>
                </a:lnTo>
                <a:lnTo>
                  <a:pt x="26914" y="2106099"/>
                </a:lnTo>
                <a:lnTo>
                  <a:pt x="35265" y="2150595"/>
                </a:lnTo>
                <a:lnTo>
                  <a:pt x="44725" y="2194854"/>
                </a:lnTo>
                <a:lnTo>
                  <a:pt x="55287" y="2238855"/>
                </a:lnTo>
                <a:lnTo>
                  <a:pt x="66947" y="2282576"/>
                </a:lnTo>
                <a:lnTo>
                  <a:pt x="79697" y="2325993"/>
                </a:lnTo>
                <a:lnTo>
                  <a:pt x="93532" y="2369085"/>
                </a:lnTo>
                <a:lnTo>
                  <a:pt x="108446" y="2411830"/>
                </a:lnTo>
                <a:lnTo>
                  <a:pt x="124433" y="2454205"/>
                </a:lnTo>
                <a:lnTo>
                  <a:pt x="141488" y="2496188"/>
                </a:lnTo>
                <a:lnTo>
                  <a:pt x="159603" y="2537757"/>
                </a:lnTo>
                <a:lnTo>
                  <a:pt x="178774" y="2578889"/>
                </a:lnTo>
                <a:lnTo>
                  <a:pt x="198994" y="2619563"/>
                </a:lnTo>
                <a:lnTo>
                  <a:pt x="220257" y="2659755"/>
                </a:lnTo>
                <a:lnTo>
                  <a:pt x="242558" y="2699444"/>
                </a:lnTo>
                <a:lnTo>
                  <a:pt x="265891" y="2738607"/>
                </a:lnTo>
                <a:lnTo>
                  <a:pt x="290248" y="2777222"/>
                </a:lnTo>
                <a:lnTo>
                  <a:pt x="315626" y="2815267"/>
                </a:lnTo>
                <a:lnTo>
                  <a:pt x="342017" y="2852720"/>
                </a:lnTo>
                <a:lnTo>
                  <a:pt x="369416" y="2889558"/>
                </a:lnTo>
                <a:lnTo>
                  <a:pt x="397817" y="2925758"/>
                </a:lnTo>
                <a:lnTo>
                  <a:pt x="427214" y="2961300"/>
                </a:lnTo>
                <a:lnTo>
                  <a:pt x="457600" y="2996160"/>
                </a:lnTo>
                <a:lnTo>
                  <a:pt x="488971" y="3030316"/>
                </a:lnTo>
                <a:lnTo>
                  <a:pt x="521319" y="3063746"/>
                </a:lnTo>
                <a:lnTo>
                  <a:pt x="554640" y="3096427"/>
                </a:lnTo>
                <a:lnTo>
                  <a:pt x="588927" y="3128338"/>
                </a:lnTo>
                <a:lnTo>
                  <a:pt x="624174" y="3159456"/>
                </a:lnTo>
                <a:lnTo>
                  <a:pt x="660375" y="3189758"/>
                </a:lnTo>
                <a:lnTo>
                  <a:pt x="697525" y="3219223"/>
                </a:lnTo>
                <a:lnTo>
                  <a:pt x="735617" y="3247828"/>
                </a:lnTo>
                <a:lnTo>
                  <a:pt x="774646" y="3275552"/>
                </a:lnTo>
                <a:lnTo>
                  <a:pt x="814605" y="3302370"/>
                </a:lnTo>
                <a:lnTo>
                  <a:pt x="855489" y="3328263"/>
                </a:lnTo>
                <a:lnTo>
                  <a:pt x="897291" y="3353206"/>
                </a:lnTo>
                <a:lnTo>
                  <a:pt x="1797848" y="1797558"/>
                </a:lnTo>
                <a:lnTo>
                  <a:pt x="1797848" y="0"/>
                </a:lnTo>
                <a:close/>
              </a:path>
            </a:pathLst>
          </a:custGeom>
          <a:solidFill>
            <a:srgbClr val="2C56A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698868" y="1523662"/>
            <a:ext cx="2397760" cy="4471247"/>
          </a:xfrm>
          <a:custGeom>
            <a:avLst/>
            <a:gdLst/>
            <a:ahLst/>
            <a:cxnLst/>
            <a:rect l="l" t="t" r="r" b="b"/>
            <a:pathLst>
              <a:path w="1798320" h="3353435">
                <a:moveTo>
                  <a:pt x="897291" y="3353206"/>
                </a:moveTo>
                <a:lnTo>
                  <a:pt x="855489" y="3328263"/>
                </a:lnTo>
                <a:lnTo>
                  <a:pt x="814605" y="3302370"/>
                </a:lnTo>
                <a:lnTo>
                  <a:pt x="774646" y="3275552"/>
                </a:lnTo>
                <a:lnTo>
                  <a:pt x="735617" y="3247828"/>
                </a:lnTo>
                <a:lnTo>
                  <a:pt x="697525" y="3219223"/>
                </a:lnTo>
                <a:lnTo>
                  <a:pt x="660375" y="3189758"/>
                </a:lnTo>
                <a:lnTo>
                  <a:pt x="624174" y="3159456"/>
                </a:lnTo>
                <a:lnTo>
                  <a:pt x="588927" y="3128338"/>
                </a:lnTo>
                <a:lnTo>
                  <a:pt x="554640" y="3096427"/>
                </a:lnTo>
                <a:lnTo>
                  <a:pt x="521319" y="3063746"/>
                </a:lnTo>
                <a:lnTo>
                  <a:pt x="488971" y="3030316"/>
                </a:lnTo>
                <a:lnTo>
                  <a:pt x="457600" y="2996160"/>
                </a:lnTo>
                <a:lnTo>
                  <a:pt x="427214" y="2961300"/>
                </a:lnTo>
                <a:lnTo>
                  <a:pt x="397817" y="2925758"/>
                </a:lnTo>
                <a:lnTo>
                  <a:pt x="369416" y="2889558"/>
                </a:lnTo>
                <a:lnTo>
                  <a:pt x="342017" y="2852720"/>
                </a:lnTo>
                <a:lnTo>
                  <a:pt x="315626" y="2815267"/>
                </a:lnTo>
                <a:lnTo>
                  <a:pt x="290248" y="2777222"/>
                </a:lnTo>
                <a:lnTo>
                  <a:pt x="265891" y="2738607"/>
                </a:lnTo>
                <a:lnTo>
                  <a:pt x="242558" y="2699444"/>
                </a:lnTo>
                <a:lnTo>
                  <a:pt x="220257" y="2659755"/>
                </a:lnTo>
                <a:lnTo>
                  <a:pt x="198994" y="2619563"/>
                </a:lnTo>
                <a:lnTo>
                  <a:pt x="178774" y="2578889"/>
                </a:lnTo>
                <a:lnTo>
                  <a:pt x="159603" y="2537757"/>
                </a:lnTo>
                <a:lnTo>
                  <a:pt x="141488" y="2496188"/>
                </a:lnTo>
                <a:lnTo>
                  <a:pt x="124433" y="2454205"/>
                </a:lnTo>
                <a:lnTo>
                  <a:pt x="108446" y="2411830"/>
                </a:lnTo>
                <a:lnTo>
                  <a:pt x="93532" y="2369085"/>
                </a:lnTo>
                <a:lnTo>
                  <a:pt x="79697" y="2325993"/>
                </a:lnTo>
                <a:lnTo>
                  <a:pt x="66947" y="2282576"/>
                </a:lnTo>
                <a:lnTo>
                  <a:pt x="55287" y="2238855"/>
                </a:lnTo>
                <a:lnTo>
                  <a:pt x="44725" y="2194854"/>
                </a:lnTo>
                <a:lnTo>
                  <a:pt x="35265" y="2150595"/>
                </a:lnTo>
                <a:lnTo>
                  <a:pt x="26914" y="2106099"/>
                </a:lnTo>
                <a:lnTo>
                  <a:pt x="19678" y="2061390"/>
                </a:lnTo>
                <a:lnTo>
                  <a:pt x="13562" y="2016489"/>
                </a:lnTo>
                <a:lnTo>
                  <a:pt x="8573" y="1971419"/>
                </a:lnTo>
                <a:lnTo>
                  <a:pt x="4716" y="1926202"/>
                </a:lnTo>
                <a:lnTo>
                  <a:pt x="1997" y="1880860"/>
                </a:lnTo>
                <a:lnTo>
                  <a:pt x="423" y="1835416"/>
                </a:lnTo>
                <a:lnTo>
                  <a:pt x="0" y="1789892"/>
                </a:lnTo>
                <a:lnTo>
                  <a:pt x="732" y="1744309"/>
                </a:lnTo>
                <a:lnTo>
                  <a:pt x="2626" y="1698692"/>
                </a:lnTo>
                <a:lnTo>
                  <a:pt x="5689" y="1653060"/>
                </a:lnTo>
                <a:lnTo>
                  <a:pt x="9926" y="1607438"/>
                </a:lnTo>
                <a:lnTo>
                  <a:pt x="15342" y="1561847"/>
                </a:lnTo>
                <a:lnTo>
                  <a:pt x="21945" y="1516309"/>
                </a:lnTo>
                <a:lnTo>
                  <a:pt x="29739" y="1470848"/>
                </a:lnTo>
                <a:lnTo>
                  <a:pt x="38731" y="1425484"/>
                </a:lnTo>
                <a:lnTo>
                  <a:pt x="48927" y="1380240"/>
                </a:lnTo>
                <a:lnTo>
                  <a:pt x="60333" y="1335139"/>
                </a:lnTo>
                <a:lnTo>
                  <a:pt x="72954" y="1290203"/>
                </a:lnTo>
                <a:lnTo>
                  <a:pt x="86796" y="1245455"/>
                </a:lnTo>
                <a:lnTo>
                  <a:pt x="101866" y="1200915"/>
                </a:lnTo>
                <a:lnTo>
                  <a:pt x="118170" y="1156607"/>
                </a:lnTo>
                <a:lnTo>
                  <a:pt x="135713" y="1112553"/>
                </a:lnTo>
                <a:lnTo>
                  <a:pt x="154501" y="1068776"/>
                </a:lnTo>
                <a:lnTo>
                  <a:pt x="174540" y="1025297"/>
                </a:lnTo>
                <a:lnTo>
                  <a:pt x="195837" y="982139"/>
                </a:lnTo>
                <a:lnTo>
                  <a:pt x="218396" y="939323"/>
                </a:lnTo>
                <a:lnTo>
                  <a:pt x="242225" y="896873"/>
                </a:lnTo>
                <a:lnTo>
                  <a:pt x="267473" y="854595"/>
                </a:lnTo>
                <a:lnTo>
                  <a:pt x="293770" y="813172"/>
                </a:lnTo>
                <a:lnTo>
                  <a:pt x="321092" y="772615"/>
                </a:lnTo>
                <a:lnTo>
                  <a:pt x="349418" y="732940"/>
                </a:lnTo>
                <a:lnTo>
                  <a:pt x="378725" y="694158"/>
                </a:lnTo>
                <a:lnTo>
                  <a:pt x="408990" y="656283"/>
                </a:lnTo>
                <a:lnTo>
                  <a:pt x="440192" y="619327"/>
                </a:lnTo>
                <a:lnTo>
                  <a:pt x="472306" y="583304"/>
                </a:lnTo>
                <a:lnTo>
                  <a:pt x="505311" y="548227"/>
                </a:lnTo>
                <a:lnTo>
                  <a:pt x="539185" y="514108"/>
                </a:lnTo>
                <a:lnTo>
                  <a:pt x="573904" y="480960"/>
                </a:lnTo>
                <a:lnTo>
                  <a:pt x="609446" y="448797"/>
                </a:lnTo>
                <a:lnTo>
                  <a:pt x="645789" y="417632"/>
                </a:lnTo>
                <a:lnTo>
                  <a:pt x="682910" y="387477"/>
                </a:lnTo>
                <a:lnTo>
                  <a:pt x="720786" y="358346"/>
                </a:lnTo>
                <a:lnTo>
                  <a:pt x="759395" y="330251"/>
                </a:lnTo>
                <a:lnTo>
                  <a:pt x="798715" y="303205"/>
                </a:lnTo>
                <a:lnTo>
                  <a:pt x="838722" y="277222"/>
                </a:lnTo>
                <a:lnTo>
                  <a:pt x="879395" y="252314"/>
                </a:lnTo>
                <a:lnTo>
                  <a:pt x="920711" y="228495"/>
                </a:lnTo>
                <a:lnTo>
                  <a:pt x="962647" y="205777"/>
                </a:lnTo>
                <a:lnTo>
                  <a:pt x="1005180" y="184173"/>
                </a:lnTo>
                <a:lnTo>
                  <a:pt x="1048289" y="163697"/>
                </a:lnTo>
                <a:lnTo>
                  <a:pt x="1091950" y="144362"/>
                </a:lnTo>
                <a:lnTo>
                  <a:pt x="1136141" y="126179"/>
                </a:lnTo>
                <a:lnTo>
                  <a:pt x="1180840" y="109163"/>
                </a:lnTo>
                <a:lnTo>
                  <a:pt x="1226023" y="93326"/>
                </a:lnTo>
                <a:lnTo>
                  <a:pt x="1271670" y="78682"/>
                </a:lnTo>
                <a:lnTo>
                  <a:pt x="1317756" y="65243"/>
                </a:lnTo>
                <a:lnTo>
                  <a:pt x="1364259" y="53022"/>
                </a:lnTo>
                <a:lnTo>
                  <a:pt x="1411157" y="42032"/>
                </a:lnTo>
                <a:lnTo>
                  <a:pt x="1458427" y="32287"/>
                </a:lnTo>
                <a:lnTo>
                  <a:pt x="1506047" y="23799"/>
                </a:lnTo>
                <a:lnTo>
                  <a:pt x="1553994" y="16581"/>
                </a:lnTo>
                <a:lnTo>
                  <a:pt x="1602246" y="10646"/>
                </a:lnTo>
                <a:lnTo>
                  <a:pt x="1650780" y="6008"/>
                </a:lnTo>
                <a:lnTo>
                  <a:pt x="1699573" y="2678"/>
                </a:lnTo>
                <a:lnTo>
                  <a:pt x="1748603" y="671"/>
                </a:lnTo>
                <a:lnTo>
                  <a:pt x="1797848" y="0"/>
                </a:lnTo>
                <a:lnTo>
                  <a:pt x="1797848" y="1797558"/>
                </a:lnTo>
                <a:lnTo>
                  <a:pt x="897291" y="335320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6544733" y="3213607"/>
            <a:ext cx="2118360" cy="167464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93131" algn="ctr">
              <a:spcBef>
                <a:spcPts val="127"/>
              </a:spcBef>
            </a:pPr>
            <a:r>
              <a:rPr sz="2133" b="1" spc="-7" dirty="0">
                <a:solidFill>
                  <a:srgbClr val="FFFFFF"/>
                </a:solidFill>
                <a:latin typeface="Calibri"/>
                <a:cs typeface="Calibri"/>
              </a:rPr>
              <a:t>58.4%</a:t>
            </a:r>
            <a:endParaRPr sz="2133" dirty="0">
              <a:latin typeface="Calibri"/>
              <a:cs typeface="Calibri"/>
            </a:endParaRPr>
          </a:p>
          <a:p>
            <a:pPr marR="33019" algn="ctr">
              <a:spcBef>
                <a:spcPts val="47"/>
              </a:spcBef>
            </a:pP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Methamphetamin</a:t>
            </a:r>
            <a:endParaRPr sz="2133" dirty="0">
              <a:latin typeface="Calibri"/>
              <a:cs typeface="Calibri"/>
            </a:endParaRPr>
          </a:p>
          <a:p>
            <a:pPr marL="16086" marR="6773" indent="90591" algn="ctr">
              <a:lnSpc>
                <a:spcPts val="2613"/>
              </a:lnSpc>
              <a:spcBef>
                <a:spcPts val="73"/>
              </a:spcBef>
            </a:pP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-involved deaths  </a:t>
            </a:r>
            <a:r>
              <a:rPr sz="2133" b="1" u="heavy" spc="-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with</a:t>
            </a:r>
            <a:r>
              <a:rPr sz="2133" b="1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synthetic  </a:t>
            </a:r>
            <a:r>
              <a:rPr sz="2133" b="1" spc="-7" dirty="0">
                <a:solidFill>
                  <a:srgbClr val="FFFFFF"/>
                </a:solidFill>
                <a:latin typeface="Calibri"/>
                <a:cs typeface="Calibri"/>
              </a:rPr>
              <a:t>opioid</a:t>
            </a:r>
            <a:r>
              <a:rPr sz="2133" b="1" spc="-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involvemen</a:t>
            </a:r>
            <a:endParaRPr sz="2133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3207" y="2388616"/>
            <a:ext cx="2210647" cy="167022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2540" algn="ctr">
              <a:spcBef>
                <a:spcPts val="127"/>
              </a:spcBef>
            </a:pPr>
            <a:r>
              <a:rPr sz="2133" b="1" spc="-7" dirty="0">
                <a:solidFill>
                  <a:srgbClr val="FFFFFF"/>
                </a:solidFill>
                <a:latin typeface="Calibri"/>
                <a:cs typeface="Calibri"/>
              </a:rPr>
              <a:t>41.6%</a:t>
            </a:r>
            <a:endParaRPr sz="2133" dirty="0">
              <a:latin typeface="Calibri"/>
              <a:cs typeface="Calibri"/>
            </a:endParaRPr>
          </a:p>
          <a:p>
            <a:pPr algn="ctr">
              <a:spcBef>
                <a:spcPts val="47"/>
              </a:spcBef>
            </a:pP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Methamphetamine</a:t>
            </a:r>
            <a:endParaRPr sz="2133" dirty="0">
              <a:latin typeface="Calibri"/>
              <a:cs typeface="Calibri"/>
            </a:endParaRPr>
          </a:p>
          <a:p>
            <a:pPr algn="ctr">
              <a:spcBef>
                <a:spcPts val="33"/>
              </a:spcBef>
            </a:pP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-involved</a:t>
            </a:r>
            <a:r>
              <a:rPr sz="2133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deaths</a:t>
            </a:r>
            <a:endParaRPr sz="2133" dirty="0">
              <a:latin typeface="Calibri"/>
              <a:cs typeface="Calibri"/>
            </a:endParaRPr>
          </a:p>
          <a:p>
            <a:pPr algn="ctr">
              <a:spcBef>
                <a:spcPts val="47"/>
              </a:spcBef>
            </a:pPr>
            <a:r>
              <a:rPr sz="2133" b="1" u="heavy" spc="-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without</a:t>
            </a:r>
            <a:r>
              <a:rPr sz="2133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srgbClr val="FFFFFF"/>
                </a:solidFill>
                <a:latin typeface="Calibri"/>
                <a:cs typeface="Calibri"/>
              </a:rPr>
              <a:t>synthetic</a:t>
            </a:r>
            <a:endParaRPr sz="2133" dirty="0">
              <a:latin typeface="Calibri"/>
              <a:cs typeface="Calibri"/>
            </a:endParaRPr>
          </a:p>
          <a:p>
            <a:pPr algn="ctr">
              <a:spcBef>
                <a:spcPts val="53"/>
              </a:spcBef>
            </a:pPr>
            <a:r>
              <a:rPr sz="2133" b="1" spc="-7" dirty="0">
                <a:solidFill>
                  <a:srgbClr val="FFFFFF"/>
                </a:solidFill>
                <a:latin typeface="Calibri"/>
                <a:cs typeface="Calibri"/>
              </a:rPr>
              <a:t>opioid</a:t>
            </a:r>
            <a:r>
              <a:rPr sz="2133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srgbClr val="FFFFFF"/>
                </a:solidFill>
                <a:latin typeface="Calibri"/>
                <a:cs typeface="Calibri"/>
              </a:rPr>
              <a:t>involvement</a:t>
            </a:r>
            <a:endParaRPr sz="2133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801" y="129818"/>
            <a:ext cx="8792633" cy="795987"/>
          </a:xfrm>
          <a:prstGeom prst="rect">
            <a:avLst/>
          </a:prstGeom>
        </p:spPr>
        <p:txBody>
          <a:bodyPr vert="horz" wrap="square" lIns="0" tIns="7620" rIns="0" bIns="0" rtlCol="0" anchor="ctr">
            <a:spAutoFit/>
          </a:bodyPr>
          <a:lstStyle/>
          <a:p>
            <a:pPr marL="2853195" marR="6773" indent="-2837109">
              <a:lnSpc>
                <a:spcPct val="103200"/>
              </a:lnSpc>
              <a:spcBef>
                <a:spcPts val="60"/>
              </a:spcBef>
            </a:pPr>
            <a:r>
              <a:rPr sz="2533" dirty="0">
                <a:solidFill>
                  <a:srgbClr val="585858"/>
                </a:solidFill>
                <a:latin typeface="Calibri"/>
                <a:cs typeface="Calibri"/>
              </a:rPr>
              <a:t>Synthetic Opioid </a:t>
            </a:r>
            <a:r>
              <a:rPr sz="2533" spc="-7" dirty="0">
                <a:solidFill>
                  <a:srgbClr val="585858"/>
                </a:solidFill>
                <a:latin typeface="Calibri"/>
                <a:cs typeface="Calibri"/>
              </a:rPr>
              <a:t>Involvement </a:t>
            </a:r>
            <a:r>
              <a:rPr sz="2533" spc="7" dirty="0">
                <a:solidFill>
                  <a:srgbClr val="585858"/>
                </a:solidFill>
                <a:latin typeface="Calibri"/>
                <a:cs typeface="Calibri"/>
              </a:rPr>
              <a:t>in Methamphetamine-involved </a:t>
            </a:r>
            <a:r>
              <a:rPr sz="2533" dirty="0">
                <a:solidFill>
                  <a:srgbClr val="585858"/>
                </a:solidFill>
                <a:latin typeface="Calibri"/>
                <a:cs typeface="Calibri"/>
              </a:rPr>
              <a:t>Drug  Poisoning </a:t>
            </a:r>
            <a:r>
              <a:rPr sz="2533" spc="7" dirty="0">
                <a:solidFill>
                  <a:srgbClr val="585858"/>
                </a:solidFill>
                <a:latin typeface="Calibri"/>
                <a:cs typeface="Calibri"/>
              </a:rPr>
              <a:t>Deaths,</a:t>
            </a:r>
            <a:r>
              <a:rPr sz="2533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533" spc="13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2533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93C5B-FD54-AC1C-DD13-C1A18A0A9205}"/>
              </a:ext>
            </a:extLst>
          </p:cNvPr>
          <p:cNvSpPr txBox="1"/>
          <p:nvPr/>
        </p:nvSpPr>
        <p:spPr>
          <a:xfrm>
            <a:off x="473242" y="6346641"/>
            <a:ext cx="10021192" cy="48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3">
              <a:lnSpc>
                <a:spcPts val="1553"/>
              </a:lnSpc>
              <a:spcBef>
                <a:spcPts val="140"/>
              </a:spcBef>
            </a:pPr>
            <a:r>
              <a:rPr lang="en-US" sz="1000" b="1" dirty="0">
                <a:latin typeface="Arial"/>
                <a:cs typeface="Arial"/>
              </a:rPr>
              <a:t>Substance</a:t>
            </a:r>
            <a:r>
              <a:rPr lang="en-US" sz="1000" b="1" spc="-47" dirty="0">
                <a:latin typeface="Arial"/>
                <a:cs typeface="Arial"/>
              </a:rPr>
              <a:t> </a:t>
            </a:r>
            <a:r>
              <a:rPr lang="en-US" sz="1000" b="1" spc="-7" dirty="0">
                <a:latin typeface="Arial"/>
                <a:cs typeface="Arial"/>
              </a:rPr>
              <a:t>Abuse</a:t>
            </a:r>
            <a:r>
              <a:rPr lang="en-US" sz="1000" b="1" dirty="0">
                <a:latin typeface="Arial"/>
                <a:cs typeface="Arial"/>
              </a:rPr>
              <a:t> </a:t>
            </a:r>
            <a:r>
              <a:rPr lang="en-US" sz="1000" b="1" spc="7" dirty="0">
                <a:latin typeface="Arial"/>
                <a:cs typeface="Arial"/>
              </a:rPr>
              <a:t>and</a:t>
            </a:r>
            <a:r>
              <a:rPr lang="en-US" sz="1000" b="1" spc="-33" dirty="0">
                <a:latin typeface="Arial"/>
                <a:cs typeface="Arial"/>
              </a:rPr>
              <a:t> </a:t>
            </a:r>
            <a:r>
              <a:rPr lang="en-US" sz="1000" b="1" spc="7" dirty="0">
                <a:latin typeface="Arial"/>
                <a:cs typeface="Arial"/>
              </a:rPr>
              <a:t>Mental</a:t>
            </a:r>
            <a:r>
              <a:rPr lang="en-US" sz="1000" b="1" spc="-33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Health</a:t>
            </a:r>
            <a:r>
              <a:rPr lang="en-US" sz="1000" b="1" spc="-33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Services</a:t>
            </a:r>
            <a:r>
              <a:rPr lang="en-US" sz="1000" b="1" spc="13" dirty="0">
                <a:latin typeface="Arial"/>
                <a:cs typeface="Arial"/>
              </a:rPr>
              <a:t> </a:t>
            </a:r>
            <a:r>
              <a:rPr lang="en-US" sz="1000" b="1" spc="-7" dirty="0">
                <a:latin typeface="Arial"/>
                <a:cs typeface="Arial"/>
              </a:rPr>
              <a:t>Administration (SAMHSA).</a:t>
            </a:r>
            <a:r>
              <a:rPr lang="en-US" sz="1000" b="1" spc="20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National</a:t>
            </a:r>
            <a:r>
              <a:rPr lang="en-US" sz="1000" b="1" spc="-53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Survey </a:t>
            </a:r>
            <a:r>
              <a:rPr lang="en-US" sz="1000" b="1" spc="7" dirty="0">
                <a:latin typeface="Arial"/>
                <a:cs typeface="Arial"/>
              </a:rPr>
              <a:t>on</a:t>
            </a:r>
            <a:r>
              <a:rPr lang="en-US" sz="1000" b="1" spc="-27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Drug</a:t>
            </a:r>
            <a:r>
              <a:rPr lang="en-US" sz="1000" b="1" spc="-27" dirty="0">
                <a:latin typeface="Arial"/>
                <a:cs typeface="Arial"/>
              </a:rPr>
              <a:t> </a:t>
            </a:r>
            <a:r>
              <a:rPr lang="en-US" sz="1000" b="1" spc="7" dirty="0">
                <a:latin typeface="Arial"/>
                <a:cs typeface="Arial"/>
              </a:rPr>
              <a:t>Use and</a:t>
            </a:r>
            <a:r>
              <a:rPr lang="en-US" sz="1000" b="1" spc="-33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Health,</a:t>
            </a:r>
            <a:r>
              <a:rPr lang="en-US" sz="1000" b="1" spc="-27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Tables</a:t>
            </a:r>
            <a:r>
              <a:rPr lang="en-US" sz="1000" b="1" spc="-33" dirty="0">
                <a:latin typeface="Arial"/>
                <a:cs typeface="Arial"/>
              </a:rPr>
              <a:t> </a:t>
            </a:r>
            <a:r>
              <a:rPr lang="en-US" sz="1000" b="1" spc="7" dirty="0">
                <a:latin typeface="Arial"/>
                <a:cs typeface="Arial"/>
              </a:rPr>
              <a:t>51A</a:t>
            </a:r>
            <a:r>
              <a:rPr lang="en-US" sz="1000" b="1" spc="-7" dirty="0">
                <a:latin typeface="Arial"/>
                <a:cs typeface="Arial"/>
              </a:rPr>
              <a:t> </a:t>
            </a:r>
            <a:r>
              <a:rPr lang="en-US" sz="1000" b="1" spc="7" dirty="0">
                <a:latin typeface="Arial"/>
                <a:cs typeface="Arial"/>
              </a:rPr>
              <a:t>and</a:t>
            </a:r>
            <a:r>
              <a:rPr lang="en-US" sz="1000" b="1" spc="-33" dirty="0">
                <a:latin typeface="Arial"/>
                <a:cs typeface="Arial"/>
              </a:rPr>
              <a:t> </a:t>
            </a:r>
            <a:r>
              <a:rPr lang="en-US" sz="1000" b="1" spc="13" dirty="0">
                <a:latin typeface="Arial"/>
                <a:cs typeface="Arial"/>
              </a:rPr>
              <a:t>51B</a:t>
            </a:r>
            <a:endParaRPr lang="en-US" sz="1000" dirty="0">
              <a:latin typeface="Arial"/>
              <a:cs typeface="Arial"/>
            </a:endParaRPr>
          </a:p>
          <a:p>
            <a:pPr marL="16933">
              <a:lnSpc>
                <a:spcPts val="1553"/>
              </a:lnSpc>
            </a:pPr>
            <a:r>
              <a:rPr lang="en-US"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https://www.samhsa.gov/data/report/2021-nsduh-detailed-tables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1A7D36-F8BC-EB46-4B8F-11A226B9B084}"/>
              </a:ext>
            </a:extLst>
          </p:cNvPr>
          <p:cNvSpPr txBox="1"/>
          <p:nvPr/>
        </p:nvSpPr>
        <p:spPr>
          <a:xfrm>
            <a:off x="161365" y="1059258"/>
            <a:ext cx="29224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“The researchers found Native Americans and Alaska Natives still have the highest rate of methamphetamine use disorder and have seen sharp increases in drug deaths in recent years.” 2021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30C6F-446A-75E1-00B6-907E7A0D68BF}"/>
              </a:ext>
            </a:extLst>
          </p:cNvPr>
          <p:cNvSpPr txBox="1"/>
          <p:nvPr/>
        </p:nvSpPr>
        <p:spPr>
          <a:xfrm>
            <a:off x="8492744" y="1146376"/>
            <a:ext cx="33585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“Black Americans saw a tenfold increase in methamphetamine use over the same five-year period.” 2021</a:t>
            </a:r>
            <a:endParaRPr lang="en-US" sz="2400" dirty="0"/>
          </a:p>
        </p:txBody>
      </p:sp>
      <p:pic>
        <p:nvPicPr>
          <p:cNvPr id="14" name="Picture 2" descr="What's the Right Term: POC, BIPOC, or Neither? - YES! Magazine">
            <a:extLst>
              <a:ext uri="{FF2B5EF4-FFF2-40B4-BE49-F238E27FC236}">
                <a16:creationId xmlns:a16="http://schemas.microsoft.com/office/drawing/2014/main" id="{826C1E2D-3E39-3AC8-3103-F252240BA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25102"/>
          <a:stretch/>
        </p:blipFill>
        <p:spPr bwMode="auto">
          <a:xfrm>
            <a:off x="8807824" y="3208225"/>
            <a:ext cx="3205366" cy="340158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755786-763D-0396-6296-E6B303609A6E}"/>
              </a:ext>
            </a:extLst>
          </p:cNvPr>
          <p:cNvSpPr txBox="1"/>
          <p:nvPr/>
        </p:nvSpPr>
        <p:spPr>
          <a:xfrm>
            <a:off x="1002632" y="360947"/>
            <a:ext cx="1006342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Summary of Meth Threat </a:t>
            </a:r>
          </a:p>
          <a:p>
            <a:pPr algn="ctr"/>
            <a:endParaRPr lang="en-US" sz="3200" dirty="0"/>
          </a:p>
          <a:p>
            <a:r>
              <a:rPr lang="en-US" sz="2400" dirty="0"/>
              <a:t>• In 2021, 32,537 Americans died due to an overdose involving meth</a:t>
            </a:r>
          </a:p>
          <a:p>
            <a:endParaRPr lang="en-US" sz="2400" dirty="0"/>
          </a:p>
          <a:p>
            <a:r>
              <a:rPr lang="en-US" sz="2400" dirty="0"/>
              <a:t>• Methamphetamine-involved drug poisoning deaths increased by 469% (from 5,716 to 32,537) from 2015 to 2021. </a:t>
            </a:r>
          </a:p>
          <a:p>
            <a:endParaRPr lang="en-US" sz="2400" dirty="0"/>
          </a:p>
          <a:p>
            <a:r>
              <a:rPr lang="en-US" sz="2400" dirty="0"/>
              <a:t>• Methamphetamine-involved drug poisoning deaths that did not involve synthetic opioids like illicit fentanyl increased by 159% (from 5,222 to 13,551) from 2015 to 2021.</a:t>
            </a:r>
          </a:p>
          <a:p>
            <a:endParaRPr lang="en-US" sz="2400" dirty="0"/>
          </a:p>
          <a:p>
            <a:r>
              <a:rPr lang="en-US" sz="2400" dirty="0"/>
              <a:t> • While synthetic opioids like illicit fentanyl were the key driver in those increases, methamphetamine-involved overdose deaths with no synthetic opioid involvement increased by 159% from 2015 to 2021.</a:t>
            </a:r>
          </a:p>
          <a:p>
            <a:endParaRPr lang="en-US" sz="2400" dirty="0"/>
          </a:p>
          <a:p>
            <a:r>
              <a:rPr lang="en-US" sz="2400" dirty="0"/>
              <a:t> • Substance use patterns vary substantially from state-to-state</a:t>
            </a:r>
          </a:p>
        </p:txBody>
      </p:sp>
    </p:spTree>
    <p:extLst>
      <p:ext uri="{BB962C8B-B14F-4D97-AF65-F5344CB8AC3E}">
        <p14:creationId xmlns:p14="http://schemas.microsoft.com/office/powerpoint/2010/main" val="188501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A407-77CF-5CB0-3F64-5769EBFA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2A81D-5EA2-0C53-5866-C44196C5A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900"/>
              <a:t>Please us know your thoughts on how we can better engage our diverse communities in treatment.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Email Kimberly Grimes at</a:t>
            </a:r>
          </a:p>
          <a:p>
            <a:pPr marL="0" indent="0">
              <a:buNone/>
            </a:pPr>
            <a:r>
              <a:rPr lang="en-US" sz="1900">
                <a:hlinkClick r:id="rId2"/>
              </a:rPr>
              <a:t>grimesk@saccounty.gov</a:t>
            </a:r>
            <a:r>
              <a:rPr lang="en-US" sz="1900"/>
              <a:t> </a:t>
            </a:r>
          </a:p>
          <a:p>
            <a:pPr marL="0" indent="0">
              <a:buNone/>
            </a:pPr>
            <a:r>
              <a:rPr lang="en-US" sz="1900"/>
              <a:t>Your ideas, thoughts, comments</a:t>
            </a:r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THANK YOU!</a:t>
            </a:r>
          </a:p>
        </p:txBody>
      </p:sp>
      <p:pic>
        <p:nvPicPr>
          <p:cNvPr id="4" name="Picture 2" descr="What's the Right Term: POC, BIPOC, or Neither? - YES! Magazine">
            <a:extLst>
              <a:ext uri="{FF2B5EF4-FFF2-40B4-BE49-F238E27FC236}">
                <a16:creationId xmlns:a16="http://schemas.microsoft.com/office/drawing/2014/main" id="{F6A80056-97AD-B354-B7A1-10544FB3D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251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9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547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National</vt:lpstr>
      <vt:lpstr>Office Theme</vt:lpstr>
      <vt:lpstr>Meth and Diverse Populations</vt:lpstr>
      <vt:lpstr>PowerPoint Presentation</vt:lpstr>
      <vt:lpstr>PowerPoint Presentation</vt:lpstr>
      <vt:lpstr>PowerPoint Presentation</vt:lpstr>
      <vt:lpstr>PowerPoint Presentation</vt:lpstr>
      <vt:lpstr>Treatment Entry Among Individuals with  Methamphetamine Use Disorder</vt:lpstr>
      <vt:lpstr>Synthetic Opioid Involvement in Methamphetamine-involved Drug  Poisoning Deaths, 2021</vt:lpstr>
      <vt:lpstr>PowerPoint Presentation</vt:lpstr>
      <vt:lpstr>Call to Action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 and Diverse Populations</dc:title>
  <dc:creator>Grimes. Kimberly</dc:creator>
  <cp:lastModifiedBy>Grimes. Kimberly</cp:lastModifiedBy>
  <cp:revision>1</cp:revision>
  <dcterms:created xsi:type="dcterms:W3CDTF">2023-07-06T20:30:11Z</dcterms:created>
  <dcterms:modified xsi:type="dcterms:W3CDTF">2023-07-06T23:57:23Z</dcterms:modified>
</cp:coreProperties>
</file>