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4"/>
  </p:sldMasterIdLst>
  <p:notesMasterIdLst>
    <p:notesMasterId r:id="rId16"/>
  </p:notesMasterIdLst>
  <p:handoutMasterIdLst>
    <p:handoutMasterId r:id="rId17"/>
  </p:handoutMasterIdLst>
  <p:sldIdLst>
    <p:sldId id="381" r:id="rId5"/>
    <p:sldId id="371" r:id="rId6"/>
    <p:sldId id="373" r:id="rId7"/>
    <p:sldId id="388" r:id="rId8"/>
    <p:sldId id="384" r:id="rId9"/>
    <p:sldId id="387" r:id="rId10"/>
    <p:sldId id="359" r:id="rId11"/>
    <p:sldId id="264" r:id="rId12"/>
    <p:sldId id="368" r:id="rId13"/>
    <p:sldId id="290" r:id="rId14"/>
    <p:sldId id="3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B80E0F"/>
    <a:srgbClr val="C00000"/>
    <a:srgbClr val="0066CC"/>
    <a:srgbClr val="CC3399"/>
    <a:srgbClr val="CC00CC"/>
    <a:srgbClr val="FF00FF"/>
    <a:srgbClr val="196B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49" d="100"/>
          <a:sy n="49" d="100"/>
        </p:scale>
        <p:origin x="799" y="4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10/6/2023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10/6/2023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D753-AF3D-4862-949D-DB63CBD87B4E}" type="slidenum">
              <a:rPr lang="en-US" smtClean="0"/>
              <a:t>5</a:t>
            </a:fld>
            <a:endParaRPr lang="en-US" dirty="0"/>
          </a:p>
        </p:txBody>
      </p:sp>
    </p:spTree>
    <p:extLst>
      <p:ext uri="{BB962C8B-B14F-4D97-AF65-F5344CB8AC3E}">
        <p14:creationId xmlns:p14="http://schemas.microsoft.com/office/powerpoint/2010/main" val="215019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D753-AF3D-4862-949D-DB63CBD87B4E}" type="slidenum">
              <a:rPr lang="en-US" smtClean="0"/>
              <a:t>7</a:t>
            </a:fld>
            <a:endParaRPr lang="en-US" dirty="0"/>
          </a:p>
        </p:txBody>
      </p:sp>
    </p:spTree>
    <p:extLst>
      <p:ext uri="{BB962C8B-B14F-4D97-AF65-F5344CB8AC3E}">
        <p14:creationId xmlns:p14="http://schemas.microsoft.com/office/powerpoint/2010/main" val="1360516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en-US" dirty="0"/>
              <a:t>20XX</a:t>
            </a: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sz="1050" dirty="0"/>
              <a:t>Presentation title</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D4885A8-DDA8-4FCF-AB25-DA8F78EC7557}"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358058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58519685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017281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1584820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01128694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421922272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67732164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75090526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16472203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01689621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Body Level One…"/>
          <p:cNvSpPr txBox="1">
            <a:spLocks noGrp="1"/>
          </p:cNvSpPr>
          <p:nvPr>
            <p:ph type="body" sz="quarter" idx="1"/>
          </p:nvPr>
        </p:nvSpPr>
        <p:spPr>
          <a:xfrm>
            <a:off x="0" y="6324602"/>
            <a:ext cx="12192000" cy="533401"/>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073139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33089629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0361448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20XX</a:t>
            </a:r>
          </a:p>
        </p:txBody>
      </p:sp>
      <p:sp>
        <p:nvSpPr>
          <p:cNvPr id="8" name="Footer Placeholder 7"/>
          <p:cNvSpPr>
            <a:spLocks noGrp="1"/>
          </p:cNvSpPr>
          <p:nvPr>
            <p:ph type="ftr" sz="quarter" idx="11"/>
          </p:nvPr>
        </p:nvSpPr>
        <p:spPr/>
        <p:txBody>
          <a:bodyPr/>
          <a:lstStyle/>
          <a:p>
            <a:r>
              <a:rPr lang="en-US" sz="1050" dirty="0"/>
              <a:t>Presentation title</a:t>
            </a:r>
          </a:p>
        </p:txBody>
      </p:sp>
      <p:sp>
        <p:nvSpPr>
          <p:cNvPr id="9" name="Slide Number Placeholder 8"/>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72919576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9348449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20XX</a:t>
            </a:r>
          </a:p>
        </p:txBody>
      </p:sp>
      <p:sp>
        <p:nvSpPr>
          <p:cNvPr id="3" name="Footer Placeholder 2"/>
          <p:cNvSpPr>
            <a:spLocks noGrp="1"/>
          </p:cNvSpPr>
          <p:nvPr>
            <p:ph type="ftr" sz="quarter" idx="11"/>
          </p:nvPr>
        </p:nvSpPr>
        <p:spPr/>
        <p:txBody>
          <a:bodyPr/>
          <a:lstStyle/>
          <a:p>
            <a:r>
              <a:rPr lang="en-US" sz="1050" dirty="0"/>
              <a:t>Presentation title</a:t>
            </a:r>
          </a:p>
        </p:txBody>
      </p:sp>
      <p:sp>
        <p:nvSpPr>
          <p:cNvPr id="4" name="Slide Number Placeholder 3"/>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51401335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20360059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35066216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en-US" dirty="0"/>
              <a:t>20XX</a:t>
            </a: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sz="1050" dirty="0"/>
              <a:t>Presentation title</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27481891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649" r:id="rId18"/>
    <p:sldLayoutId id="2147483651" r:id="rId19"/>
    <p:sldLayoutId id="2147483654" r:id="rId20"/>
    <p:sldLayoutId id="2147483655" r:id="rId21"/>
    <p:sldLayoutId id="2147483656" r:id="rId22"/>
    <p:sldLayoutId id="2147483657" r:id="rId23"/>
    <p:sldLayoutId id="2147483658" r:id="rId24"/>
    <p:sldLayoutId id="2147483659" r:id="rId25"/>
    <p:sldLayoutId id="2147483849" r:id="rId26"/>
  </p:sldLayoutIdLst>
  <p:hf hd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illerlori@saccount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B9C0EC8A-358F-F236-442E-70D6151A20DB}"/>
              </a:ext>
            </a:extLst>
          </p:cNvPr>
          <p:cNvSpPr txBox="1">
            <a:spLocks noChangeArrowheads="1"/>
          </p:cNvSpPr>
          <p:nvPr/>
        </p:nvSpPr>
        <p:spPr bwMode="auto">
          <a:xfrm>
            <a:off x="1712641" y="3232446"/>
            <a:ext cx="8766718" cy="302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US" sz="3300" b="0" i="0" u="none" strike="noStrike" kern="1200" cap="none" spc="0" normalizeH="0" baseline="0" noProof="0" dirty="0">
                <a:ln>
                  <a:noFill/>
                </a:ln>
                <a:solidFill>
                  <a:sysClr val="windowText" lastClr="000000"/>
                </a:solidFill>
                <a:effectLst/>
                <a:uLnTx/>
                <a:uFillTx/>
                <a:latin typeface="Calibri"/>
                <a:ea typeface="+mn-ea"/>
                <a:cs typeface="Tahoma" pitchFamily="34" charset="0"/>
              </a:rPr>
              <a:t>Department of Health Services</a:t>
            </a: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US" sz="3300" b="0" i="0" u="none" strike="noStrike" kern="1200" cap="none" spc="0" normalizeH="0" baseline="0" noProof="0" dirty="0">
                <a:ln>
                  <a:noFill/>
                </a:ln>
                <a:solidFill>
                  <a:sysClr val="windowText" lastClr="000000"/>
                </a:solidFill>
                <a:effectLst/>
                <a:uLnTx/>
                <a:uFillTx/>
                <a:latin typeface="Calibri"/>
                <a:ea typeface="+mn-ea"/>
                <a:cs typeface="Tahoma" pitchFamily="34" charset="0"/>
              </a:rPr>
              <a:t>Division of Behavioral Health</a:t>
            </a: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Tahoma" pitchFamily="34" charset="0"/>
              </a:rPr>
              <a:t>November 7, 2023</a:t>
            </a: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Tahoma" pitchFamily="34" charset="0"/>
            </a:endParaRP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Tahoma" pitchFamily="34" charset="0"/>
              </a:rPr>
              <a:t> </a:t>
            </a: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Tahoma" pitchFamily="34" charset="0"/>
              </a:rPr>
              <a:t>Lori Miller, Division Manager</a:t>
            </a: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Tahoma" pitchFamily="34" charset="0"/>
              </a:rPr>
              <a:t>Substance Use Prevention and Treatment Services</a:t>
            </a: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endParaRPr kumimoji="0" lang="en-US" sz="2000" b="0" i="0" u="none" strike="noStrike" kern="1200" cap="none" spc="0" normalizeH="0" baseline="0" noProof="0" dirty="0">
              <a:ln>
                <a:noFill/>
              </a:ln>
              <a:solidFill>
                <a:sysClr val="windowText" lastClr="000000">
                  <a:tint val="75000"/>
                </a:sysClr>
              </a:solidFill>
              <a:effectLst/>
              <a:uLnTx/>
              <a:uFillTx/>
              <a:latin typeface="Arial Black" pitchFamily="34" charset="0"/>
              <a:ea typeface="+mn-ea"/>
              <a:cs typeface="+mn-cs"/>
            </a:endParaRPr>
          </a:p>
        </p:txBody>
      </p:sp>
      <p:sp>
        <p:nvSpPr>
          <p:cNvPr id="12" name="TextBox 1">
            <a:extLst>
              <a:ext uri="{FF2B5EF4-FFF2-40B4-BE49-F238E27FC236}">
                <a16:creationId xmlns:a16="http://schemas.microsoft.com/office/drawing/2014/main" id="{125B620F-D928-47D7-FAE6-283B0A0449B0}"/>
              </a:ext>
            </a:extLst>
          </p:cNvPr>
          <p:cNvSpPr txBox="1">
            <a:spLocks noChangeArrowheads="1"/>
          </p:cNvSpPr>
          <p:nvPr/>
        </p:nvSpPr>
        <p:spPr bwMode="auto">
          <a:xfrm>
            <a:off x="0" y="2233834"/>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altLang="en-US" sz="3600" b="1" dirty="0">
                <a:solidFill>
                  <a:prstClr val="black"/>
                </a:solidFill>
                <a:cs typeface="Arial" panose="020B0604020202020204" pitchFamily="34" charset="0"/>
              </a:rPr>
              <a:t>Methamphetamine Awareness Day</a:t>
            </a:r>
          </a:p>
        </p:txBody>
      </p:sp>
      <p:sp>
        <p:nvSpPr>
          <p:cNvPr id="13" name="Rectangle 12">
            <a:extLst>
              <a:ext uri="{FF2B5EF4-FFF2-40B4-BE49-F238E27FC236}">
                <a16:creationId xmlns:a16="http://schemas.microsoft.com/office/drawing/2014/main" id="{85F9F264-A744-92B4-7800-61B33A5E75A7}"/>
              </a:ext>
            </a:extLst>
          </p:cNvPr>
          <p:cNvSpPr/>
          <p:nvPr/>
        </p:nvSpPr>
        <p:spPr>
          <a:xfrm flipV="1">
            <a:off x="457198" y="4831399"/>
            <a:ext cx="11073161" cy="45719"/>
          </a:xfrm>
          <a:prstGeom prst="rect">
            <a:avLst/>
          </a:prstGeom>
          <a:solidFill>
            <a:srgbClr val="0066CC"/>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5F9578A7-A31E-17B9-4BBB-591A64B9E2F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471588"/>
            <a:ext cx="6400800" cy="1530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4782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28"/>
          <a:stretch/>
        </p:blipFill>
        <p:spPr>
          <a:xfrm>
            <a:off x="1391920" y="81280"/>
            <a:ext cx="9011920" cy="5445759"/>
          </a:xfrm>
          <a:prstGeom prst="rect">
            <a:avLst/>
          </a:prstGeom>
        </p:spPr>
      </p:pic>
      <p:sp>
        <p:nvSpPr>
          <p:cNvPr id="3" name="Date Placeholder 3">
            <a:extLst>
              <a:ext uri="{FF2B5EF4-FFF2-40B4-BE49-F238E27FC236}">
                <a16:creationId xmlns:a16="http://schemas.microsoft.com/office/drawing/2014/main" id="{F9D2BEF5-C778-CE43-BAA2-7DBB10661B44}"/>
              </a:ext>
            </a:extLst>
          </p:cNvPr>
          <p:cNvSpPr txBox="1">
            <a:spLocks/>
          </p:cNvSpPr>
          <p:nvPr/>
        </p:nvSpPr>
        <p:spPr bwMode="auto">
          <a:xfrm>
            <a:off x="1637536" y="5843309"/>
            <a:ext cx="1635768" cy="307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r>
              <a:rPr lang="en-US" altLang="en-US" dirty="0">
                <a:solidFill>
                  <a:schemeClr val="bg1"/>
                </a:solidFill>
                <a:cs typeface="Arial" panose="020B0604020202020204" pitchFamily="34" charset="0"/>
              </a:rPr>
              <a:t>November 7,  2023</a:t>
            </a:r>
          </a:p>
        </p:txBody>
      </p:sp>
      <p:sp>
        <p:nvSpPr>
          <p:cNvPr id="4" name="Footer Placeholder 4">
            <a:extLst>
              <a:ext uri="{FF2B5EF4-FFF2-40B4-BE49-F238E27FC236}">
                <a16:creationId xmlns:a16="http://schemas.microsoft.com/office/drawing/2014/main" id="{4EAA5543-7660-5509-181E-337C69A8A5C5}"/>
              </a:ext>
            </a:extLst>
          </p:cNvPr>
          <p:cNvSpPr txBox="1">
            <a:spLocks/>
          </p:cNvSpPr>
          <p:nvPr/>
        </p:nvSpPr>
        <p:spPr bwMode="auto">
          <a:xfrm>
            <a:off x="3159700" y="5785707"/>
            <a:ext cx="5974355" cy="365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defTabSz="914400" eaLnBrk="1" hangingPunct="1"/>
            <a:r>
              <a:rPr lang="en-US" altLang="en-US" dirty="0">
                <a:solidFill>
                  <a:schemeClr val="bg1"/>
                </a:solidFill>
                <a:latin typeface="Tahoma" panose="020B0604030504040204" pitchFamily="34" charset="0"/>
                <a:cs typeface="Tahoma" panose="020B0604030504040204" pitchFamily="34" charset="0"/>
              </a:rPr>
              <a:t>Department of Health Services – Methamphetamine Awareness Day</a:t>
            </a:r>
          </a:p>
        </p:txBody>
      </p:sp>
      <p:sp>
        <p:nvSpPr>
          <p:cNvPr id="5" name="Slide Number Placeholder 5">
            <a:extLst>
              <a:ext uri="{FF2B5EF4-FFF2-40B4-BE49-F238E27FC236}">
                <a16:creationId xmlns:a16="http://schemas.microsoft.com/office/drawing/2014/main" id="{EF592F5F-226E-A725-43D6-56700A67600B}"/>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10</a:t>
            </a:fld>
            <a:endParaRPr lang="en-US" altLang="en-US" dirty="0">
              <a:solidFill>
                <a:schemeClr val="bg1"/>
              </a:solidFill>
              <a:latin typeface="Times New Roman" panose="02020603050405020304" pitchFamily="18" charset="0"/>
            </a:endParaRPr>
          </a:p>
        </p:txBody>
      </p:sp>
      <p:cxnSp>
        <p:nvCxnSpPr>
          <p:cNvPr id="6" name="Straight Connector 5">
            <a:extLst>
              <a:ext uri="{FF2B5EF4-FFF2-40B4-BE49-F238E27FC236}">
                <a16:creationId xmlns:a16="http://schemas.microsoft.com/office/drawing/2014/main" id="{E0B16695-D7D2-0404-02CE-C2467753074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7" name="Picture 2">
            <a:extLst>
              <a:ext uri="{FF2B5EF4-FFF2-40B4-BE49-F238E27FC236}">
                <a16:creationId xmlns:a16="http://schemas.microsoft.com/office/drawing/2014/main" id="{BDA7B188-69DC-225A-A2D2-3AEF9EBB296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3739" y="5810138"/>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692467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69AE-4101-CAEC-243E-D80B435CBE39}"/>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A4B80748-CB4E-156B-840E-4ED7FE013860}"/>
              </a:ext>
            </a:extLst>
          </p:cNvPr>
          <p:cNvSpPr>
            <a:spLocks noGrp="1"/>
          </p:cNvSpPr>
          <p:nvPr>
            <p:ph sz="quarter" idx="13"/>
          </p:nvPr>
        </p:nvSpPr>
        <p:spPr>
          <a:xfrm>
            <a:off x="0" y="2199172"/>
            <a:ext cx="11992708" cy="3252058"/>
          </a:xfrm>
        </p:spPr>
        <p:txBody>
          <a:bodyPr>
            <a:normAutofit fontScale="70000" lnSpcReduction="20000"/>
          </a:bodyPr>
          <a:lstStyle/>
          <a:p>
            <a:pPr marL="0" indent="0" algn="ctr">
              <a:lnSpc>
                <a:spcPct val="100000"/>
              </a:lnSpc>
              <a:buNone/>
            </a:pPr>
            <a:endParaRPr lang="en-US" dirty="0">
              <a:latin typeface="Arial" panose="020B0604020202020204" pitchFamily="34" charset="0"/>
              <a:cs typeface="Arial" panose="020B0604020202020204" pitchFamily="34" charset="0"/>
            </a:endParaRPr>
          </a:p>
          <a:p>
            <a:pPr marL="0" indent="0" algn="ctr">
              <a:lnSpc>
                <a:spcPct val="100000"/>
              </a:lnSpc>
              <a:buNone/>
            </a:pPr>
            <a:endParaRPr lang="en-US" i="1" dirty="0">
              <a:latin typeface="Arial" panose="020B0604020202020204" pitchFamily="34" charset="0"/>
              <a:cs typeface="Arial" panose="020B0604020202020204" pitchFamily="34" charset="0"/>
            </a:endParaRPr>
          </a:p>
          <a:p>
            <a:pPr marL="0" indent="0" algn="ctr">
              <a:lnSpc>
                <a:spcPct val="100000"/>
              </a:lnSpc>
              <a:buNone/>
            </a:pPr>
            <a:r>
              <a:rPr lang="en-US" sz="3300" i="1" dirty="0">
                <a:latin typeface="Arial" panose="020B0604020202020204" pitchFamily="34" charset="0"/>
                <a:cs typeface="Arial" panose="020B0604020202020204" pitchFamily="34" charset="0"/>
              </a:rPr>
              <a:t>Lori Miller, LCSW | Division Manager</a:t>
            </a:r>
          </a:p>
          <a:p>
            <a:pPr marL="0" indent="0" algn="ctr">
              <a:lnSpc>
                <a:spcPct val="100000"/>
              </a:lnSpc>
              <a:buNone/>
            </a:pPr>
            <a:r>
              <a:rPr lang="en-US" sz="3300" i="1" dirty="0">
                <a:latin typeface="Arial" panose="020B0604020202020204" pitchFamily="34" charset="0"/>
                <a:cs typeface="Arial" panose="020B0604020202020204" pitchFamily="34" charset="0"/>
              </a:rPr>
              <a:t>Substance use prevention and treatment services</a:t>
            </a:r>
          </a:p>
          <a:p>
            <a:pPr marL="0" indent="0" algn="ctr">
              <a:lnSpc>
                <a:spcPct val="100000"/>
              </a:lnSpc>
              <a:buNone/>
            </a:pPr>
            <a:r>
              <a:rPr lang="en-US" sz="3300" i="1" dirty="0">
                <a:latin typeface="Arial" panose="020B0604020202020204" pitchFamily="34" charset="0"/>
                <a:cs typeface="Arial" panose="020B0604020202020204" pitchFamily="34" charset="0"/>
              </a:rPr>
              <a:t>Department of health services</a:t>
            </a:r>
          </a:p>
          <a:p>
            <a:pPr marL="0" indent="0" algn="ctr">
              <a:lnSpc>
                <a:spcPct val="100000"/>
              </a:lnSpc>
              <a:buNone/>
            </a:pPr>
            <a:r>
              <a:rPr lang="en-US" sz="3300" i="1" dirty="0">
                <a:latin typeface="Arial" panose="020B0604020202020204" pitchFamily="34" charset="0"/>
                <a:cs typeface="Arial" panose="020B0604020202020204" pitchFamily="34" charset="0"/>
              </a:rPr>
              <a:t>Division of behavioral health</a:t>
            </a:r>
          </a:p>
          <a:p>
            <a:pPr marL="0" indent="0" algn="ctr">
              <a:lnSpc>
                <a:spcPct val="100000"/>
              </a:lnSpc>
              <a:buNone/>
            </a:pPr>
            <a:r>
              <a:rPr lang="en-US" sz="3300" i="1" dirty="0">
                <a:latin typeface="Arial" panose="020B0604020202020204" pitchFamily="34" charset="0"/>
                <a:cs typeface="Arial" panose="020B0604020202020204" pitchFamily="34" charset="0"/>
                <a:hlinkClick r:id="rId2"/>
              </a:rPr>
              <a:t>millerlori@saccounty.gov</a:t>
            </a:r>
            <a:endParaRPr lang="en-US" sz="3300" i="1" dirty="0">
              <a:latin typeface="Arial" panose="020B0604020202020204" pitchFamily="34" charset="0"/>
              <a:cs typeface="Arial" panose="020B0604020202020204" pitchFamily="34" charset="0"/>
            </a:endParaRPr>
          </a:p>
          <a:p>
            <a:pPr marL="0" indent="0" algn="ctr">
              <a:lnSpc>
                <a:spcPct val="100000"/>
              </a:lnSpc>
              <a:buNone/>
            </a:pPr>
            <a:r>
              <a:rPr lang="en-US" sz="3300" i="1" dirty="0">
                <a:latin typeface="Arial" panose="020B0604020202020204" pitchFamily="34" charset="0"/>
                <a:cs typeface="Arial" panose="020B0604020202020204" pitchFamily="34" charset="0"/>
              </a:rPr>
              <a:t>916-875-2046</a:t>
            </a:r>
          </a:p>
          <a:p>
            <a:endParaRPr lang="en-US" dirty="0"/>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0B0FC69D-ED50-C93E-4841-941003E3ACB2}"/>
              </a:ext>
            </a:extLst>
          </p:cNvPr>
          <p:cNvSpPr>
            <a:spLocks noGrp="1"/>
          </p:cNvSpPr>
          <p:nvPr>
            <p:ph type="ftr" sz="quarter" idx="11"/>
          </p:nvPr>
        </p:nvSpPr>
        <p:spPr/>
        <p:txBody>
          <a:bodyPr/>
          <a:lstStyle/>
          <a:p>
            <a:r>
              <a:rPr lang="en-US" sz="1050" dirty="0"/>
              <a:t>Presentation title</a:t>
            </a:r>
          </a:p>
        </p:txBody>
      </p:sp>
      <p:sp>
        <p:nvSpPr>
          <p:cNvPr id="6" name="Date Placeholder 3">
            <a:extLst>
              <a:ext uri="{FF2B5EF4-FFF2-40B4-BE49-F238E27FC236}">
                <a16:creationId xmlns:a16="http://schemas.microsoft.com/office/drawing/2014/main" id="{D3BEE4E4-F302-B1A0-DEE4-72449A4139FE}"/>
              </a:ext>
            </a:extLst>
          </p:cNvPr>
          <p:cNvSpPr txBox="1">
            <a:spLocks/>
          </p:cNvSpPr>
          <p:nvPr/>
        </p:nvSpPr>
        <p:spPr bwMode="auto">
          <a:xfrm>
            <a:off x="1637536" y="5843309"/>
            <a:ext cx="1635768" cy="307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r>
              <a:rPr lang="en-US" altLang="en-US" dirty="0">
                <a:solidFill>
                  <a:schemeClr val="bg1"/>
                </a:solidFill>
                <a:cs typeface="Arial" panose="020B0604020202020204" pitchFamily="34" charset="0"/>
              </a:rPr>
              <a:t>November 7,  2023</a:t>
            </a:r>
          </a:p>
        </p:txBody>
      </p:sp>
      <p:sp>
        <p:nvSpPr>
          <p:cNvPr id="7" name="Footer Placeholder 4">
            <a:extLst>
              <a:ext uri="{FF2B5EF4-FFF2-40B4-BE49-F238E27FC236}">
                <a16:creationId xmlns:a16="http://schemas.microsoft.com/office/drawing/2014/main" id="{5EA3F965-B250-1E99-9F38-2BCEED11A7BF}"/>
              </a:ext>
            </a:extLst>
          </p:cNvPr>
          <p:cNvSpPr txBox="1">
            <a:spLocks/>
          </p:cNvSpPr>
          <p:nvPr/>
        </p:nvSpPr>
        <p:spPr bwMode="auto">
          <a:xfrm>
            <a:off x="3159700" y="5785707"/>
            <a:ext cx="5974355" cy="365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defTabSz="914400" eaLnBrk="1" hangingPunct="1"/>
            <a:r>
              <a:rPr lang="en-US" altLang="en-US" dirty="0">
                <a:solidFill>
                  <a:schemeClr val="bg1"/>
                </a:solidFill>
                <a:latin typeface="Tahoma" panose="020B0604030504040204" pitchFamily="34" charset="0"/>
                <a:cs typeface="Tahoma" panose="020B0604030504040204" pitchFamily="34" charset="0"/>
              </a:rPr>
              <a:t>Department of Health Services – Methamphetamine Awareness Day</a:t>
            </a:r>
          </a:p>
        </p:txBody>
      </p:sp>
      <p:sp>
        <p:nvSpPr>
          <p:cNvPr id="8" name="Slide Number Placeholder 5">
            <a:extLst>
              <a:ext uri="{FF2B5EF4-FFF2-40B4-BE49-F238E27FC236}">
                <a16:creationId xmlns:a16="http://schemas.microsoft.com/office/drawing/2014/main" id="{F7657DA0-D054-949D-2E3B-539BB576D4B2}"/>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11</a:t>
            </a:fld>
            <a:endParaRPr lang="en-US" altLang="en-US" dirty="0">
              <a:solidFill>
                <a:schemeClr val="bg1"/>
              </a:solidFill>
              <a:latin typeface="Times New Roman" panose="02020603050405020304" pitchFamily="18" charset="0"/>
            </a:endParaRPr>
          </a:p>
        </p:txBody>
      </p:sp>
      <p:cxnSp>
        <p:nvCxnSpPr>
          <p:cNvPr id="9" name="Straight Connector 8">
            <a:extLst>
              <a:ext uri="{FF2B5EF4-FFF2-40B4-BE49-F238E27FC236}">
                <a16:creationId xmlns:a16="http://schemas.microsoft.com/office/drawing/2014/main" id="{7685B16F-62EC-B4AF-E9E2-FE18019CB79B}"/>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10" name="Picture 2">
            <a:extLst>
              <a:ext uri="{FF2B5EF4-FFF2-40B4-BE49-F238E27FC236}">
                <a16:creationId xmlns:a16="http://schemas.microsoft.com/office/drawing/2014/main" id="{EBEC8483-8402-C299-09D4-017FC9AE774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3739" y="5810138"/>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2516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CB1AA0-6295-E6C8-E10E-C991A53F49A4}"/>
              </a:ext>
            </a:extLst>
          </p:cNvPr>
          <p:cNvSpPr>
            <a:spLocks noGrp="1"/>
          </p:cNvSpPr>
          <p:nvPr>
            <p:ph type="title"/>
          </p:nvPr>
        </p:nvSpPr>
        <p:spPr>
          <a:xfrm>
            <a:off x="583223" y="439615"/>
            <a:ext cx="10396882" cy="1049215"/>
          </a:xfrm>
        </p:spPr>
        <p:txBody>
          <a:bodyPr>
            <a:normAutofit fontScale="90000"/>
          </a:bodyPr>
          <a:lstStyle/>
          <a:p>
            <a:r>
              <a:rPr lang="en-US" sz="4400" b="1" dirty="0">
                <a:latin typeface="Arial" panose="020B0604020202020204" pitchFamily="34" charset="0"/>
                <a:cs typeface="Arial" panose="020B0604020202020204" pitchFamily="34" charset="0"/>
              </a:rPr>
              <a:t>Methamphetamine Awareness Day</a:t>
            </a:r>
            <a:br>
              <a:rPr lang="en-US" sz="4000" b="1" dirty="0">
                <a:latin typeface="Arial" panose="020B0604020202020204" pitchFamily="34" charset="0"/>
                <a:cs typeface="Arial" panose="020B0604020202020204" pitchFamily="34" charset="0"/>
              </a:rPr>
            </a:br>
            <a:r>
              <a:rPr lang="en-US" sz="3600" b="1" i="1" cap="none" dirty="0">
                <a:solidFill>
                  <a:srgbClr val="002060"/>
                </a:solidFill>
                <a:latin typeface="Arial" panose="020B0604020202020204" pitchFamily="34" charset="0"/>
                <a:cs typeface="Arial" panose="020B0604020202020204" pitchFamily="34" charset="0"/>
              </a:rPr>
              <a:t>November</a:t>
            </a:r>
            <a:r>
              <a:rPr lang="en-US" sz="3600" b="1" i="1" dirty="0">
                <a:solidFill>
                  <a:srgbClr val="002060"/>
                </a:solidFill>
                <a:latin typeface="Arial" panose="020B0604020202020204" pitchFamily="34" charset="0"/>
                <a:cs typeface="Arial" panose="020B0604020202020204" pitchFamily="34" charset="0"/>
              </a:rPr>
              <a:t> 30, 2023</a:t>
            </a:r>
            <a:endParaRPr lang="en-US" sz="4000" b="1" i="1" dirty="0">
              <a:solidFill>
                <a:srgbClr val="002060"/>
              </a:solidFill>
            </a:endParaRPr>
          </a:p>
        </p:txBody>
      </p:sp>
      <p:sp>
        <p:nvSpPr>
          <p:cNvPr id="18" name="TextBox 17">
            <a:extLst>
              <a:ext uri="{FF2B5EF4-FFF2-40B4-BE49-F238E27FC236}">
                <a16:creationId xmlns:a16="http://schemas.microsoft.com/office/drawing/2014/main" id="{9947B1A4-BF4C-2BDE-4C51-D0F1A2C1B4B8}"/>
              </a:ext>
            </a:extLst>
          </p:cNvPr>
          <p:cNvSpPr txBox="1"/>
          <p:nvPr/>
        </p:nvSpPr>
        <p:spPr>
          <a:xfrm>
            <a:off x="583222" y="1735015"/>
            <a:ext cx="10846777" cy="4108112"/>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Arial" panose="020B0604020202020204" pitchFamily="34" charset="0"/>
                <a:ea typeface="Calibri" panose="020F0502020204030204" pitchFamily="34" charset="0"/>
                <a:cs typeface="Arial" panose="020B0604020202020204" pitchFamily="34" charset="0"/>
              </a:rPr>
              <a:t>To bring awareness to methamphetamine use disorder and the elimination of methamphetamine use and abuse as one of our highest priorities.</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800" kern="100" dirty="0">
                <a:effectLst/>
                <a:latin typeface="Arial" panose="020B0604020202020204" pitchFamily="34" charset="0"/>
                <a:ea typeface="Calibri" panose="020F0502020204030204" pitchFamily="34" charset="0"/>
                <a:cs typeface="Arial" panose="020B0604020202020204" pitchFamily="34" charset="0"/>
              </a:rPr>
              <a:t>This day plays an important role in highlighting nationwide and local efforts to increase education and awareness about the dangers of methamphetamine and the help and resources available to those in the community who need it most.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9" name="Date Placeholder 3">
            <a:extLst>
              <a:ext uri="{FF2B5EF4-FFF2-40B4-BE49-F238E27FC236}">
                <a16:creationId xmlns:a16="http://schemas.microsoft.com/office/drawing/2014/main" id="{55DD6D6F-28D1-A269-C101-3F295D308424}"/>
              </a:ext>
            </a:extLst>
          </p:cNvPr>
          <p:cNvSpPr txBox="1">
            <a:spLocks/>
          </p:cNvSpPr>
          <p:nvPr/>
        </p:nvSpPr>
        <p:spPr bwMode="auto">
          <a:xfrm>
            <a:off x="1637536" y="5843309"/>
            <a:ext cx="1635768" cy="307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r>
              <a:rPr lang="en-US" altLang="en-US" dirty="0">
                <a:solidFill>
                  <a:schemeClr val="bg1"/>
                </a:solidFill>
                <a:cs typeface="Arial" panose="020B0604020202020204" pitchFamily="34" charset="0"/>
              </a:rPr>
              <a:t>November 7,  2023</a:t>
            </a:r>
          </a:p>
        </p:txBody>
      </p:sp>
      <p:sp>
        <p:nvSpPr>
          <p:cNvPr id="20" name="Footer Placeholder 4">
            <a:extLst>
              <a:ext uri="{FF2B5EF4-FFF2-40B4-BE49-F238E27FC236}">
                <a16:creationId xmlns:a16="http://schemas.microsoft.com/office/drawing/2014/main" id="{35988A37-F1F5-C0AD-1C92-9A5ABC445DCA}"/>
              </a:ext>
            </a:extLst>
          </p:cNvPr>
          <p:cNvSpPr txBox="1">
            <a:spLocks/>
          </p:cNvSpPr>
          <p:nvPr/>
        </p:nvSpPr>
        <p:spPr bwMode="auto">
          <a:xfrm>
            <a:off x="3159700" y="5785707"/>
            <a:ext cx="5974355" cy="365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defTabSz="914400" eaLnBrk="1" hangingPunct="1"/>
            <a:r>
              <a:rPr lang="en-US" altLang="en-US" dirty="0">
                <a:solidFill>
                  <a:schemeClr val="bg1"/>
                </a:solidFill>
                <a:latin typeface="Tahoma" panose="020B0604030504040204" pitchFamily="34" charset="0"/>
                <a:cs typeface="Tahoma" panose="020B0604030504040204" pitchFamily="34" charset="0"/>
              </a:rPr>
              <a:t>Department of Health Services – Methamphetamine Awareness Day</a:t>
            </a:r>
          </a:p>
        </p:txBody>
      </p:sp>
      <p:sp>
        <p:nvSpPr>
          <p:cNvPr id="21" name="Slide Number Placeholder 5">
            <a:extLst>
              <a:ext uri="{FF2B5EF4-FFF2-40B4-BE49-F238E27FC236}">
                <a16:creationId xmlns:a16="http://schemas.microsoft.com/office/drawing/2014/main" id="{18C4FD22-A65D-49D5-85FD-45A9BE70ABF7}"/>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2</a:t>
            </a:fld>
            <a:endParaRPr lang="en-US" altLang="en-US" dirty="0">
              <a:solidFill>
                <a:schemeClr val="bg1"/>
              </a:solidFill>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id="{A16A603E-70D8-498E-7AFC-B065BC9BD28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3" name="Picture 2">
            <a:extLst>
              <a:ext uri="{FF2B5EF4-FFF2-40B4-BE49-F238E27FC236}">
                <a16:creationId xmlns:a16="http://schemas.microsoft.com/office/drawing/2014/main" id="{1A8F89D9-B801-1B0E-0A28-96776A0491E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3739" y="5810138"/>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2813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3F032D-D93C-6CC6-75B0-74C53BE6EC73}"/>
              </a:ext>
            </a:extLst>
          </p:cNvPr>
          <p:cNvSpPr txBox="1"/>
          <p:nvPr/>
        </p:nvSpPr>
        <p:spPr>
          <a:xfrm>
            <a:off x="3316931" y="383708"/>
            <a:ext cx="8111613" cy="1569660"/>
          </a:xfrm>
          <a:prstGeom prst="rect">
            <a:avLst/>
          </a:prstGeom>
          <a:noFill/>
        </p:spPr>
        <p:txBody>
          <a:bodyPr wrap="square">
            <a:spAutoFit/>
          </a:bodyPr>
          <a:lstStyle/>
          <a:p>
            <a:r>
              <a:rPr lang="en-US" sz="4800" b="1" dirty="0">
                <a:latin typeface="Arial" panose="020B0604020202020204" pitchFamily="34" charset="0"/>
                <a:cs typeface="Arial" panose="020B0604020202020204" pitchFamily="34" charset="0"/>
              </a:rPr>
              <a:t>Meth Intoxication Deaths</a:t>
            </a:r>
          </a:p>
          <a:p>
            <a:pPr marL="0" indent="0">
              <a:buNone/>
            </a:pPr>
            <a:r>
              <a:rPr lang="en-US" sz="4800" b="1" dirty="0">
                <a:latin typeface="Arial" panose="020B0604020202020204" pitchFamily="34" charset="0"/>
                <a:cs typeface="Arial" panose="020B0604020202020204" pitchFamily="34" charset="0"/>
              </a:rPr>
              <a:t>within Sacramento County</a:t>
            </a:r>
          </a:p>
        </p:txBody>
      </p:sp>
      <p:graphicFrame>
        <p:nvGraphicFramePr>
          <p:cNvPr id="13" name="Table 13">
            <a:extLst>
              <a:ext uri="{FF2B5EF4-FFF2-40B4-BE49-F238E27FC236}">
                <a16:creationId xmlns:a16="http://schemas.microsoft.com/office/drawing/2014/main" id="{81E6B06C-594B-6492-9DB4-921004DD852D}"/>
              </a:ext>
            </a:extLst>
          </p:cNvPr>
          <p:cNvGraphicFramePr>
            <a:graphicFrameLocks noGrp="1"/>
          </p:cNvGraphicFramePr>
          <p:nvPr>
            <p:extLst>
              <p:ext uri="{D42A27DB-BD31-4B8C-83A1-F6EECF244321}">
                <p14:modId xmlns:p14="http://schemas.microsoft.com/office/powerpoint/2010/main" val="2399298378"/>
              </p:ext>
            </p:extLst>
          </p:nvPr>
        </p:nvGraphicFramePr>
        <p:xfrm>
          <a:off x="1038820" y="2333628"/>
          <a:ext cx="9809559" cy="2616195"/>
        </p:xfrm>
        <a:graphic>
          <a:graphicData uri="http://schemas.openxmlformats.org/drawingml/2006/table">
            <a:tbl>
              <a:tblPr firstRow="1" bandRow="1">
                <a:tableStyleId>{5C22544A-7EE6-4342-B048-85BDC9FD1C3A}</a:tableStyleId>
              </a:tblPr>
              <a:tblGrid>
                <a:gridCol w="3269853">
                  <a:extLst>
                    <a:ext uri="{9D8B030D-6E8A-4147-A177-3AD203B41FA5}">
                      <a16:colId xmlns:a16="http://schemas.microsoft.com/office/drawing/2014/main" val="2440366109"/>
                    </a:ext>
                  </a:extLst>
                </a:gridCol>
                <a:gridCol w="3269853">
                  <a:extLst>
                    <a:ext uri="{9D8B030D-6E8A-4147-A177-3AD203B41FA5}">
                      <a16:colId xmlns:a16="http://schemas.microsoft.com/office/drawing/2014/main" val="2171179584"/>
                    </a:ext>
                  </a:extLst>
                </a:gridCol>
                <a:gridCol w="3269853">
                  <a:extLst>
                    <a:ext uri="{9D8B030D-6E8A-4147-A177-3AD203B41FA5}">
                      <a16:colId xmlns:a16="http://schemas.microsoft.com/office/drawing/2014/main" val="438717474"/>
                    </a:ext>
                  </a:extLst>
                </a:gridCol>
              </a:tblGrid>
              <a:tr h="1716612">
                <a:tc>
                  <a:txBody>
                    <a:bodyPr/>
                    <a:lstStyle/>
                    <a:p>
                      <a:pPr algn="ctr"/>
                      <a:r>
                        <a:rPr lang="en-US" sz="3600" dirty="0">
                          <a:latin typeface="Arial" panose="020B0604020202020204" pitchFamily="34" charset="0"/>
                          <a:cs typeface="Arial" panose="020B0604020202020204" pitchFamily="34" charset="0"/>
                        </a:rPr>
                        <a:t>Calendar Year 2021</a:t>
                      </a:r>
                    </a:p>
                  </a:txBody>
                  <a:tcPr/>
                </a:tc>
                <a:tc>
                  <a:txBody>
                    <a:bodyPr/>
                    <a:lstStyle/>
                    <a:p>
                      <a:pPr algn="ctr"/>
                      <a:r>
                        <a:rPr lang="en-US" sz="3600" dirty="0">
                          <a:latin typeface="Arial" panose="020B0604020202020204" pitchFamily="34" charset="0"/>
                          <a:cs typeface="Arial" panose="020B0604020202020204" pitchFamily="34" charset="0"/>
                        </a:rPr>
                        <a:t>Calendar Year 2022</a:t>
                      </a:r>
                    </a:p>
                  </a:txBody>
                  <a:tcPr/>
                </a:tc>
                <a:tc>
                  <a:txBody>
                    <a:bodyPr/>
                    <a:lstStyle/>
                    <a:p>
                      <a:pPr algn="ctr"/>
                      <a:r>
                        <a:rPr lang="en-US" sz="3600" dirty="0">
                          <a:latin typeface="Arial" panose="020B0604020202020204" pitchFamily="34" charset="0"/>
                          <a:cs typeface="Arial" panose="020B0604020202020204" pitchFamily="34" charset="0"/>
                        </a:rPr>
                        <a:t>Calendar Year 2023</a:t>
                      </a:r>
                    </a:p>
                    <a:p>
                      <a:pPr algn="ctr"/>
                      <a:r>
                        <a:rPr lang="en-US" sz="3600" dirty="0">
                          <a:latin typeface="Arial" panose="020B0604020202020204" pitchFamily="34" charset="0"/>
                          <a:cs typeface="Arial" panose="020B0604020202020204" pitchFamily="34" charset="0"/>
                        </a:rPr>
                        <a:t>(thru May 30)</a:t>
                      </a:r>
                    </a:p>
                  </a:txBody>
                  <a:tcPr/>
                </a:tc>
                <a:extLst>
                  <a:ext uri="{0D108BD9-81ED-4DB2-BD59-A6C34878D82A}">
                    <a16:rowId xmlns:a16="http://schemas.microsoft.com/office/drawing/2014/main" val="135358810"/>
                  </a:ext>
                </a:extLst>
              </a:tr>
              <a:tr h="878835">
                <a:tc>
                  <a:txBody>
                    <a:bodyPr/>
                    <a:lstStyle/>
                    <a:p>
                      <a:pPr algn="ctr"/>
                      <a:r>
                        <a:rPr lang="en-US" sz="3600" b="1" dirty="0"/>
                        <a:t>250</a:t>
                      </a:r>
                    </a:p>
                  </a:txBody>
                  <a:tcPr/>
                </a:tc>
                <a:tc>
                  <a:txBody>
                    <a:bodyPr/>
                    <a:lstStyle/>
                    <a:p>
                      <a:pPr algn="ctr"/>
                      <a:r>
                        <a:rPr lang="en-US" sz="3600" b="1" dirty="0"/>
                        <a:t>280</a:t>
                      </a:r>
                    </a:p>
                  </a:txBody>
                  <a:tcPr/>
                </a:tc>
                <a:tc>
                  <a:txBody>
                    <a:bodyPr/>
                    <a:lstStyle/>
                    <a:p>
                      <a:pPr algn="ctr"/>
                      <a:r>
                        <a:rPr lang="en-US" sz="3600" b="1" dirty="0"/>
                        <a:t>76</a:t>
                      </a:r>
                    </a:p>
                  </a:txBody>
                  <a:tcPr/>
                </a:tc>
                <a:extLst>
                  <a:ext uri="{0D108BD9-81ED-4DB2-BD59-A6C34878D82A}">
                    <a16:rowId xmlns:a16="http://schemas.microsoft.com/office/drawing/2014/main" val="3352279663"/>
                  </a:ext>
                </a:extLst>
              </a:tr>
            </a:tbl>
          </a:graphicData>
        </a:graphic>
      </p:graphicFrame>
      <p:pic>
        <p:nvPicPr>
          <p:cNvPr id="25" name="Graphic 24" descr="Bar graph with upward trend with solid fill">
            <a:extLst>
              <a:ext uri="{FF2B5EF4-FFF2-40B4-BE49-F238E27FC236}">
                <a16:creationId xmlns:a16="http://schemas.microsoft.com/office/drawing/2014/main" id="{8D65DCC0-902C-7418-DBDA-154429F05D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611" y="320204"/>
            <a:ext cx="2716725" cy="2101459"/>
          </a:xfrm>
          <a:prstGeom prst="rect">
            <a:avLst/>
          </a:prstGeom>
        </p:spPr>
      </p:pic>
      <p:sp>
        <p:nvSpPr>
          <p:cNvPr id="18" name="Date Placeholder 3">
            <a:extLst>
              <a:ext uri="{FF2B5EF4-FFF2-40B4-BE49-F238E27FC236}">
                <a16:creationId xmlns:a16="http://schemas.microsoft.com/office/drawing/2014/main" id="{A17EEF9B-986E-C812-5DD3-BE0681A498EC}"/>
              </a:ext>
            </a:extLst>
          </p:cNvPr>
          <p:cNvSpPr txBox="1">
            <a:spLocks/>
          </p:cNvSpPr>
          <p:nvPr/>
        </p:nvSpPr>
        <p:spPr bwMode="auto">
          <a:xfrm>
            <a:off x="1637536" y="5843309"/>
            <a:ext cx="1635768" cy="307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r>
              <a:rPr lang="en-US" altLang="en-US" dirty="0">
                <a:solidFill>
                  <a:schemeClr val="bg1"/>
                </a:solidFill>
                <a:cs typeface="Arial" panose="020B0604020202020204" pitchFamily="34" charset="0"/>
              </a:rPr>
              <a:t>November 7,  2023</a:t>
            </a:r>
          </a:p>
        </p:txBody>
      </p:sp>
      <p:sp>
        <p:nvSpPr>
          <p:cNvPr id="19" name="Footer Placeholder 4">
            <a:extLst>
              <a:ext uri="{FF2B5EF4-FFF2-40B4-BE49-F238E27FC236}">
                <a16:creationId xmlns:a16="http://schemas.microsoft.com/office/drawing/2014/main" id="{BAB3A3F3-AFEF-2DB1-829F-C24C1E8FE216}"/>
              </a:ext>
            </a:extLst>
          </p:cNvPr>
          <p:cNvSpPr txBox="1">
            <a:spLocks/>
          </p:cNvSpPr>
          <p:nvPr/>
        </p:nvSpPr>
        <p:spPr bwMode="auto">
          <a:xfrm>
            <a:off x="3159700" y="5785707"/>
            <a:ext cx="5974355" cy="365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defTabSz="914400" eaLnBrk="1" hangingPunct="1"/>
            <a:r>
              <a:rPr lang="en-US" altLang="en-US" dirty="0">
                <a:solidFill>
                  <a:schemeClr val="bg1"/>
                </a:solidFill>
                <a:latin typeface="Tahoma" panose="020B0604030504040204" pitchFamily="34" charset="0"/>
                <a:cs typeface="Tahoma" panose="020B0604030504040204" pitchFamily="34" charset="0"/>
              </a:rPr>
              <a:t>Department of Health Services – Methamphetamine Awareness Day</a:t>
            </a:r>
          </a:p>
        </p:txBody>
      </p:sp>
      <p:sp>
        <p:nvSpPr>
          <p:cNvPr id="20" name="Slide Number Placeholder 5">
            <a:extLst>
              <a:ext uri="{FF2B5EF4-FFF2-40B4-BE49-F238E27FC236}">
                <a16:creationId xmlns:a16="http://schemas.microsoft.com/office/drawing/2014/main" id="{17F40B00-B93C-C7BE-1712-12161E796A3A}"/>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3</a:t>
            </a:fld>
            <a:endParaRPr lang="en-US" altLang="en-US" dirty="0">
              <a:solidFill>
                <a:schemeClr val="bg1"/>
              </a:solidFill>
              <a:latin typeface="Times New Roman" panose="02020603050405020304" pitchFamily="18" charset="0"/>
            </a:endParaRPr>
          </a:p>
        </p:txBody>
      </p:sp>
      <p:cxnSp>
        <p:nvCxnSpPr>
          <p:cNvPr id="21" name="Straight Connector 20">
            <a:extLst>
              <a:ext uri="{FF2B5EF4-FFF2-40B4-BE49-F238E27FC236}">
                <a16:creationId xmlns:a16="http://schemas.microsoft.com/office/drawing/2014/main" id="{885C268E-C1E6-34EC-A0F5-BB60651771C7}"/>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2" name="Picture 2">
            <a:extLst>
              <a:ext uri="{FF2B5EF4-FFF2-40B4-BE49-F238E27FC236}">
                <a16:creationId xmlns:a16="http://schemas.microsoft.com/office/drawing/2014/main" id="{A37296DF-BF6F-D24E-AB57-6BC52F65ABD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3739" y="5810138"/>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1ADA1609-E7D7-41AD-E975-1C1D1239E3D3}"/>
              </a:ext>
            </a:extLst>
          </p:cNvPr>
          <p:cNvSpPr txBox="1"/>
          <p:nvPr/>
        </p:nvSpPr>
        <p:spPr>
          <a:xfrm>
            <a:off x="1" y="5228533"/>
            <a:ext cx="41910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Sacramento County Coroner</a:t>
            </a:r>
          </a:p>
        </p:txBody>
      </p:sp>
    </p:spTree>
    <p:extLst>
      <p:ext uri="{BB962C8B-B14F-4D97-AF65-F5344CB8AC3E}">
        <p14:creationId xmlns:p14="http://schemas.microsoft.com/office/powerpoint/2010/main" val="344572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046FEE-F186-38CA-019A-38D554715685}"/>
              </a:ext>
            </a:extLst>
          </p:cNvPr>
          <p:cNvSpPr/>
          <p:nvPr/>
        </p:nvSpPr>
        <p:spPr>
          <a:xfrm>
            <a:off x="7943384" y="0"/>
            <a:ext cx="4248616" cy="6858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endParaRPr lang="en-US" sz="3200" dirty="0"/>
          </a:p>
          <a:p>
            <a:pPr algn="ctr"/>
            <a:endParaRPr lang="en-US" sz="32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endParaRPr lang="en-US" sz="3200" b="1" dirty="0">
              <a:solidFill>
                <a:schemeClr val="bg1"/>
              </a:solidFill>
              <a:latin typeface="Arial" panose="020B0604020202020204" pitchFamily="34" charset="0"/>
              <a:cs typeface="Arial" panose="020B0604020202020204" pitchFamily="34" charset="0"/>
            </a:endParaRPr>
          </a:p>
          <a:p>
            <a:pPr algn="ctr"/>
            <a:endParaRPr lang="en-US" sz="3200" b="1" dirty="0">
              <a:solidFill>
                <a:schemeClr val="bg1"/>
              </a:solidFill>
              <a:latin typeface="Arial" panose="020B0604020202020204" pitchFamily="34" charset="0"/>
              <a:cs typeface="Arial" panose="020B0604020202020204" pitchFamily="34" charset="0"/>
            </a:endParaRPr>
          </a:p>
          <a:p>
            <a:pPr algn="ctr"/>
            <a:r>
              <a:rPr lang="en-US" sz="3200" b="1" dirty="0">
                <a:solidFill>
                  <a:schemeClr val="bg1"/>
                </a:solidFill>
                <a:latin typeface="Arial" panose="020B0604020202020204" pitchFamily="34" charset="0"/>
                <a:cs typeface="Arial" panose="020B0604020202020204" pitchFamily="34" charset="0"/>
              </a:rPr>
              <a:t>Age Range</a:t>
            </a:r>
          </a:p>
          <a:p>
            <a:pPr algn="ctr"/>
            <a:r>
              <a:rPr lang="en-US" sz="2800" dirty="0">
                <a:solidFill>
                  <a:schemeClr val="bg1"/>
                </a:solidFill>
                <a:latin typeface="Arial" panose="020B0604020202020204" pitchFamily="34" charset="0"/>
                <a:cs typeface="Arial" panose="020B0604020202020204" pitchFamily="34" charset="0"/>
              </a:rPr>
              <a:t>55-64 years</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b="1" dirty="0">
                <a:solidFill>
                  <a:schemeClr val="bg1"/>
                </a:solidFill>
                <a:latin typeface="Arial" panose="020B0604020202020204" pitchFamily="34" charset="0"/>
                <a:cs typeface="Arial" panose="020B0604020202020204" pitchFamily="34" charset="0"/>
              </a:rPr>
              <a:t>Gender</a:t>
            </a:r>
          </a:p>
          <a:p>
            <a:pPr algn="ctr"/>
            <a:r>
              <a:rPr lang="en-US" sz="2800" dirty="0">
                <a:solidFill>
                  <a:schemeClr val="bg1"/>
                </a:solidFill>
                <a:latin typeface="Arial" panose="020B0604020202020204" pitchFamily="34" charset="0"/>
                <a:cs typeface="Arial" panose="020B0604020202020204" pitchFamily="34" charset="0"/>
              </a:rPr>
              <a:t>Males</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b="1" dirty="0">
                <a:solidFill>
                  <a:schemeClr val="bg1"/>
                </a:solidFill>
                <a:latin typeface="Arial" panose="020B0604020202020204" pitchFamily="34" charset="0"/>
                <a:cs typeface="Arial" panose="020B0604020202020204" pitchFamily="34" charset="0"/>
              </a:rPr>
              <a:t>Race/Ethnicity</a:t>
            </a:r>
          </a:p>
          <a:p>
            <a:pPr algn="ctr"/>
            <a:r>
              <a:rPr lang="en-US" sz="2800" dirty="0">
                <a:solidFill>
                  <a:schemeClr val="bg1"/>
                </a:solidFill>
                <a:latin typeface="Arial" panose="020B0604020202020204" pitchFamily="34" charset="0"/>
                <a:cs typeface="Arial" panose="020B0604020202020204" pitchFamily="34" charset="0"/>
              </a:rPr>
              <a:t>Caucasian</a:t>
            </a:r>
          </a:p>
          <a:p>
            <a:pPr algn="ctr"/>
            <a:r>
              <a:rPr lang="en-US" sz="2800" dirty="0">
                <a:solidFill>
                  <a:schemeClr val="bg1"/>
                </a:solidFill>
                <a:latin typeface="Arial" panose="020B0604020202020204" pitchFamily="34" charset="0"/>
                <a:cs typeface="Arial" panose="020B0604020202020204" pitchFamily="34" charset="0"/>
              </a:rPr>
              <a:t>Black/African American</a:t>
            </a:r>
          </a:p>
          <a:p>
            <a:pPr algn="ctr"/>
            <a:endParaRPr lang="en-US" sz="28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endParaRPr lang="en-US" sz="1800" dirty="0">
              <a:solidFill>
                <a:schemeClr val="bg1"/>
              </a:solidFill>
              <a:latin typeface="Arial" panose="020B0604020202020204" pitchFamily="34" charset="0"/>
              <a:cs typeface="Arial" panose="020B0604020202020204" pitchFamily="34" charset="0"/>
            </a:endParaRPr>
          </a:p>
          <a:p>
            <a:pPr algn="ctr"/>
            <a:endParaRPr lang="en-US" dirty="0"/>
          </a:p>
        </p:txBody>
      </p:sp>
      <p:sp>
        <p:nvSpPr>
          <p:cNvPr id="9" name="Rectangle 8">
            <a:extLst>
              <a:ext uri="{FF2B5EF4-FFF2-40B4-BE49-F238E27FC236}">
                <a16:creationId xmlns:a16="http://schemas.microsoft.com/office/drawing/2014/main" id="{5FDFBECC-52EE-7A85-77D7-6E0ED5759E6D}"/>
              </a:ext>
            </a:extLst>
          </p:cNvPr>
          <p:cNvSpPr/>
          <p:nvPr/>
        </p:nvSpPr>
        <p:spPr>
          <a:xfrm>
            <a:off x="7935949" y="242369"/>
            <a:ext cx="4248616" cy="1325820"/>
          </a:xfrm>
          <a:prstGeom prst="rect">
            <a:avLst/>
          </a:prstGeom>
          <a:solidFill>
            <a:srgbClr val="B80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C9225A6-BECB-B7BD-75D6-6750F61FD599}"/>
              </a:ext>
            </a:extLst>
          </p:cNvPr>
          <p:cNvSpPr txBox="1"/>
          <p:nvPr/>
        </p:nvSpPr>
        <p:spPr>
          <a:xfrm>
            <a:off x="7935949" y="365480"/>
            <a:ext cx="4241180" cy="954107"/>
          </a:xfrm>
          <a:prstGeom prst="rect">
            <a:avLst/>
          </a:prstGeom>
          <a:noFill/>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Highest </a:t>
            </a:r>
          </a:p>
          <a:p>
            <a:pPr algn="ctr"/>
            <a:r>
              <a:rPr lang="en-US" sz="2800" b="1" dirty="0">
                <a:solidFill>
                  <a:schemeClr val="bg1"/>
                </a:solidFill>
                <a:latin typeface="Arial" panose="020B0604020202020204" pitchFamily="34" charset="0"/>
                <a:cs typeface="Arial" panose="020B0604020202020204" pitchFamily="34" charset="0"/>
              </a:rPr>
              <a:t>Number of Deaths</a:t>
            </a:r>
            <a:endParaRPr lang="en-US" sz="18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49C9B5E-8BD2-7379-D3A2-49C80EB1281E}"/>
              </a:ext>
            </a:extLst>
          </p:cNvPr>
          <p:cNvSpPr txBox="1"/>
          <p:nvPr/>
        </p:nvSpPr>
        <p:spPr>
          <a:xfrm>
            <a:off x="403889" y="365480"/>
            <a:ext cx="7524624" cy="584775"/>
          </a:xfrm>
          <a:prstGeom prst="rect">
            <a:avLst/>
          </a:prstGeom>
          <a:noFill/>
        </p:spPr>
        <p:txBody>
          <a:bodyPr wrap="square">
            <a:spAutoFit/>
          </a:bodyPr>
          <a:lstStyle/>
          <a:p>
            <a:r>
              <a:rPr lang="en-US" sz="3200" b="1" dirty="0">
                <a:solidFill>
                  <a:srgbClr val="B80E0F"/>
                </a:solidFill>
                <a:latin typeface="Arial" panose="020B0604020202020204" pitchFamily="34" charset="0"/>
                <a:cs typeface="Arial" panose="020B0604020202020204" pitchFamily="34" charset="0"/>
              </a:rPr>
              <a:t>Zip Codes with Highest Meth Deaths</a:t>
            </a:r>
          </a:p>
        </p:txBody>
      </p:sp>
      <p:graphicFrame>
        <p:nvGraphicFramePr>
          <p:cNvPr id="2" name="Table 1">
            <a:extLst>
              <a:ext uri="{FF2B5EF4-FFF2-40B4-BE49-F238E27FC236}">
                <a16:creationId xmlns:a16="http://schemas.microsoft.com/office/drawing/2014/main" id="{EEA6FA43-5F0F-8C26-449A-7F735F5694B3}"/>
              </a:ext>
            </a:extLst>
          </p:cNvPr>
          <p:cNvGraphicFramePr>
            <a:graphicFrameLocks noGrp="1"/>
          </p:cNvGraphicFramePr>
          <p:nvPr>
            <p:extLst>
              <p:ext uri="{D42A27DB-BD31-4B8C-83A1-F6EECF244321}">
                <p14:modId xmlns:p14="http://schemas.microsoft.com/office/powerpoint/2010/main" val="1133794489"/>
              </p:ext>
            </p:extLst>
          </p:nvPr>
        </p:nvGraphicFramePr>
        <p:xfrm>
          <a:off x="546409" y="1156063"/>
          <a:ext cx="6910040" cy="5255099"/>
        </p:xfrm>
        <a:graphic>
          <a:graphicData uri="http://schemas.openxmlformats.org/drawingml/2006/table">
            <a:tbl>
              <a:tblPr firstRow="1" firstCol="1" bandRow="1">
                <a:tableStyleId>{5C22544A-7EE6-4342-B048-85BDC9FD1C3A}</a:tableStyleId>
              </a:tblPr>
              <a:tblGrid>
                <a:gridCol w="2116367">
                  <a:extLst>
                    <a:ext uri="{9D8B030D-6E8A-4147-A177-3AD203B41FA5}">
                      <a16:colId xmlns:a16="http://schemas.microsoft.com/office/drawing/2014/main" val="2907563123"/>
                    </a:ext>
                  </a:extLst>
                </a:gridCol>
                <a:gridCol w="4793673">
                  <a:extLst>
                    <a:ext uri="{9D8B030D-6E8A-4147-A177-3AD203B41FA5}">
                      <a16:colId xmlns:a16="http://schemas.microsoft.com/office/drawing/2014/main" val="3101695399"/>
                    </a:ext>
                  </a:extLst>
                </a:gridCol>
              </a:tblGrid>
              <a:tr h="689345">
                <a:tc>
                  <a:txBody>
                    <a:bodyPr/>
                    <a:lstStyle/>
                    <a:p>
                      <a:pPr marL="0" marR="0" algn="ctr">
                        <a:lnSpc>
                          <a:spcPct val="107000"/>
                        </a:lnSpc>
                        <a:spcBef>
                          <a:spcPts val="0"/>
                        </a:spcBef>
                        <a:spcAft>
                          <a:spcPts val="0"/>
                        </a:spcAft>
                      </a:pPr>
                      <a:endParaRPr lang="en-US" sz="2200" kern="100" dirty="0">
                        <a:solidFill>
                          <a:schemeClr val="bg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2200" kern="100" dirty="0">
                          <a:solidFill>
                            <a:schemeClr val="bg1"/>
                          </a:solidFill>
                          <a:effectLst/>
                          <a:latin typeface="Arial" panose="020B0604020202020204" pitchFamily="34" charset="0"/>
                          <a:cs typeface="Arial" panose="020B0604020202020204" pitchFamily="34" charset="0"/>
                        </a:rPr>
                        <a:t>Zip Code</a:t>
                      </a:r>
                    </a:p>
                  </a:txBody>
                  <a:tcPr marL="68580" marR="68580" marT="0" marB="0">
                    <a:solidFill>
                      <a:schemeClr val="tx1"/>
                    </a:solidFill>
                  </a:tcPr>
                </a:tc>
                <a:tc>
                  <a:txBody>
                    <a:bodyPr/>
                    <a:lstStyle/>
                    <a:p>
                      <a:pPr marL="0" marR="0" algn="ctr">
                        <a:lnSpc>
                          <a:spcPct val="107000"/>
                        </a:lnSpc>
                        <a:spcBef>
                          <a:spcPts val="0"/>
                        </a:spcBef>
                        <a:spcAft>
                          <a:spcPts val="0"/>
                        </a:spcAft>
                      </a:pPr>
                      <a:endParaRPr lang="en-US" sz="2200" kern="100" dirty="0">
                        <a:solidFill>
                          <a:schemeClr val="bg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2200" kern="100" dirty="0">
                          <a:solidFill>
                            <a:schemeClr val="bg1"/>
                          </a:solidFill>
                          <a:effectLst/>
                          <a:latin typeface="Arial" panose="020B0604020202020204" pitchFamily="34" charset="0"/>
                          <a:cs typeface="Arial" panose="020B0604020202020204" pitchFamily="34" charset="0"/>
                        </a:rPr>
                        <a:t>Vicinity/Neighborhood</a:t>
                      </a:r>
                      <a:endParaRPr lang="en-US" sz="2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108720196"/>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95825</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Sacramento (Arden Arcade)</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653126"/>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95823</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South Sacramento</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61510792"/>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95815</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North Sacramento	</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07384419"/>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95608</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Carmichael</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2326637"/>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95816</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East Sacramento</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14301879"/>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95838</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Sacramento (Del Paso Heights)</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0332334"/>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95660</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North Highlands</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4841491"/>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95817</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Sacramento (Fairgrounds)</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1690369"/>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95621</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Citrus Heights</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7583473"/>
                  </a:ext>
                </a:extLst>
              </a:tr>
              <a:tr h="379061">
                <a:tc>
                  <a:txBody>
                    <a:bodyPr/>
                    <a:lstStyle/>
                    <a:p>
                      <a:pPr marL="0" marR="0" algn="ctr" defTabSz="914400" rtl="0" eaLnBrk="1" latinLnBrk="0" hangingPunct="1">
                        <a:lnSpc>
                          <a:spcPct val="107000"/>
                        </a:lnSpc>
                        <a:spcBef>
                          <a:spcPts val="0"/>
                        </a:spcBef>
                        <a:spcAft>
                          <a:spcPts val="0"/>
                        </a:spcAft>
                      </a:pPr>
                      <a:r>
                        <a:rPr lang="en-US" sz="2200" b="1" kern="100" dirty="0">
                          <a:solidFill>
                            <a:schemeClr val="lt1"/>
                          </a:solidFill>
                          <a:effectLst/>
                          <a:latin typeface="Arial" panose="020B0604020202020204" pitchFamily="34" charset="0"/>
                          <a:cs typeface="Arial" panose="020B0604020202020204" pitchFamily="34" charset="0"/>
                        </a:rPr>
                        <a:t>95814</a:t>
                      </a:r>
                      <a:endParaRPr lang="en-US" sz="2200" b="1" kern="100" dirty="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Downtown Sacramento</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3260427"/>
                  </a:ext>
                </a:extLst>
              </a:tr>
              <a:tr h="379061">
                <a:tc>
                  <a:txBody>
                    <a:bodyPr/>
                    <a:lstStyle/>
                    <a:p>
                      <a:pPr marL="0" marR="0" algn="ctr">
                        <a:lnSpc>
                          <a:spcPct val="107000"/>
                        </a:lnSpc>
                        <a:spcBef>
                          <a:spcPts val="0"/>
                        </a:spcBef>
                        <a:spcAft>
                          <a:spcPts val="0"/>
                        </a:spcAft>
                      </a:pPr>
                      <a:r>
                        <a:rPr lang="en-US" sz="2200" kern="100" dirty="0">
                          <a:effectLst/>
                          <a:latin typeface="Arial" panose="020B0604020202020204" pitchFamily="34" charset="0"/>
                          <a:cs typeface="Arial" panose="020B0604020202020204" pitchFamily="34" charset="0"/>
                        </a:rPr>
                        <a:t>95811</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effectLst/>
                          <a:latin typeface="Arial" panose="020B0604020202020204" pitchFamily="34" charset="0"/>
                          <a:cs typeface="Arial" panose="020B0604020202020204" pitchFamily="34" charset="0"/>
                        </a:rPr>
                        <a:t>Sacramento (Alkali Flats)</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86891668"/>
                  </a:ext>
                </a:extLst>
              </a:tr>
              <a:tr h="393976">
                <a:tc>
                  <a:txBody>
                    <a:bodyPr/>
                    <a:lstStyle/>
                    <a:p>
                      <a:pPr marL="0" marR="0" algn="ctr">
                        <a:lnSpc>
                          <a:spcPct val="107000"/>
                        </a:lnSpc>
                        <a:spcBef>
                          <a:spcPts val="0"/>
                        </a:spcBef>
                        <a:spcAft>
                          <a:spcPts val="0"/>
                        </a:spcAft>
                      </a:pPr>
                      <a:r>
                        <a:rPr lang="en-US" sz="2200" b="1" kern="100" dirty="0">
                          <a:solidFill>
                            <a:schemeClr val="lt1"/>
                          </a:solidFill>
                          <a:effectLst/>
                          <a:latin typeface="Arial" panose="020B0604020202020204" pitchFamily="34" charset="0"/>
                          <a:cs typeface="Arial" panose="020B0604020202020204" pitchFamily="34" charset="0"/>
                        </a:rPr>
                        <a:t>95828</a:t>
                      </a:r>
                      <a:endParaRPr lang="en-US" sz="2200" b="1" kern="100" dirty="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200" b="1" kern="100" dirty="0">
                          <a:solidFill>
                            <a:schemeClr val="dk1"/>
                          </a:solidFill>
                          <a:effectLst/>
                          <a:latin typeface="Arial" panose="020B0604020202020204" pitchFamily="34" charset="0"/>
                          <a:cs typeface="Arial" panose="020B0604020202020204" pitchFamily="34" charset="0"/>
                        </a:rPr>
                        <a:t>Sacramento (Florin/Lemon Hill)</a:t>
                      </a:r>
                      <a:endParaRPr lang="en-US" sz="2200" b="1" kern="1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876792708"/>
                  </a:ext>
                </a:extLst>
              </a:tr>
            </a:tbl>
          </a:graphicData>
        </a:graphic>
      </p:graphicFrame>
    </p:spTree>
    <p:extLst>
      <p:ext uri="{BB962C8B-B14F-4D97-AF65-F5344CB8AC3E}">
        <p14:creationId xmlns:p14="http://schemas.microsoft.com/office/powerpoint/2010/main" val="20465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8ECE50-CC5D-6C1D-E78D-BD87281AC7ED}"/>
              </a:ext>
            </a:extLst>
          </p:cNvPr>
          <p:cNvSpPr txBox="1"/>
          <p:nvPr/>
        </p:nvSpPr>
        <p:spPr>
          <a:xfrm>
            <a:off x="5665810" y="4893533"/>
            <a:ext cx="6096000" cy="523220"/>
          </a:xfrm>
          <a:prstGeom prst="rect">
            <a:avLst/>
          </a:prstGeom>
          <a:noFill/>
        </p:spPr>
        <p:txBody>
          <a:bodyPr wrap="square">
            <a:spAutoFit/>
          </a:bodyPr>
          <a:lstStyle/>
          <a:p>
            <a:r>
              <a:rPr lang="en-US" sz="1400" b="1" dirty="0">
                <a:latin typeface="Arial" panose="020B0604020202020204" pitchFamily="34" charset="0"/>
                <a:ea typeface="Times New Roman" panose="02020603050405020304" pitchFamily="18" charset="0"/>
                <a:cs typeface="Arial" panose="020B0604020202020204" pitchFamily="34" charset="0"/>
              </a:rPr>
              <a:t>Source: Sacramento County Behavioral Health Services</a:t>
            </a:r>
          </a:p>
          <a:p>
            <a:r>
              <a:rPr lang="en-US" sz="1400" b="1" dirty="0">
                <a:latin typeface="Arial" panose="020B0604020202020204" pitchFamily="34" charset="0"/>
                <a:cs typeface="Arial" panose="020B0604020202020204" pitchFamily="34" charset="0"/>
              </a:rPr>
              <a:t>Avatar Electronic Health Record</a:t>
            </a:r>
          </a:p>
        </p:txBody>
      </p:sp>
      <p:sp>
        <p:nvSpPr>
          <p:cNvPr id="2" name="Rectangle 1">
            <a:extLst>
              <a:ext uri="{FF2B5EF4-FFF2-40B4-BE49-F238E27FC236}">
                <a16:creationId xmlns:a16="http://schemas.microsoft.com/office/drawing/2014/main" id="{96C2A207-567B-6CDD-29B1-DDB0B682A0A1}"/>
              </a:ext>
            </a:extLst>
          </p:cNvPr>
          <p:cNvSpPr/>
          <p:nvPr/>
        </p:nvSpPr>
        <p:spPr>
          <a:xfrm>
            <a:off x="302363" y="363164"/>
            <a:ext cx="5264716" cy="200435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5ABD9CA-7DA0-B8C1-5A32-6FD98641E05B}"/>
              </a:ext>
            </a:extLst>
          </p:cNvPr>
          <p:cNvSpPr txBox="1"/>
          <p:nvPr/>
        </p:nvSpPr>
        <p:spPr>
          <a:xfrm>
            <a:off x="407872" y="588431"/>
            <a:ext cx="5159207" cy="1323439"/>
          </a:xfrm>
          <a:prstGeom prst="rect">
            <a:avLst/>
          </a:prstGeom>
          <a:noFill/>
        </p:spPr>
        <p:txBody>
          <a:bodyPr wrap="square">
            <a:spAutoFit/>
          </a:bodyPr>
          <a:lstStyle/>
          <a:p>
            <a:pPr algn="ct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Primary Drug of Choice </a:t>
            </a:r>
          </a:p>
          <a:p>
            <a:pPr algn="ct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5,359 DMC Admissions</a:t>
            </a:r>
          </a:p>
          <a:p>
            <a:pPr algn="ctr"/>
            <a:r>
              <a:rPr lang="en-US" sz="2400" b="1"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July 1, 2022 – June 30, 2023)</a:t>
            </a:r>
            <a:endParaRPr lang="en-US" sz="2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4CB0A68-7AA8-6029-37FD-C53F7617CF71}"/>
              </a:ext>
            </a:extLst>
          </p:cNvPr>
          <p:cNvSpPr txBox="1"/>
          <p:nvPr/>
        </p:nvSpPr>
        <p:spPr>
          <a:xfrm>
            <a:off x="53505" y="2322561"/>
            <a:ext cx="5762432" cy="3170099"/>
          </a:xfrm>
          <a:prstGeom prst="rect">
            <a:avLst/>
          </a:prstGeom>
          <a:noFill/>
        </p:spPr>
        <p:txBody>
          <a:bodyPr wrap="square">
            <a:spAutoFit/>
          </a:bodyPr>
          <a:lstStyle/>
          <a:p>
            <a:pPr marL="285750" indent="-285750">
              <a:buFont typeface="Wingdings" panose="05000000000000000000" pitchFamily="2" charset="2"/>
              <a:buChar char="Ø"/>
            </a:pPr>
            <a:endParaRPr lang="en-US" sz="1600" b="1" dirty="0">
              <a:latin typeface="Arial" panose="020B0604020202020204" pitchFamily="34" charset="0"/>
              <a:ea typeface="Times New Roman" panose="02020603050405020304" pitchFamily="18" charset="0"/>
              <a:cs typeface="Arial" panose="020B0604020202020204" pitchFamily="34" charset="0"/>
            </a:endParaRPr>
          </a:p>
          <a:p>
            <a:pPr marL="855663" lvl="1" indent="-398463">
              <a:buClr>
                <a:srgbClr val="C00000"/>
              </a:buClr>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Opioids: 1,216 (23%)</a:t>
            </a:r>
          </a:p>
          <a:p>
            <a:pPr marL="855663" lvl="1" indent="-398463">
              <a:buClr>
                <a:srgbClr val="C00000"/>
              </a:buClr>
              <a:buFont typeface="Arial" panose="020B0604020202020204" pitchFamily="34" charset="0"/>
              <a:buChar char="•"/>
            </a:pPr>
            <a:r>
              <a:rPr lang="en-US" sz="2400" b="1" dirty="0">
                <a:latin typeface="Arial" panose="020B0604020202020204" pitchFamily="34" charset="0"/>
                <a:ea typeface="Times New Roman" panose="02020603050405020304" pitchFamily="18" charset="0"/>
                <a:cs typeface="Arial" panose="020B0604020202020204" pitchFamily="34" charset="0"/>
              </a:rPr>
              <a:t>Methamphetamine: 1,185 (22%)</a:t>
            </a:r>
          </a:p>
          <a:p>
            <a:pPr marL="855663" lvl="1" indent="-398463">
              <a:buClr>
                <a:srgbClr val="C00000"/>
              </a:buClr>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Alcohol: 988 (18%)</a:t>
            </a:r>
          </a:p>
          <a:p>
            <a:pPr marL="855663" lvl="1" indent="-398463">
              <a:buClr>
                <a:srgbClr val="C00000"/>
              </a:buClr>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Heroin: 811 (15%)</a:t>
            </a:r>
          </a:p>
          <a:p>
            <a:pPr marL="855663" lvl="1" indent="-398463">
              <a:buClr>
                <a:srgbClr val="C00000"/>
              </a:buClr>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Cannabis: 528 (10%)</a:t>
            </a:r>
          </a:p>
          <a:p>
            <a:pPr marL="855663" lvl="1" indent="-398463">
              <a:buClr>
                <a:srgbClr val="C00000"/>
              </a:buClr>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Other Substances: 507 (9%) </a:t>
            </a:r>
          </a:p>
          <a:p>
            <a:pPr marL="855663" lvl="1" indent="-398463">
              <a:buClr>
                <a:srgbClr val="C00000"/>
              </a:buClr>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Cocaine: 124 (2%)</a:t>
            </a:r>
          </a:p>
          <a:p>
            <a:pPr marL="742950" lvl="1" indent="-285750">
              <a:buFont typeface="Wingdings" panose="05000000000000000000" pitchFamily="2" charset="2"/>
              <a:buChar char="Ø"/>
            </a:pPr>
            <a:endParaRPr lang="en-US" sz="16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Chart 2">
            <a:extLst>
              <a:ext uri="{FF2B5EF4-FFF2-40B4-BE49-F238E27FC236}">
                <a16:creationId xmlns:a16="http://schemas.microsoft.com/office/drawing/2014/main" id="{16F3F8DF-1D85-31D4-E5E1-9F007D897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87"/>
          <a:stretch/>
        </p:blipFill>
        <p:spPr bwMode="auto">
          <a:xfrm>
            <a:off x="5665810" y="293722"/>
            <a:ext cx="5762433" cy="437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313CBCAB-DC62-2997-A951-1BD32A1D9F7A}"/>
              </a:ext>
            </a:extLst>
          </p:cNvPr>
          <p:cNvSpPr txBox="1">
            <a:spLocks/>
          </p:cNvSpPr>
          <p:nvPr/>
        </p:nvSpPr>
        <p:spPr bwMode="auto">
          <a:xfrm>
            <a:off x="1637536" y="5843309"/>
            <a:ext cx="1635768" cy="307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r>
              <a:rPr lang="en-US" altLang="en-US" dirty="0">
                <a:solidFill>
                  <a:schemeClr val="bg1"/>
                </a:solidFill>
                <a:cs typeface="Arial" panose="020B0604020202020204" pitchFamily="34" charset="0"/>
              </a:rPr>
              <a:t>November 7,  2023</a:t>
            </a:r>
          </a:p>
        </p:txBody>
      </p:sp>
      <p:sp>
        <p:nvSpPr>
          <p:cNvPr id="17" name="Footer Placeholder 4">
            <a:extLst>
              <a:ext uri="{FF2B5EF4-FFF2-40B4-BE49-F238E27FC236}">
                <a16:creationId xmlns:a16="http://schemas.microsoft.com/office/drawing/2014/main" id="{124545D2-04D6-28F4-26E7-8855B91A55E9}"/>
              </a:ext>
            </a:extLst>
          </p:cNvPr>
          <p:cNvSpPr txBox="1">
            <a:spLocks/>
          </p:cNvSpPr>
          <p:nvPr/>
        </p:nvSpPr>
        <p:spPr bwMode="auto">
          <a:xfrm>
            <a:off x="3159700" y="5785707"/>
            <a:ext cx="5974355" cy="365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defTabSz="914400" eaLnBrk="1" hangingPunct="1"/>
            <a:r>
              <a:rPr lang="en-US" altLang="en-US" dirty="0">
                <a:solidFill>
                  <a:schemeClr val="bg1"/>
                </a:solidFill>
                <a:latin typeface="Tahoma" panose="020B0604030504040204" pitchFamily="34" charset="0"/>
                <a:cs typeface="Tahoma" panose="020B0604030504040204" pitchFamily="34" charset="0"/>
              </a:rPr>
              <a:t>Department of Health Services – Methamphetamine Awareness Day</a:t>
            </a:r>
          </a:p>
        </p:txBody>
      </p:sp>
      <p:sp>
        <p:nvSpPr>
          <p:cNvPr id="18" name="Slide Number Placeholder 5">
            <a:extLst>
              <a:ext uri="{FF2B5EF4-FFF2-40B4-BE49-F238E27FC236}">
                <a16:creationId xmlns:a16="http://schemas.microsoft.com/office/drawing/2014/main" id="{EE6E118B-8972-208C-B9C0-4B417F5CBA2C}"/>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5</a:t>
            </a:fld>
            <a:endParaRPr lang="en-US" altLang="en-US" dirty="0">
              <a:solidFill>
                <a:schemeClr val="bg1"/>
              </a:solidFill>
              <a:latin typeface="Times New Roman" panose="02020603050405020304" pitchFamily="18" charset="0"/>
            </a:endParaRPr>
          </a:p>
        </p:txBody>
      </p:sp>
      <p:cxnSp>
        <p:nvCxnSpPr>
          <p:cNvPr id="19" name="Straight Connector 18">
            <a:extLst>
              <a:ext uri="{FF2B5EF4-FFF2-40B4-BE49-F238E27FC236}">
                <a16:creationId xmlns:a16="http://schemas.microsoft.com/office/drawing/2014/main" id="{37130A61-4C9C-C1DC-6002-03DBE35D6622}"/>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20" name="Picture 2">
            <a:extLst>
              <a:ext uri="{FF2B5EF4-FFF2-40B4-BE49-F238E27FC236}">
                <a16:creationId xmlns:a16="http://schemas.microsoft.com/office/drawing/2014/main" id="{FA4BCFE6-59AF-EDB8-21D1-72286C0ED73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3739" y="5810138"/>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143372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7A41-EA73-945C-5DE1-7D74AE705FE6}"/>
              </a:ext>
            </a:extLst>
          </p:cNvPr>
          <p:cNvSpPr>
            <a:spLocks noGrp="1"/>
          </p:cNvSpPr>
          <p:nvPr>
            <p:ph type="ctrTitle"/>
          </p:nvPr>
        </p:nvSpPr>
        <p:spPr>
          <a:xfrm rot="21420000">
            <a:off x="691907" y="905440"/>
            <a:ext cx="9755187" cy="2766528"/>
          </a:xfrm>
        </p:spPr>
        <p:txBody>
          <a:bodyPr>
            <a:noAutofit/>
          </a:bodyPr>
          <a:lstStyle/>
          <a:p>
            <a:r>
              <a:rPr lang="en-US" sz="5400" dirty="0">
                <a:solidFill>
                  <a:schemeClr val="tx1"/>
                </a:solidFill>
                <a:latin typeface="Arial" panose="020B0604020202020204" pitchFamily="34" charset="0"/>
                <a:cs typeface="Arial" panose="020B0604020202020204" pitchFamily="34" charset="0"/>
              </a:rPr>
              <a:t>Addressing meth through partnerships</a:t>
            </a:r>
          </a:p>
        </p:txBody>
      </p:sp>
      <p:pic>
        <p:nvPicPr>
          <p:cNvPr id="5" name="Picture 4" descr="Hands in Huddle Go-team pose_iStock_000008506606XSmall — The People Equation">
            <a:extLst>
              <a:ext uri="{FF2B5EF4-FFF2-40B4-BE49-F238E27FC236}">
                <a16:creationId xmlns:a16="http://schemas.microsoft.com/office/drawing/2014/main" id="{0BC569E4-C82C-7685-592F-1B0BF91197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5261">
            <a:off x="683854" y="718578"/>
            <a:ext cx="2409273" cy="2104943"/>
          </a:xfrm>
          <a:prstGeom prst="rect">
            <a:avLst/>
          </a:prstGeom>
        </p:spPr>
      </p:pic>
    </p:spTree>
    <p:extLst>
      <p:ext uri="{BB962C8B-B14F-4D97-AF65-F5344CB8AC3E}">
        <p14:creationId xmlns:p14="http://schemas.microsoft.com/office/powerpoint/2010/main" val="58290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4E1F4-2753-4B7B-A911-2F73428F5455}"/>
              </a:ext>
            </a:extLst>
          </p:cNvPr>
          <p:cNvSpPr>
            <a:spLocks noGrp="1"/>
          </p:cNvSpPr>
          <p:nvPr>
            <p:ph type="body" sz="quarter" idx="1"/>
          </p:nvPr>
        </p:nvSpPr>
        <p:spPr>
          <a:xfrm>
            <a:off x="314961" y="1422400"/>
            <a:ext cx="11165840" cy="5275128"/>
          </a:xfrm>
        </p:spPr>
        <p:txBody>
          <a:bodyPr anchor="t">
            <a:noAutofit/>
          </a:bodyPr>
          <a:lstStyle/>
          <a:p>
            <a:r>
              <a:rPr lang="en-US" sz="2000" dirty="0">
                <a:latin typeface="Arial" panose="020B0604020202020204" pitchFamily="34" charset="0"/>
                <a:cs typeface="Arial" panose="020B0604020202020204" pitchFamily="34" charset="0"/>
              </a:rPr>
              <a:t>Sacramento County offers evidenced-based and innovative treatment options for methamphetamine use, including:</a:t>
            </a:r>
          </a:p>
          <a:p>
            <a:endParaRPr lang="en-US" sz="1100" b="0" dirty="0">
              <a:latin typeface="Arial" panose="020B0604020202020204" pitchFamily="34" charset="0"/>
              <a:cs typeface="Arial" panose="020B0604020202020204" pitchFamily="34" charset="0"/>
            </a:endParaRPr>
          </a:p>
          <a:p>
            <a:endParaRPr lang="en-US" sz="1600" b="0" dirty="0">
              <a:latin typeface="Arial" panose="020B0604020202020204" pitchFamily="34" charset="0"/>
              <a:cs typeface="Arial" panose="020B0604020202020204" pitchFamily="34" charset="0"/>
            </a:endParaRPr>
          </a:p>
          <a:p>
            <a:pPr marL="677316" lvl="2"/>
            <a:r>
              <a:rPr lang="en-US" sz="1600" b="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Methamphetamine residential treatment</a:t>
            </a:r>
          </a:p>
          <a:p>
            <a:pPr marL="677316" lvl="2"/>
            <a:endParaRPr lang="en-US" sz="1800" b="0" dirty="0">
              <a:latin typeface="Arial" panose="020B0604020202020204" pitchFamily="34" charset="0"/>
              <a:cs typeface="Arial" panose="020B0604020202020204" pitchFamily="34" charset="0"/>
            </a:endParaRPr>
          </a:p>
          <a:p>
            <a:pPr marL="677316" lvl="2"/>
            <a:r>
              <a:rPr lang="en-US" sz="1800" b="0" dirty="0">
                <a:latin typeface="Arial" panose="020B0604020202020204" pitchFamily="34" charset="0"/>
                <a:cs typeface="Arial" panose="020B0604020202020204" pitchFamily="34" charset="0"/>
              </a:rPr>
              <a:t>	Outpatient and intensive outpatient treatment (virtual and/or in-person)</a:t>
            </a:r>
          </a:p>
          <a:p>
            <a:pPr marL="677316" lvl="2"/>
            <a:endParaRPr lang="en-US" sz="1800" b="0" dirty="0">
              <a:latin typeface="Arial" panose="020B0604020202020204" pitchFamily="34" charset="0"/>
              <a:cs typeface="Arial" panose="020B0604020202020204" pitchFamily="34" charset="0"/>
            </a:endParaRPr>
          </a:p>
          <a:p>
            <a:pPr marL="677316" lvl="2"/>
            <a:r>
              <a:rPr lang="en-US" sz="1800" b="0" dirty="0">
                <a:latin typeface="Arial" panose="020B0604020202020204" pitchFamily="34" charset="0"/>
                <a:cs typeface="Arial" panose="020B0604020202020204" pitchFamily="34" charset="0"/>
              </a:rPr>
              <a:t>	Medication assisted treatment pilot (bupropion and naltrexone)</a:t>
            </a:r>
          </a:p>
          <a:p>
            <a:pPr marL="677316" lvl="2"/>
            <a:endParaRPr lang="en-US" sz="1800" b="0" dirty="0">
              <a:latin typeface="Arial" panose="020B0604020202020204" pitchFamily="34" charset="0"/>
              <a:cs typeface="Arial" panose="020B0604020202020204" pitchFamily="34" charset="0"/>
            </a:endParaRPr>
          </a:p>
          <a:p>
            <a:pPr marL="677316" lvl="2"/>
            <a:r>
              <a:rPr lang="en-US" sz="1800" b="0" dirty="0">
                <a:latin typeface="Arial" panose="020B0604020202020204" pitchFamily="34" charset="0"/>
                <a:cs typeface="Arial" panose="020B0604020202020204" pitchFamily="34" charset="0"/>
              </a:rPr>
              <a:t>	Treatment for co-occurring and polysubstance identified needs</a:t>
            </a:r>
          </a:p>
        </p:txBody>
      </p:sp>
      <p:sp>
        <p:nvSpPr>
          <p:cNvPr id="7" name="TextBox 6">
            <a:extLst>
              <a:ext uri="{FF2B5EF4-FFF2-40B4-BE49-F238E27FC236}">
                <a16:creationId xmlns:a16="http://schemas.microsoft.com/office/drawing/2014/main" id="{A3E26E38-63F8-CD22-940A-4658C6F4641F}"/>
              </a:ext>
            </a:extLst>
          </p:cNvPr>
          <p:cNvSpPr txBox="1"/>
          <p:nvPr/>
        </p:nvSpPr>
        <p:spPr>
          <a:xfrm>
            <a:off x="132080" y="98961"/>
            <a:ext cx="12059920"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000" b="1" dirty="0">
                <a:solidFill>
                  <a:srgbClr val="FF0000"/>
                </a:solidFill>
                <a:latin typeface="Arial" panose="020B0604020202020204" pitchFamily="34" charset="0"/>
                <a:cs typeface="Arial" panose="020B0604020202020204" pitchFamily="34" charset="0"/>
              </a:rPr>
              <a:t>Methamphetamine Treatment Options </a:t>
            </a:r>
          </a:p>
          <a:p>
            <a:pPr algn="ctr"/>
            <a:r>
              <a:rPr lang="en-US" sz="4000" b="1" dirty="0">
                <a:solidFill>
                  <a:srgbClr val="FF0000"/>
                </a:solidFill>
                <a:latin typeface="Arial" panose="020B0604020202020204" pitchFamily="34" charset="0"/>
                <a:cs typeface="Arial" panose="020B0604020202020204" pitchFamily="34" charset="0"/>
              </a:rPr>
              <a:t> Sacramento County</a:t>
            </a:r>
          </a:p>
        </p:txBody>
      </p:sp>
      <p:pic>
        <p:nvPicPr>
          <p:cNvPr id="8" name="Picture 7" descr="Checkbox Check Mark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78" y="4744792"/>
            <a:ext cx="546004" cy="552139"/>
          </a:xfrm>
          <a:prstGeom prst="rect">
            <a:avLst/>
          </a:prstGeom>
        </p:spPr>
      </p:pic>
      <p:pic>
        <p:nvPicPr>
          <p:cNvPr id="4" name="Picture 3" descr="Checkbox Check Mark · Free vector graphic on Pixabay">
            <a:extLst>
              <a:ext uri="{FF2B5EF4-FFF2-40B4-BE49-F238E27FC236}">
                <a16:creationId xmlns:a16="http://schemas.microsoft.com/office/drawing/2014/main" id="{2CDD9876-8A78-C335-8B81-650C118C8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97" y="2657533"/>
            <a:ext cx="546004" cy="552139"/>
          </a:xfrm>
          <a:prstGeom prst="rect">
            <a:avLst/>
          </a:prstGeom>
        </p:spPr>
      </p:pic>
      <p:pic>
        <p:nvPicPr>
          <p:cNvPr id="10" name="Picture 9" descr="Checkbox Check Mark · Free vector graphic on Pixabay">
            <a:extLst>
              <a:ext uri="{FF2B5EF4-FFF2-40B4-BE49-F238E27FC236}">
                <a16:creationId xmlns:a16="http://schemas.microsoft.com/office/drawing/2014/main" id="{EB78A897-886F-B14A-B4B7-67D4C0CA9B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78" y="3429000"/>
            <a:ext cx="546004" cy="552139"/>
          </a:xfrm>
          <a:prstGeom prst="rect">
            <a:avLst/>
          </a:prstGeom>
        </p:spPr>
      </p:pic>
      <p:pic>
        <p:nvPicPr>
          <p:cNvPr id="11" name="Picture 10" descr="Checkbox Check Mark · Free vector graphic on Pixabay">
            <a:extLst>
              <a:ext uri="{FF2B5EF4-FFF2-40B4-BE49-F238E27FC236}">
                <a16:creationId xmlns:a16="http://schemas.microsoft.com/office/drawing/2014/main" id="{05183EB4-1F93-8618-169F-24FF5AA04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78" y="4114267"/>
            <a:ext cx="546004" cy="552139"/>
          </a:xfrm>
          <a:prstGeom prst="rect">
            <a:avLst/>
          </a:prstGeom>
        </p:spPr>
      </p:pic>
      <p:sp>
        <p:nvSpPr>
          <p:cNvPr id="5" name="Date Placeholder 3">
            <a:extLst>
              <a:ext uri="{FF2B5EF4-FFF2-40B4-BE49-F238E27FC236}">
                <a16:creationId xmlns:a16="http://schemas.microsoft.com/office/drawing/2014/main" id="{7B45B96B-3618-BAB1-37D4-08AAF468476B}"/>
              </a:ext>
            </a:extLst>
          </p:cNvPr>
          <p:cNvSpPr txBox="1">
            <a:spLocks/>
          </p:cNvSpPr>
          <p:nvPr/>
        </p:nvSpPr>
        <p:spPr bwMode="auto">
          <a:xfrm>
            <a:off x="1637536" y="5843309"/>
            <a:ext cx="1635768" cy="307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r>
              <a:rPr lang="en-US" altLang="en-US" dirty="0">
                <a:solidFill>
                  <a:schemeClr val="bg1"/>
                </a:solidFill>
                <a:cs typeface="Arial" panose="020B0604020202020204" pitchFamily="34" charset="0"/>
              </a:rPr>
              <a:t>November 7,  2023</a:t>
            </a:r>
          </a:p>
        </p:txBody>
      </p:sp>
      <p:sp>
        <p:nvSpPr>
          <p:cNvPr id="6" name="Footer Placeholder 4">
            <a:extLst>
              <a:ext uri="{FF2B5EF4-FFF2-40B4-BE49-F238E27FC236}">
                <a16:creationId xmlns:a16="http://schemas.microsoft.com/office/drawing/2014/main" id="{1182C7D1-6A34-A4CE-D017-3040D0245AA6}"/>
              </a:ext>
            </a:extLst>
          </p:cNvPr>
          <p:cNvSpPr txBox="1">
            <a:spLocks/>
          </p:cNvSpPr>
          <p:nvPr/>
        </p:nvSpPr>
        <p:spPr bwMode="auto">
          <a:xfrm>
            <a:off x="3159700" y="5785707"/>
            <a:ext cx="5974355" cy="365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defTabSz="914400" eaLnBrk="1" hangingPunct="1"/>
            <a:r>
              <a:rPr lang="en-US" altLang="en-US" dirty="0">
                <a:solidFill>
                  <a:schemeClr val="bg1"/>
                </a:solidFill>
                <a:latin typeface="Tahoma" panose="020B0604030504040204" pitchFamily="34" charset="0"/>
                <a:cs typeface="Tahoma" panose="020B0604030504040204" pitchFamily="34" charset="0"/>
              </a:rPr>
              <a:t>Department of Health Services – Methamphetamine Awareness Day</a:t>
            </a:r>
          </a:p>
        </p:txBody>
      </p:sp>
      <p:sp>
        <p:nvSpPr>
          <p:cNvPr id="9" name="Slide Number Placeholder 5">
            <a:extLst>
              <a:ext uri="{FF2B5EF4-FFF2-40B4-BE49-F238E27FC236}">
                <a16:creationId xmlns:a16="http://schemas.microsoft.com/office/drawing/2014/main" id="{04EA3E13-D31F-0E15-6BC7-6A072713ADB1}"/>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7</a:t>
            </a:fld>
            <a:endParaRPr lang="en-US" altLang="en-US" dirty="0">
              <a:solidFill>
                <a:schemeClr val="bg1"/>
              </a:solidFill>
              <a:latin typeface="Times New Roman" panose="02020603050405020304" pitchFamily="18" charset="0"/>
            </a:endParaRPr>
          </a:p>
        </p:txBody>
      </p:sp>
      <p:cxnSp>
        <p:nvCxnSpPr>
          <p:cNvPr id="12" name="Straight Connector 11">
            <a:extLst>
              <a:ext uri="{FF2B5EF4-FFF2-40B4-BE49-F238E27FC236}">
                <a16:creationId xmlns:a16="http://schemas.microsoft.com/office/drawing/2014/main" id="{FE6BBF2B-DFC1-AEAD-86F5-3940BEE05A0D}"/>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13" name="Picture 2">
            <a:extLst>
              <a:ext uri="{FF2B5EF4-FFF2-40B4-BE49-F238E27FC236}">
                <a16:creationId xmlns:a16="http://schemas.microsoft.com/office/drawing/2014/main" id="{5B31DC09-CEF1-17E4-F067-83D8292B44E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3739" y="5810138"/>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0106499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501D1401-EDFC-9A7D-E1FB-505F7C76DCF1}"/>
              </a:ext>
            </a:extLst>
          </p:cNvPr>
          <p:cNvSpPr txBox="1">
            <a:spLocks/>
          </p:cNvSpPr>
          <p:nvPr/>
        </p:nvSpPr>
        <p:spPr bwMode="auto">
          <a:xfrm>
            <a:off x="1637536" y="5843309"/>
            <a:ext cx="1635768" cy="307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r>
              <a:rPr lang="en-US" altLang="en-US" dirty="0">
                <a:solidFill>
                  <a:schemeClr val="bg1"/>
                </a:solidFill>
                <a:cs typeface="Arial" panose="020B0604020202020204" pitchFamily="34" charset="0"/>
              </a:rPr>
              <a:t>November 7,  2023</a:t>
            </a:r>
          </a:p>
        </p:txBody>
      </p:sp>
      <p:sp>
        <p:nvSpPr>
          <p:cNvPr id="4" name="Footer Placeholder 4">
            <a:extLst>
              <a:ext uri="{FF2B5EF4-FFF2-40B4-BE49-F238E27FC236}">
                <a16:creationId xmlns:a16="http://schemas.microsoft.com/office/drawing/2014/main" id="{B8DC99AB-987B-2CC6-0F84-87B03028E2E2}"/>
              </a:ext>
            </a:extLst>
          </p:cNvPr>
          <p:cNvSpPr txBox="1">
            <a:spLocks/>
          </p:cNvSpPr>
          <p:nvPr/>
        </p:nvSpPr>
        <p:spPr bwMode="auto">
          <a:xfrm>
            <a:off x="3159700" y="5785707"/>
            <a:ext cx="5974355" cy="365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defTabSz="914400" eaLnBrk="1" hangingPunct="1"/>
            <a:r>
              <a:rPr lang="en-US" altLang="en-US" dirty="0">
                <a:solidFill>
                  <a:schemeClr val="bg1"/>
                </a:solidFill>
                <a:latin typeface="Tahoma" panose="020B0604030504040204" pitchFamily="34" charset="0"/>
                <a:cs typeface="Tahoma" panose="020B0604030504040204" pitchFamily="34" charset="0"/>
              </a:rPr>
              <a:t>Department of Health Services – Methamphetamine Awareness Day</a:t>
            </a:r>
          </a:p>
        </p:txBody>
      </p:sp>
      <p:sp>
        <p:nvSpPr>
          <p:cNvPr id="6" name="Slide Number Placeholder 5">
            <a:extLst>
              <a:ext uri="{FF2B5EF4-FFF2-40B4-BE49-F238E27FC236}">
                <a16:creationId xmlns:a16="http://schemas.microsoft.com/office/drawing/2014/main" id="{E94A73FB-6F94-D830-8F37-65A53EDC4EA8}"/>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8</a:t>
            </a:fld>
            <a:endParaRPr lang="en-US" altLang="en-US" dirty="0">
              <a:solidFill>
                <a:schemeClr val="bg1"/>
              </a:solidFill>
              <a:latin typeface="Times New Roman" panose="02020603050405020304" pitchFamily="18" charset="0"/>
            </a:endParaRPr>
          </a:p>
        </p:txBody>
      </p:sp>
      <p:cxnSp>
        <p:nvCxnSpPr>
          <p:cNvPr id="7" name="Straight Connector 6">
            <a:extLst>
              <a:ext uri="{FF2B5EF4-FFF2-40B4-BE49-F238E27FC236}">
                <a16:creationId xmlns:a16="http://schemas.microsoft.com/office/drawing/2014/main" id="{BF2F68CB-0C32-49DB-9096-7A878D664498}"/>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8" name="Picture 2">
            <a:extLst>
              <a:ext uri="{FF2B5EF4-FFF2-40B4-BE49-F238E27FC236}">
                <a16:creationId xmlns:a16="http://schemas.microsoft.com/office/drawing/2014/main" id="{BC6650D3-7BF8-EBB8-98BF-8DC1D6F9874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3739" y="5810138"/>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a:extLst>
              <a:ext uri="{FF2B5EF4-FFF2-40B4-BE49-F238E27FC236}">
                <a16:creationId xmlns:a16="http://schemas.microsoft.com/office/drawing/2014/main" id="{B8C44264-89A5-52F6-25D1-5B487C27180E}"/>
              </a:ext>
            </a:extLst>
          </p:cNvPr>
          <p:cNvSpPr txBox="1"/>
          <p:nvPr/>
        </p:nvSpPr>
        <p:spPr>
          <a:xfrm>
            <a:off x="6791548" y="2017793"/>
            <a:ext cx="2924806" cy="523220"/>
          </a:xfrm>
          <a:prstGeom prst="rect">
            <a:avLst/>
          </a:prstGeom>
          <a:noFill/>
        </p:spPr>
        <p:txBody>
          <a:bodyPr wrap="square">
            <a:spAutoFit/>
          </a:bodyPr>
          <a:lstStyle/>
          <a:p>
            <a:r>
              <a:rPr lang="pt-BR" sz="2800" b="1" dirty="0">
                <a:solidFill>
                  <a:srgbClr val="002060"/>
                </a:solidFill>
                <a:latin typeface="Arial" panose="020B0604020202020204" pitchFamily="34" charset="0"/>
                <a:cs typeface="Arial" panose="020B0604020202020204" pitchFamily="34" charset="0"/>
              </a:rPr>
              <a:t>WHO WE ARE </a:t>
            </a:r>
            <a:endParaRPr lang="en-US" sz="2800" b="1" dirty="0">
              <a:solidFill>
                <a:srgbClr val="002060"/>
              </a:solidFill>
            </a:endParaRPr>
          </a:p>
        </p:txBody>
      </p:sp>
      <p:sp>
        <p:nvSpPr>
          <p:cNvPr id="14" name="TextBox 13">
            <a:extLst>
              <a:ext uri="{FF2B5EF4-FFF2-40B4-BE49-F238E27FC236}">
                <a16:creationId xmlns:a16="http://schemas.microsoft.com/office/drawing/2014/main" id="{78D89E49-57F6-4E30-4DD6-856423FF2085}"/>
              </a:ext>
            </a:extLst>
          </p:cNvPr>
          <p:cNvSpPr txBox="1"/>
          <p:nvPr/>
        </p:nvSpPr>
        <p:spPr>
          <a:xfrm>
            <a:off x="327391" y="1781415"/>
            <a:ext cx="3127496" cy="538106"/>
          </a:xfrm>
          <a:prstGeom prst="rect">
            <a:avLst/>
          </a:prstGeom>
          <a:noFill/>
        </p:spPr>
        <p:txBody>
          <a:bodyPr wrap="square">
            <a:spAutoFit/>
          </a:bodyPr>
          <a:lstStyle/>
          <a:p>
            <a:pPr fontAlgn="base">
              <a:lnSpc>
                <a:spcPct val="110000"/>
              </a:lnSpc>
              <a:spcBef>
                <a:spcPct val="0"/>
              </a:spcBef>
              <a:spcAft>
                <a:spcPct val="0"/>
              </a:spcAft>
            </a:pPr>
            <a:r>
              <a:rPr lang="pt-BR" sz="2800" b="1" dirty="0">
                <a:solidFill>
                  <a:srgbClr val="002060"/>
                </a:solidFill>
                <a:latin typeface="Arial" panose="020B0604020202020204" pitchFamily="34" charset="0"/>
                <a:cs typeface="Arial" panose="020B0604020202020204" pitchFamily="34" charset="0"/>
              </a:rPr>
              <a:t>OUR MISSION </a:t>
            </a:r>
          </a:p>
        </p:txBody>
      </p:sp>
      <p:sp>
        <p:nvSpPr>
          <p:cNvPr id="16" name="TextBox 15">
            <a:extLst>
              <a:ext uri="{FF2B5EF4-FFF2-40B4-BE49-F238E27FC236}">
                <a16:creationId xmlns:a16="http://schemas.microsoft.com/office/drawing/2014/main" id="{D36BF7CD-4342-5C19-E980-3D4D66ABBA09}"/>
              </a:ext>
            </a:extLst>
          </p:cNvPr>
          <p:cNvSpPr txBox="1"/>
          <p:nvPr/>
        </p:nvSpPr>
        <p:spPr>
          <a:xfrm>
            <a:off x="4018939" y="651927"/>
            <a:ext cx="8229600" cy="1200329"/>
          </a:xfrm>
          <a:prstGeom prst="rect">
            <a:avLst/>
          </a:prstGeom>
          <a:noFill/>
        </p:spPr>
        <p:txBody>
          <a:bodyPr wrap="square">
            <a:spAutoFit/>
          </a:bodyPr>
          <a:lstStyle/>
          <a:p>
            <a:pPr defTabSz="2438339" eaLnBrk="0" fontAlgn="base" hangingPunct="0">
              <a:spcBef>
                <a:spcPct val="0"/>
              </a:spcBef>
              <a:spcAft>
                <a:spcPct val="0"/>
              </a:spcAft>
            </a:pPr>
            <a:r>
              <a:rPr lang="en-US" sz="3600" b="1" dirty="0">
                <a:solidFill>
                  <a:srgbClr val="000000"/>
                </a:solidFill>
                <a:latin typeface="Arial" panose="020B0604020202020204" pitchFamily="34" charset="0"/>
                <a:cs typeface="Arial" panose="020B0604020202020204" pitchFamily="34" charset="0"/>
              </a:rPr>
              <a:t>METHAMPHETAMINE COALITION </a:t>
            </a:r>
            <a:endParaRPr lang="en-US" sz="3600" dirty="0">
              <a:solidFill>
                <a:srgbClr val="000000"/>
              </a:solidFill>
              <a:latin typeface="Arial" panose="020B0604020202020204" pitchFamily="34" charset="0"/>
              <a:cs typeface="Arial" panose="020B0604020202020204" pitchFamily="34" charset="0"/>
            </a:endParaRPr>
          </a:p>
          <a:p>
            <a:pPr defTabSz="2438339" eaLnBrk="0" fontAlgn="base" hangingPunct="0">
              <a:spcBef>
                <a:spcPct val="0"/>
              </a:spcBef>
              <a:spcAft>
                <a:spcPct val="0"/>
              </a:spcAft>
            </a:pPr>
            <a:r>
              <a:rPr lang="en-US" sz="3600" i="1" dirty="0">
                <a:solidFill>
                  <a:srgbClr val="FF0000"/>
                </a:solidFill>
                <a:latin typeface="Arial" panose="020B0604020202020204" pitchFamily="34" charset="0"/>
                <a:cs typeface="Arial" panose="020B0604020202020204" pitchFamily="34" charset="0"/>
              </a:rPr>
              <a:t>Together, We Change Lives</a:t>
            </a:r>
            <a:endParaRPr lang="en-US" sz="3200" i="1"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5CA622B-4554-8748-4FD1-65040B0337F6}"/>
              </a:ext>
            </a:extLst>
          </p:cNvPr>
          <p:cNvSpPr txBox="1"/>
          <p:nvPr/>
        </p:nvSpPr>
        <p:spPr>
          <a:xfrm>
            <a:off x="6787661" y="2503677"/>
            <a:ext cx="4681591" cy="2092111"/>
          </a:xfrm>
          <a:prstGeom prst="rect">
            <a:avLst/>
          </a:prstGeom>
          <a:noFill/>
        </p:spPr>
        <p:txBody>
          <a:bodyPr wrap="square">
            <a:spAutoFit/>
          </a:bodyPr>
          <a:lstStyle/>
          <a:p>
            <a:pPr algn="l" defTabSz="2438339" eaLnBrk="0" fontAlgn="base" hangingPunct="0">
              <a:lnSpc>
                <a:spcPct val="110000"/>
              </a:lnSpc>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Healthcare professionals, </a:t>
            </a:r>
          </a:p>
          <a:p>
            <a:pPr algn="l" defTabSz="2438339" eaLnBrk="0" fontAlgn="base" hangingPunct="0">
              <a:lnSpc>
                <a:spcPct val="110000"/>
              </a:lnSpc>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community-based organizations, </a:t>
            </a:r>
          </a:p>
          <a:p>
            <a:pPr algn="l" defTabSz="2438339" eaLnBrk="0" fontAlgn="base" hangingPunct="0">
              <a:lnSpc>
                <a:spcPct val="110000"/>
              </a:lnSpc>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law enforcement, county agencies, and concerned citizens</a:t>
            </a:r>
            <a:endParaRPr lang="en-US" sz="1800" dirty="0">
              <a:solidFill>
                <a:srgbClr val="0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AF2FAD4-4F05-A38C-F895-1C7257C99F52}"/>
              </a:ext>
            </a:extLst>
          </p:cNvPr>
          <p:cNvSpPr txBox="1"/>
          <p:nvPr/>
        </p:nvSpPr>
        <p:spPr>
          <a:xfrm>
            <a:off x="327391" y="2285023"/>
            <a:ext cx="6460270" cy="2297873"/>
          </a:xfrm>
          <a:prstGeom prst="rect">
            <a:avLst/>
          </a:prstGeom>
          <a:noFill/>
        </p:spPr>
        <p:txBody>
          <a:bodyPr wrap="square">
            <a:spAutoFit/>
          </a:bodyPr>
          <a:lstStyle/>
          <a:p>
            <a:pPr defTabSz="2438339" eaLnBrk="0" fontAlgn="base" hangingPunct="0">
              <a:lnSpc>
                <a:spcPct val="110000"/>
              </a:lnSpc>
              <a:spcBef>
                <a:spcPct val="0"/>
              </a:spcBef>
              <a:spcAft>
                <a:spcPct val="0"/>
              </a:spcAft>
            </a:pPr>
            <a:r>
              <a:rPr lang="en-US" sz="2200" dirty="0">
                <a:solidFill>
                  <a:srgbClr val="000000"/>
                </a:solidFill>
                <a:latin typeface="Arial" panose="020B0604020202020204" pitchFamily="34" charset="0"/>
                <a:cs typeface="Arial" panose="020B0604020202020204" pitchFamily="34" charset="0"/>
              </a:rPr>
              <a:t>Prevent methamphetamine use and addiction through increasing awareness, expanding treatment access, promoting prevention messaging, encouraging early intervention, treatment and recovery, and enhancing and expanding public education and media outreach</a:t>
            </a:r>
          </a:p>
        </p:txBody>
      </p:sp>
      <p:pic>
        <p:nvPicPr>
          <p:cNvPr id="21" name="Picture 2">
            <a:extLst>
              <a:ext uri="{FF2B5EF4-FFF2-40B4-BE49-F238E27FC236}">
                <a16:creationId xmlns:a16="http://schemas.microsoft.com/office/drawing/2014/main" id="{50A6C4CB-B3B9-945A-05FA-A0946C4DE37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391" y="448754"/>
            <a:ext cx="3586040" cy="10998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87F62CF7-CB61-D115-0476-79795AA68E5A}"/>
              </a:ext>
            </a:extLst>
          </p:cNvPr>
          <p:cNvSpPr txBox="1"/>
          <p:nvPr/>
        </p:nvSpPr>
        <p:spPr>
          <a:xfrm>
            <a:off x="327391" y="4939991"/>
            <a:ext cx="966410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For quarterly meeting schedule: </a:t>
            </a:r>
            <a:r>
              <a:rPr lang="en-US" sz="2400" dirty="0">
                <a:latin typeface="Arial" panose="020B0604020202020204" pitchFamily="34" charset="0"/>
                <a:cs typeface="Arial" panose="020B0604020202020204" pitchFamily="34" charset="0"/>
              </a:rPr>
              <a:t>https://letstalkmeth.org/events/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 y="233680"/>
            <a:ext cx="11531601" cy="4811445"/>
          </a:xfrm>
          <a:prstGeom prst="rect">
            <a:avLst/>
          </a:prstGeom>
        </p:spPr>
        <p:txBody>
          <a:bodyPr wrap="square">
            <a:spAutoFit/>
          </a:bodyPr>
          <a:lstStyle/>
          <a:p>
            <a:pPr marL="0" lvl="8" defTabSz="2438339">
              <a:buClr>
                <a:srgbClr val="3F649A"/>
              </a:buClr>
              <a:buSzPct val="100000"/>
              <a:defRPr/>
            </a:pPr>
            <a:endParaRPr lang="en-US" sz="2133" dirty="0">
              <a:solidFill>
                <a:prstClr val="black"/>
              </a:solidFill>
              <a:latin typeface="Arial" panose="020B0604020202020204" pitchFamily="34" charset="0"/>
              <a:cs typeface="Arial" panose="020B0604020202020204" pitchFamily="34" charset="0"/>
            </a:endParaRPr>
          </a:p>
          <a:p>
            <a:pPr marL="380990" lvl="8" indent="-380990" defTabSz="2438339">
              <a:buClr>
                <a:srgbClr val="3F649A"/>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Launched in November 2020, </a:t>
            </a:r>
            <a:r>
              <a:rPr lang="en-US" sz="2400" b="1" dirty="0">
                <a:solidFill>
                  <a:srgbClr val="FF0000"/>
                </a:solidFill>
                <a:latin typeface="Arial" panose="020B0604020202020204" pitchFamily="34" charset="0"/>
                <a:cs typeface="Arial" panose="020B0604020202020204" pitchFamily="34" charset="0"/>
              </a:rPr>
              <a:t>Let’s Talk Meth </a:t>
            </a:r>
            <a:r>
              <a:rPr lang="en-US" sz="2400" dirty="0">
                <a:solidFill>
                  <a:prstClr val="black"/>
                </a:solidFill>
                <a:latin typeface="Arial" panose="020B0604020202020204" pitchFamily="34" charset="0"/>
                <a:cs typeface="Arial" panose="020B0604020202020204" pitchFamily="34" charset="0"/>
              </a:rPr>
              <a:t>targets people struggling with methamphetamine and their support systems, and includes a toolkit and resources for use by community members, partners, and stakeholders</a:t>
            </a:r>
          </a:p>
          <a:p>
            <a:pPr marL="0" lvl="8" defTabSz="2438339">
              <a:buClr>
                <a:srgbClr val="3F649A"/>
              </a:buClr>
              <a:buSzPct val="100000"/>
              <a:defRPr/>
            </a:pPr>
            <a:endParaRPr lang="en-US" sz="2400" dirty="0">
              <a:solidFill>
                <a:prstClr val="black"/>
              </a:solidFill>
              <a:latin typeface="Arial" panose="020B0604020202020204" pitchFamily="34" charset="0"/>
              <a:cs typeface="Arial" panose="020B0604020202020204" pitchFamily="34" charset="0"/>
            </a:endParaRPr>
          </a:p>
          <a:p>
            <a:pPr marL="380990" lvl="8" indent="-380990" defTabSz="2438339">
              <a:buClr>
                <a:srgbClr val="3F649A"/>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The purpose of the campaign is to decrease </a:t>
            </a:r>
          </a:p>
          <a:p>
            <a:pPr marL="0" lvl="8" defTabSz="2438339">
              <a:buClr>
                <a:srgbClr val="3F649A"/>
              </a:buClr>
              <a:buSzPct val="100000"/>
              <a:defRPr/>
            </a:pPr>
            <a:r>
              <a:rPr lang="en-US" sz="2400" dirty="0">
                <a:solidFill>
                  <a:prstClr val="black"/>
                </a:solidFill>
                <a:latin typeface="Arial" panose="020B0604020202020204" pitchFamily="34" charset="0"/>
                <a:cs typeface="Arial" panose="020B0604020202020204" pitchFamily="34" charset="0"/>
              </a:rPr>
              <a:t>     methamphetamine use in Sacramento County </a:t>
            </a:r>
          </a:p>
          <a:p>
            <a:pPr marL="0" lvl="8" defTabSz="2438339">
              <a:buClr>
                <a:srgbClr val="3F649A"/>
              </a:buClr>
              <a:buSzPct val="100000"/>
              <a:defRPr/>
            </a:pPr>
            <a:r>
              <a:rPr lang="en-US" sz="2400" dirty="0">
                <a:solidFill>
                  <a:prstClr val="black"/>
                </a:solidFill>
                <a:latin typeface="Arial" panose="020B0604020202020204" pitchFamily="34" charset="0"/>
                <a:cs typeface="Arial" panose="020B0604020202020204" pitchFamily="34" charset="0"/>
              </a:rPr>
              <a:t>     while increasing enrollment in substance </a:t>
            </a:r>
          </a:p>
          <a:p>
            <a:pPr marL="0" lvl="8" defTabSz="2438339">
              <a:buClr>
                <a:srgbClr val="3F649A"/>
              </a:buClr>
              <a:buSzPct val="100000"/>
              <a:defRPr/>
            </a:pPr>
            <a:r>
              <a:rPr lang="en-US" sz="2400" dirty="0">
                <a:solidFill>
                  <a:prstClr val="black"/>
                </a:solidFill>
                <a:latin typeface="Arial" panose="020B0604020202020204" pitchFamily="34" charset="0"/>
                <a:cs typeface="Arial" panose="020B0604020202020204" pitchFamily="34" charset="0"/>
              </a:rPr>
              <a:t>     use prevention and treatment programs</a:t>
            </a:r>
          </a:p>
          <a:p>
            <a:pPr marL="380990" lvl="8" indent="-380990" defTabSz="2438339">
              <a:buClr>
                <a:srgbClr val="3F649A"/>
              </a:buClr>
              <a:buSzPct val="100000"/>
              <a:buFont typeface="Arial" panose="020B0604020202020204" pitchFamily="34" charset="0"/>
              <a:buChar char="•"/>
              <a:defRPr/>
            </a:pPr>
            <a:endParaRPr lang="en-US" sz="2400" dirty="0">
              <a:solidFill>
                <a:prstClr val="black"/>
              </a:solidFill>
              <a:latin typeface="Arial" panose="020B0604020202020204" pitchFamily="34" charset="0"/>
              <a:cs typeface="Arial" panose="020B0604020202020204" pitchFamily="34" charset="0"/>
            </a:endParaRPr>
          </a:p>
          <a:p>
            <a:pPr marL="380990" lvl="8" indent="-380990" defTabSz="2438339">
              <a:buClr>
                <a:srgbClr val="3F649A"/>
              </a:buClr>
              <a:buSzPct val="100000"/>
              <a:buFont typeface="Arial" panose="020B0604020202020204" pitchFamily="34" charset="0"/>
              <a:buChar char="•"/>
              <a:defRPr/>
            </a:pPr>
            <a:r>
              <a:rPr lang="en-US" sz="2400" b="1" dirty="0">
                <a:solidFill>
                  <a:srgbClr val="FF0000"/>
                </a:solidFill>
                <a:latin typeface="Arial" panose="020B0604020202020204" pitchFamily="34" charset="0"/>
                <a:cs typeface="Arial" panose="020B0604020202020204" pitchFamily="34" charset="0"/>
              </a:rPr>
              <a:t>Let’s Talk Meth </a:t>
            </a:r>
            <a:r>
              <a:rPr lang="en-US" sz="2400" dirty="0">
                <a:latin typeface="Arial" panose="020B0604020202020204" pitchFamily="34" charset="0"/>
                <a:cs typeface="Arial" panose="020B0604020202020204" pitchFamily="34" charset="0"/>
              </a:rPr>
              <a:t>also</a:t>
            </a:r>
            <a:r>
              <a:rPr lang="en-US" sz="2400" b="1" dirty="0">
                <a:solidFill>
                  <a:srgbClr val="FF0000"/>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aims to target stigma </a:t>
            </a:r>
          </a:p>
          <a:p>
            <a:pPr marL="0" lvl="8" defTabSz="2438339">
              <a:buClr>
                <a:srgbClr val="3F649A"/>
              </a:buClr>
              <a:buSzPct val="100000"/>
              <a:defRPr/>
            </a:pPr>
            <a:r>
              <a:rPr lang="en-US" sz="2400" dirty="0">
                <a:solidFill>
                  <a:prstClr val="black"/>
                </a:solidFill>
                <a:latin typeface="Arial" panose="020B0604020202020204" pitchFamily="34" charset="0"/>
                <a:cs typeface="Arial" panose="020B0604020202020204" pitchFamily="34" charset="0"/>
              </a:rPr>
              <a:t>     reduction</a:t>
            </a:r>
          </a:p>
          <a:p>
            <a:pPr lvl="8" defTabSz="2438339">
              <a:buClr>
                <a:srgbClr val="3F649A"/>
              </a:buClr>
              <a:buSzPct val="100000"/>
              <a:defRPr/>
            </a:pPr>
            <a:endParaRPr lang="en-US" sz="2133"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5F113D5-5E6C-4CA3-8CCF-A2769EB5707D}"/>
              </a:ext>
            </a:extLst>
          </p:cNvPr>
          <p:cNvPicPr>
            <a:picLocks noChangeAspect="1"/>
          </p:cNvPicPr>
          <p:nvPr/>
        </p:nvPicPr>
        <p:blipFill>
          <a:blip r:embed="rId2"/>
          <a:stretch>
            <a:fillRect/>
          </a:stretch>
        </p:blipFill>
        <p:spPr>
          <a:xfrm>
            <a:off x="7294880" y="2037765"/>
            <a:ext cx="3881120" cy="3007360"/>
          </a:xfrm>
          <a:prstGeom prst="rect">
            <a:avLst/>
          </a:prstGeom>
        </p:spPr>
      </p:pic>
      <p:sp>
        <p:nvSpPr>
          <p:cNvPr id="2" name="Date Placeholder 3">
            <a:extLst>
              <a:ext uri="{FF2B5EF4-FFF2-40B4-BE49-F238E27FC236}">
                <a16:creationId xmlns:a16="http://schemas.microsoft.com/office/drawing/2014/main" id="{036FACD7-DC25-68D9-0873-8C44F4F98407}"/>
              </a:ext>
            </a:extLst>
          </p:cNvPr>
          <p:cNvSpPr txBox="1">
            <a:spLocks/>
          </p:cNvSpPr>
          <p:nvPr/>
        </p:nvSpPr>
        <p:spPr bwMode="auto">
          <a:xfrm>
            <a:off x="1637536" y="5843309"/>
            <a:ext cx="1635768" cy="307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r>
              <a:rPr lang="en-US" altLang="en-US" dirty="0">
                <a:solidFill>
                  <a:schemeClr val="bg1"/>
                </a:solidFill>
                <a:cs typeface="Arial" panose="020B0604020202020204" pitchFamily="34" charset="0"/>
              </a:rPr>
              <a:t>November 7,  2023</a:t>
            </a:r>
          </a:p>
        </p:txBody>
      </p:sp>
      <p:sp>
        <p:nvSpPr>
          <p:cNvPr id="4" name="Footer Placeholder 4">
            <a:extLst>
              <a:ext uri="{FF2B5EF4-FFF2-40B4-BE49-F238E27FC236}">
                <a16:creationId xmlns:a16="http://schemas.microsoft.com/office/drawing/2014/main" id="{C63185F0-6578-AF1B-C4A1-C1113CA55C42}"/>
              </a:ext>
            </a:extLst>
          </p:cNvPr>
          <p:cNvSpPr txBox="1">
            <a:spLocks/>
          </p:cNvSpPr>
          <p:nvPr/>
        </p:nvSpPr>
        <p:spPr bwMode="auto">
          <a:xfrm>
            <a:off x="3159700" y="5785707"/>
            <a:ext cx="5974355" cy="365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defTabSz="914400" eaLnBrk="1" hangingPunct="1"/>
            <a:r>
              <a:rPr lang="en-US" altLang="en-US" dirty="0">
                <a:solidFill>
                  <a:schemeClr val="bg1"/>
                </a:solidFill>
                <a:latin typeface="Tahoma" panose="020B0604030504040204" pitchFamily="34" charset="0"/>
                <a:cs typeface="Tahoma" panose="020B0604030504040204" pitchFamily="34" charset="0"/>
              </a:rPr>
              <a:t>Department of Health Services – Methamphetamine Awareness Day</a:t>
            </a:r>
          </a:p>
        </p:txBody>
      </p:sp>
      <p:sp>
        <p:nvSpPr>
          <p:cNvPr id="5" name="Slide Number Placeholder 5">
            <a:extLst>
              <a:ext uri="{FF2B5EF4-FFF2-40B4-BE49-F238E27FC236}">
                <a16:creationId xmlns:a16="http://schemas.microsoft.com/office/drawing/2014/main" id="{32774671-2271-34D6-07F3-47E7FEA53571}"/>
              </a:ext>
            </a:extLst>
          </p:cNvPr>
          <p:cNvSpPr txBox="1">
            <a:spLocks/>
          </p:cNvSpPr>
          <p:nvPr/>
        </p:nvSpPr>
        <p:spPr bwMode="auto">
          <a:xfrm>
            <a:off x="1124912" y="5804989"/>
            <a:ext cx="35200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defTabSz="914400" eaLnBrk="1" hangingPunct="1"/>
            <a:fld id="{64251A4C-BE8A-4D3F-B670-FFFDD555A216}" type="slidenum">
              <a:rPr lang="en-US" altLang="en-US" smtClean="0">
                <a:solidFill>
                  <a:schemeClr val="bg1"/>
                </a:solidFill>
                <a:latin typeface="Times New Roman" panose="02020603050405020304" pitchFamily="18" charset="0"/>
              </a:rPr>
              <a:pPr defTabSz="914400" eaLnBrk="1" hangingPunct="1"/>
              <a:t>9</a:t>
            </a:fld>
            <a:endParaRPr lang="en-US" altLang="en-US" dirty="0">
              <a:solidFill>
                <a:schemeClr val="bg1"/>
              </a:solidFill>
              <a:latin typeface="Times New Roman" panose="02020603050405020304" pitchFamily="18" charset="0"/>
            </a:endParaRPr>
          </a:p>
        </p:txBody>
      </p:sp>
      <p:cxnSp>
        <p:nvCxnSpPr>
          <p:cNvPr id="7" name="Straight Connector 6">
            <a:extLst>
              <a:ext uri="{FF2B5EF4-FFF2-40B4-BE49-F238E27FC236}">
                <a16:creationId xmlns:a16="http://schemas.microsoft.com/office/drawing/2014/main" id="{4F941A31-C5C9-4941-1175-DFC749FD23B2}"/>
              </a:ext>
            </a:extLst>
          </p:cNvPr>
          <p:cNvCxnSpPr/>
          <p:nvPr/>
        </p:nvCxnSpPr>
        <p:spPr>
          <a:xfrm flipH="1">
            <a:off x="1300912" y="5733094"/>
            <a:ext cx="8415337" cy="0"/>
          </a:xfrm>
          <a:prstGeom prst="line">
            <a:avLst/>
          </a:prstGeom>
          <a:solidFill>
            <a:srgbClr val="0066CC"/>
          </a:solidFill>
          <a:ln w="25400" cap="flat" cmpd="sng" algn="ctr">
            <a:noFill/>
            <a:prstDash val="solid"/>
          </a:ln>
          <a:effectLst/>
        </p:spPr>
      </p:cxnSp>
      <p:pic>
        <p:nvPicPr>
          <p:cNvPr id="8" name="Picture 2">
            <a:extLst>
              <a:ext uri="{FF2B5EF4-FFF2-40B4-BE49-F238E27FC236}">
                <a16:creationId xmlns:a16="http://schemas.microsoft.com/office/drawing/2014/main" id="{A53E879A-BBCF-B5E0-9DDD-24FC7EAF2F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3739" y="5810138"/>
            <a:ext cx="1322374" cy="316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95646444"/>
      </p:ext>
    </p:extLst>
  </p:cSld>
  <p:clrMapOvr>
    <a:masterClrMapping/>
  </p:clrMapOvr>
  <p:transition spd="med"/>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5CCB28C-7D26-4A36-9CFC-D739C28F3D1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Main Event</Template>
  <TotalTime>4007</TotalTime>
  <Words>618</Words>
  <Application>Microsoft Office PowerPoint</Application>
  <PresentationFormat>Widescreen</PresentationFormat>
  <Paragraphs>155</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Avenir Next LT Pro</vt:lpstr>
      <vt:lpstr>Calibri</vt:lpstr>
      <vt:lpstr>Impact</vt:lpstr>
      <vt:lpstr>Tahoma</vt:lpstr>
      <vt:lpstr>Times New Roman</vt:lpstr>
      <vt:lpstr>Wingdings</vt:lpstr>
      <vt:lpstr>Main Event</vt:lpstr>
      <vt:lpstr>PowerPoint Presentation</vt:lpstr>
      <vt:lpstr>Methamphetamine Awareness Day November 30, 2023</vt:lpstr>
      <vt:lpstr>PowerPoint Presentation</vt:lpstr>
      <vt:lpstr>PowerPoint Presentation</vt:lpstr>
      <vt:lpstr>PowerPoint Presentation</vt:lpstr>
      <vt:lpstr>Addressing meth through partnerships</vt:lpstr>
      <vt:lpstr>PowerPoint Presentation</vt:lpstr>
      <vt:lpstr>PowerPoint Presentation</vt:lpstr>
      <vt:lpstr>PowerPoint Presentation</vt:lpstr>
      <vt:lpstr>PowerPoint Presentation</vt:lpstr>
      <vt:lpstr>ThANK YOU</vt:lpstr>
    </vt:vector>
  </TitlesOfParts>
  <Company>County of Sacramento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Methamphetamine-Involved Deaths</dc:title>
  <dc:creator>Dasalla. Stephanie</dc:creator>
  <cp:lastModifiedBy>Dasalla. Stephanie</cp:lastModifiedBy>
  <cp:revision>33</cp:revision>
  <dcterms:created xsi:type="dcterms:W3CDTF">2023-08-02T03:35:02Z</dcterms:created>
  <dcterms:modified xsi:type="dcterms:W3CDTF">2023-10-06T19:11:15Z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