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4"/>
  </p:sldMasterIdLst>
  <p:notesMasterIdLst>
    <p:notesMasterId r:id="rId21"/>
  </p:notesMasterIdLst>
  <p:handoutMasterIdLst>
    <p:handoutMasterId r:id="rId22"/>
  </p:handoutMasterIdLst>
  <p:sldIdLst>
    <p:sldId id="381" r:id="rId5"/>
    <p:sldId id="392" r:id="rId6"/>
    <p:sldId id="391" r:id="rId7"/>
    <p:sldId id="566" r:id="rId8"/>
    <p:sldId id="567" r:id="rId9"/>
    <p:sldId id="396" r:id="rId10"/>
    <p:sldId id="256" r:id="rId11"/>
    <p:sldId id="257" r:id="rId12"/>
    <p:sldId id="258" r:id="rId13"/>
    <p:sldId id="259" r:id="rId14"/>
    <p:sldId id="260" r:id="rId15"/>
    <p:sldId id="395" r:id="rId16"/>
    <p:sldId id="371" r:id="rId17"/>
    <p:sldId id="290" r:id="rId18"/>
    <p:sldId id="389" r:id="rId19"/>
    <p:sldId id="3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2060"/>
    <a:srgbClr val="0066CC"/>
    <a:srgbClr val="B80E0F"/>
    <a:srgbClr val="CC3399"/>
    <a:srgbClr val="CC00CC"/>
    <a:srgbClr val="FF00FF"/>
    <a:srgbClr val="196BB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63" d="100"/>
          <a:sy n="63" d="100"/>
        </p:scale>
        <p:origin x="84" y="4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r>
              <a:rPr lang="en-US">
                <a:solidFill>
                  <a:schemeClr val="tx1"/>
                </a:solidFill>
              </a:rPr>
              <a:t>FY23/24 Sacramento County SUPT Services Provided to Youth, Transition Aged Youth, Adults, Older</a:t>
            </a:r>
            <a:r>
              <a:rPr lang="en-US" baseline="0">
                <a:solidFill>
                  <a:schemeClr val="tx1"/>
                </a:solidFill>
              </a:rPr>
              <a:t> Adults, Pregnant, Parenting Women, and Other Special Populations</a:t>
            </a:r>
            <a:endParaRPr lang="en-US">
              <a:solidFill>
                <a:schemeClr val="tx1"/>
              </a:solidFill>
            </a:endParaRPr>
          </a:p>
        </c:rich>
      </c:tx>
      <c:layout>
        <c:manualLayout>
          <c:xMode val="edge"/>
          <c:yMode val="edge"/>
          <c:x val="9.8676531031648182E-2"/>
          <c:y val="4.7519217330538085E-2"/>
        </c:manualLayout>
      </c:layout>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6FF6-473D-BAF0-0C4F8E194B2E}"/>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6FF6-473D-BAF0-0C4F8E194B2E}"/>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6FF6-473D-BAF0-0C4F8E194B2E}"/>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6FF6-473D-BAF0-0C4F8E194B2E}"/>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6FF6-473D-BAF0-0C4F8E194B2E}"/>
              </c:ext>
            </c:extLst>
          </c:dPt>
          <c:dLbls>
            <c:dLbl>
              <c:idx val="1"/>
              <c:layout>
                <c:manualLayout>
                  <c:x val="2.5220767354410006E-2"/>
                  <c:y val="-8.02589990421423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F6-473D-BAF0-0C4F8E194B2E}"/>
                </c:ext>
              </c:extLst>
            </c:dLbl>
            <c:spPr>
              <a:solidFill>
                <a:schemeClr val="tx1">
                  <a:lumMod val="75000"/>
                  <a:lumOff val="25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Sheet1!$A$1:$A$5</c:f>
              <c:strCache>
                <c:ptCount val="5"/>
                <c:pt idx="0">
                  <c:v>Opiates</c:v>
                </c:pt>
                <c:pt idx="1">
                  <c:v>Methamphetamines</c:v>
                </c:pt>
                <c:pt idx="2">
                  <c:v>Alcohol</c:v>
                </c:pt>
                <c:pt idx="3">
                  <c:v>Marijuana</c:v>
                </c:pt>
                <c:pt idx="4">
                  <c:v>Other</c:v>
                </c:pt>
              </c:strCache>
            </c:strRef>
          </c:cat>
          <c:val>
            <c:numRef>
              <c:f>Sheet1!$B$1:$B$5</c:f>
              <c:numCache>
                <c:formatCode>0.0%</c:formatCode>
                <c:ptCount val="5"/>
                <c:pt idx="0">
                  <c:v>0.41899999999999998</c:v>
                </c:pt>
                <c:pt idx="1">
                  <c:v>0.23100000000000001</c:v>
                </c:pt>
                <c:pt idx="2">
                  <c:v>0.214</c:v>
                </c:pt>
                <c:pt idx="3">
                  <c:v>8.7999999999999995E-2</c:v>
                </c:pt>
                <c:pt idx="4">
                  <c:v>4.8000000000000001E-2</c:v>
                </c:pt>
              </c:numCache>
            </c:numRef>
          </c:val>
          <c:extLst>
            <c:ext xmlns:c16="http://schemas.microsoft.com/office/drawing/2014/chart" uri="{C3380CC4-5D6E-409C-BE32-E72D297353CC}">
              <c16:uniqueId val="{0000000A-6FF6-473D-BAF0-0C4F8E194B2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0896537439601803"/>
          <c:y val="0.37658198385579161"/>
          <c:w val="0.21869594907295031"/>
          <c:h val="0.38958935164550978"/>
        </c:manualLayout>
      </c:layout>
      <c:overlay val="0"/>
      <c:spPr>
        <a:solidFill>
          <a:schemeClr val="lt1">
            <a:alpha val="50000"/>
          </a:schemeClr>
        </a:solid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a:solidFill>
                  <a:schemeClr val="tx1"/>
                </a:solidFill>
              </a:rPr>
              <a:t>TOTAL BY AGE= 342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Sheet2!$G$4:$G$10</c:f>
              <c:strCache>
                <c:ptCount val="7"/>
                <c:pt idx="0">
                  <c:v>19</c:v>
                </c:pt>
                <c:pt idx="1">
                  <c:v>20-29</c:v>
                </c:pt>
                <c:pt idx="2">
                  <c:v>30-39</c:v>
                </c:pt>
                <c:pt idx="3">
                  <c:v>40-49</c:v>
                </c:pt>
                <c:pt idx="4">
                  <c:v>50-59</c:v>
                </c:pt>
                <c:pt idx="5">
                  <c:v>60-69</c:v>
                </c:pt>
                <c:pt idx="6">
                  <c:v>70-74</c:v>
                </c:pt>
              </c:strCache>
            </c:strRef>
          </c:cat>
          <c:val>
            <c:numRef>
              <c:f>Sheet2!$H$4:$H$10</c:f>
              <c:numCache>
                <c:formatCode>General</c:formatCode>
                <c:ptCount val="7"/>
                <c:pt idx="0">
                  <c:v>1</c:v>
                </c:pt>
                <c:pt idx="1">
                  <c:v>24</c:v>
                </c:pt>
                <c:pt idx="2">
                  <c:v>70</c:v>
                </c:pt>
                <c:pt idx="3">
                  <c:v>74</c:v>
                </c:pt>
                <c:pt idx="4">
                  <c:v>80</c:v>
                </c:pt>
                <c:pt idx="5">
                  <c:v>84</c:v>
                </c:pt>
                <c:pt idx="6">
                  <c:v>9</c:v>
                </c:pt>
              </c:numCache>
            </c:numRef>
          </c:val>
          <c:extLst>
            <c:ext xmlns:c16="http://schemas.microsoft.com/office/drawing/2014/chart" uri="{C3380CC4-5D6E-409C-BE32-E72D297353CC}">
              <c16:uniqueId val="{00000000-1EE9-40D4-B1D8-AE2F6196B64A}"/>
            </c:ext>
          </c:extLst>
        </c:ser>
        <c:dLbls>
          <c:showLegendKey val="0"/>
          <c:showVal val="0"/>
          <c:showCatName val="0"/>
          <c:showSerName val="0"/>
          <c:showPercent val="0"/>
          <c:showBubbleSize val="0"/>
        </c:dLbls>
        <c:gapWidth val="219"/>
        <c:overlap val="-27"/>
        <c:axId val="1492926159"/>
        <c:axId val="1492926639"/>
      </c:barChart>
      <c:catAx>
        <c:axId val="149292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92926639"/>
        <c:crosses val="autoZero"/>
        <c:auto val="1"/>
        <c:lblAlgn val="ctr"/>
        <c:lblOffset val="100"/>
        <c:noMultiLvlLbl val="0"/>
      </c:catAx>
      <c:valAx>
        <c:axId val="149292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29261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TOTAL BY GENDER</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Sheet3!$L$83</c:f>
              <c:strCache>
                <c:ptCount val="1"/>
                <c:pt idx="0">
                  <c:v>TOTAL</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A74D-47D4-ABA9-97571F89648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A74D-47D4-ABA9-97571F896483}"/>
              </c:ext>
            </c:extLst>
          </c:dPt>
          <c:dLbls>
            <c:dLbl>
              <c:idx val="1"/>
              <c:tx>
                <c:rich>
                  <a:bodyPr/>
                  <a:lstStyle/>
                  <a:p>
                    <a:fld id="{3E881DF4-45B5-4F14-B7AE-DB52B18361C1}" type="CATEGORYNAME">
                      <a:rPr lang="en-US"/>
                      <a:pPr/>
                      <a:t>[CATEGORY NAME]</a:t>
                    </a:fld>
                    <a:r>
                      <a:rPr lang="en-US" baseline="0" dirty="0"/>
                      <a:t>
</a:t>
                    </a:r>
                    <a:fld id="{73E4A5CD-FD17-458C-B16D-1B273E903045}" type="VALUE">
                      <a:rPr lang="en-US" baseline="0"/>
                      <a:pPr/>
                      <a:t>[VALUE]</a:t>
                    </a:fld>
                    <a:r>
                      <a:rPr lang="en-US" baseline="0" dirty="0"/>
                      <a:t>
</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74D-47D4-ABA9-97571F89648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Sheet3!$K$84:$K$85</c:f>
              <c:strCache>
                <c:ptCount val="2"/>
                <c:pt idx="0">
                  <c:v>FEMALE</c:v>
                </c:pt>
                <c:pt idx="1">
                  <c:v>MALE</c:v>
                </c:pt>
              </c:strCache>
            </c:strRef>
          </c:cat>
          <c:val>
            <c:numRef>
              <c:f>Sheet3!$L$84:$L$85</c:f>
              <c:numCache>
                <c:formatCode>0%</c:formatCode>
                <c:ptCount val="2"/>
                <c:pt idx="0">
                  <c:v>0.24269005847953215</c:v>
                </c:pt>
                <c:pt idx="1">
                  <c:v>0.75730994152046782</c:v>
                </c:pt>
              </c:numCache>
            </c:numRef>
          </c:val>
          <c:extLst>
            <c:ext xmlns:c16="http://schemas.microsoft.com/office/drawing/2014/chart" uri="{C3380CC4-5D6E-409C-BE32-E72D297353CC}">
              <c16:uniqueId val="{00000004-A74D-47D4-ABA9-97571F896483}"/>
            </c:ext>
          </c:extLst>
        </c:ser>
        <c:dLbls>
          <c:dLblPos val="inEnd"/>
          <c:showLegendKey val="0"/>
          <c:showVal val="0"/>
          <c:showCatName val="1"/>
          <c:showSerName val="0"/>
          <c:showPercent val="1"/>
          <c:showBubbleSize val="0"/>
          <c:showLeaderLines val="0"/>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 ZIP CODES THAT HAD 10 OR MORE DEATHS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Sheet4!$I$3</c:f>
              <c:strCache>
                <c:ptCount val="1"/>
                <c:pt idx="0">
                  <c:v>TOTAL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Sheet4!$H$4:$H$15</c:f>
              <c:numCache>
                <c:formatCode>General</c:formatCode>
                <c:ptCount val="12"/>
                <c:pt idx="0">
                  <c:v>95821</c:v>
                </c:pt>
                <c:pt idx="1">
                  <c:v>95826</c:v>
                </c:pt>
                <c:pt idx="2">
                  <c:v>95814</c:v>
                </c:pt>
                <c:pt idx="3">
                  <c:v>95660</c:v>
                </c:pt>
                <c:pt idx="4">
                  <c:v>95838</c:v>
                </c:pt>
                <c:pt idx="5">
                  <c:v>95608</c:v>
                </c:pt>
                <c:pt idx="6">
                  <c:v>95825</c:v>
                </c:pt>
                <c:pt idx="7">
                  <c:v>95828</c:v>
                </c:pt>
                <c:pt idx="8">
                  <c:v>95811</c:v>
                </c:pt>
                <c:pt idx="9">
                  <c:v>95823</c:v>
                </c:pt>
                <c:pt idx="10">
                  <c:v>95816</c:v>
                </c:pt>
                <c:pt idx="11">
                  <c:v>95815</c:v>
                </c:pt>
              </c:numCache>
            </c:numRef>
          </c:cat>
          <c:val>
            <c:numRef>
              <c:f>Sheet4!$I$4:$I$15</c:f>
              <c:numCache>
                <c:formatCode>General</c:formatCode>
                <c:ptCount val="12"/>
                <c:pt idx="0">
                  <c:v>10</c:v>
                </c:pt>
                <c:pt idx="1">
                  <c:v>11</c:v>
                </c:pt>
                <c:pt idx="2">
                  <c:v>13</c:v>
                </c:pt>
                <c:pt idx="3">
                  <c:v>13</c:v>
                </c:pt>
                <c:pt idx="4">
                  <c:v>13</c:v>
                </c:pt>
                <c:pt idx="5">
                  <c:v>14</c:v>
                </c:pt>
                <c:pt idx="6">
                  <c:v>14</c:v>
                </c:pt>
                <c:pt idx="7">
                  <c:v>16</c:v>
                </c:pt>
                <c:pt idx="8">
                  <c:v>19</c:v>
                </c:pt>
                <c:pt idx="9">
                  <c:v>23</c:v>
                </c:pt>
                <c:pt idx="10">
                  <c:v>26</c:v>
                </c:pt>
                <c:pt idx="11">
                  <c:v>27</c:v>
                </c:pt>
              </c:numCache>
            </c:numRef>
          </c:val>
          <c:extLst>
            <c:ext xmlns:c16="http://schemas.microsoft.com/office/drawing/2014/chart" uri="{C3380CC4-5D6E-409C-BE32-E72D297353CC}">
              <c16:uniqueId val="{00000000-2F75-48F7-BB5C-D696F0387384}"/>
            </c:ext>
          </c:extLst>
        </c:ser>
        <c:dLbls>
          <c:showLegendKey val="0"/>
          <c:showVal val="0"/>
          <c:showCatName val="0"/>
          <c:showSerName val="0"/>
          <c:showPercent val="0"/>
          <c:showBubbleSize val="0"/>
        </c:dLbls>
        <c:gapWidth val="219"/>
        <c:overlap val="-27"/>
        <c:axId val="1684143711"/>
        <c:axId val="1684142271"/>
        <c:extLst>
          <c:ext xmlns:c15="http://schemas.microsoft.com/office/drawing/2012/chart" uri="{02D57815-91ED-43cb-92C2-25804820EDAC}">
            <c15:filteredBarSeries>
              <c15:ser>
                <c:idx val="0"/>
                <c:order val="0"/>
                <c:tx>
                  <c:strRef>
                    <c:extLst>
                      <c:ext uri="{02D57815-91ED-43cb-92C2-25804820EDAC}">
                        <c15:formulaRef>
                          <c15:sqref>Sheet4!$H$3</c15:sqref>
                        </c15:formulaRef>
                      </c:ext>
                    </c:extLst>
                    <c:strCache>
                      <c:ptCount val="1"/>
                      <c:pt idx="0">
                        <c:v>ZIP CODE</c:v>
                      </c:pt>
                    </c:strCache>
                  </c:strRef>
                </c:tx>
                <c:spPr>
                  <a:solidFill>
                    <a:schemeClr val="accent2"/>
                  </a:solidFill>
                  <a:ln>
                    <a:noFill/>
                  </a:ln>
                  <a:effectLst/>
                </c:spPr>
                <c:invertIfNegative val="0"/>
                <c:cat>
                  <c:numRef>
                    <c:extLst>
                      <c:ext uri="{02D57815-91ED-43cb-92C2-25804820EDAC}">
                        <c15:formulaRef>
                          <c15:sqref>Sheet4!$H$4:$H$15</c15:sqref>
                        </c15:formulaRef>
                      </c:ext>
                    </c:extLst>
                    <c:numCache>
                      <c:formatCode>General</c:formatCode>
                      <c:ptCount val="12"/>
                      <c:pt idx="0">
                        <c:v>95821</c:v>
                      </c:pt>
                      <c:pt idx="1">
                        <c:v>95826</c:v>
                      </c:pt>
                      <c:pt idx="2">
                        <c:v>95814</c:v>
                      </c:pt>
                      <c:pt idx="3">
                        <c:v>95660</c:v>
                      </c:pt>
                      <c:pt idx="4">
                        <c:v>95838</c:v>
                      </c:pt>
                      <c:pt idx="5">
                        <c:v>95608</c:v>
                      </c:pt>
                      <c:pt idx="6">
                        <c:v>95825</c:v>
                      </c:pt>
                      <c:pt idx="7">
                        <c:v>95828</c:v>
                      </c:pt>
                      <c:pt idx="8">
                        <c:v>95811</c:v>
                      </c:pt>
                      <c:pt idx="9">
                        <c:v>95823</c:v>
                      </c:pt>
                      <c:pt idx="10">
                        <c:v>95816</c:v>
                      </c:pt>
                      <c:pt idx="11">
                        <c:v>95815</c:v>
                      </c:pt>
                    </c:numCache>
                  </c:numRef>
                </c:cat>
                <c:val>
                  <c:numRef>
                    <c:extLst>
                      <c:ext uri="{02D57815-91ED-43cb-92C2-25804820EDAC}">
                        <c15:formulaRef>
                          <c15:sqref>Sheet4!$H$4:$H$15</c15:sqref>
                        </c15:formulaRef>
                      </c:ext>
                    </c:extLst>
                    <c:numCache>
                      <c:formatCode>General</c:formatCode>
                      <c:ptCount val="12"/>
                      <c:pt idx="0">
                        <c:v>95821</c:v>
                      </c:pt>
                      <c:pt idx="1">
                        <c:v>95826</c:v>
                      </c:pt>
                      <c:pt idx="2">
                        <c:v>95814</c:v>
                      </c:pt>
                      <c:pt idx="3">
                        <c:v>95660</c:v>
                      </c:pt>
                      <c:pt idx="4">
                        <c:v>95838</c:v>
                      </c:pt>
                      <c:pt idx="5">
                        <c:v>95608</c:v>
                      </c:pt>
                      <c:pt idx="6">
                        <c:v>95825</c:v>
                      </c:pt>
                      <c:pt idx="7">
                        <c:v>95828</c:v>
                      </c:pt>
                      <c:pt idx="8">
                        <c:v>95811</c:v>
                      </c:pt>
                      <c:pt idx="9">
                        <c:v>95823</c:v>
                      </c:pt>
                      <c:pt idx="10">
                        <c:v>95816</c:v>
                      </c:pt>
                      <c:pt idx="11">
                        <c:v>95815</c:v>
                      </c:pt>
                    </c:numCache>
                  </c:numRef>
                </c:val>
                <c:extLst>
                  <c:ext xmlns:c16="http://schemas.microsoft.com/office/drawing/2014/chart" uri="{C3380CC4-5D6E-409C-BE32-E72D297353CC}">
                    <c16:uniqueId val="{00000001-2F75-48F7-BB5C-D696F0387384}"/>
                  </c:ext>
                </c:extLst>
              </c15:ser>
            </c15:filteredBarSeries>
          </c:ext>
        </c:extLst>
      </c:barChart>
      <c:catAx>
        <c:axId val="168414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684142271"/>
        <c:crosses val="autoZero"/>
        <c:auto val="1"/>
        <c:lblAlgn val="ctr"/>
        <c:lblOffset val="100"/>
        <c:noMultiLvlLbl val="0"/>
      </c:catAx>
      <c:valAx>
        <c:axId val="1684142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143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1"/>
                </a:solidFill>
                <a:latin typeface="+mn-lt"/>
                <a:ea typeface="+mn-ea"/>
                <a:cs typeface="+mn-cs"/>
              </a:defRPr>
            </a:pPr>
            <a:r>
              <a:rPr lang="en-US" sz="2800">
                <a:solidFill>
                  <a:schemeClr val="tx1"/>
                </a:solidFill>
              </a:rPr>
              <a:t>TOTAL BY RACE/ETHNICITY</a:t>
            </a:r>
          </a:p>
        </c:rich>
      </c:tx>
      <c:layout>
        <c:manualLayout>
          <c:xMode val="edge"/>
          <c:yMode val="edge"/>
          <c:x val="0.10857943667482288"/>
          <c:y val="1.861343809621168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Sheet5!$J$195</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7D-42E1-A620-387967CD36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7D-42E1-A620-387967CD36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7D-42E1-A620-387967CD36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57D-42E1-A620-387967CD36B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57D-42E1-A620-387967CD36B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7D-42E1-A620-387967CD36B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7D-42E1-A620-387967CD36B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7D-42E1-A620-387967CD36B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7D-42E1-A620-387967CD36B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7D-42E1-A620-387967CD36B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Sheet5!$I$196:$I$200</c:f>
              <c:strCache>
                <c:ptCount val="5"/>
                <c:pt idx="0">
                  <c:v>AA/B</c:v>
                </c:pt>
                <c:pt idx="1">
                  <c:v>WHITE</c:v>
                </c:pt>
                <c:pt idx="2">
                  <c:v>LATINO</c:v>
                </c:pt>
                <c:pt idx="3">
                  <c:v>NATIVE</c:v>
                </c:pt>
                <c:pt idx="4">
                  <c:v>OTHER</c:v>
                </c:pt>
              </c:strCache>
            </c:strRef>
          </c:cat>
          <c:val>
            <c:numRef>
              <c:f>Sheet5!$J$196:$J$200</c:f>
              <c:numCache>
                <c:formatCode>0%</c:formatCode>
                <c:ptCount val="5"/>
                <c:pt idx="0">
                  <c:v>0.21929824561403508</c:v>
                </c:pt>
                <c:pt idx="1">
                  <c:v>0.56140350877192979</c:v>
                </c:pt>
                <c:pt idx="2">
                  <c:v>0.11403508771929824</c:v>
                </c:pt>
                <c:pt idx="3">
                  <c:v>2.9239766081871343E-2</c:v>
                </c:pt>
                <c:pt idx="4">
                  <c:v>7.6023391812865493E-2</c:v>
                </c:pt>
              </c:numCache>
            </c:numRef>
          </c:val>
          <c:extLst>
            <c:ext xmlns:c16="http://schemas.microsoft.com/office/drawing/2014/chart" uri="{C3380CC4-5D6E-409C-BE32-E72D297353CC}">
              <c16:uniqueId val="{0000000A-057D-42E1-A620-387967CD36B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0.06008</cdr:x>
      <cdr:y>0.3908</cdr:y>
    </cdr:from>
    <cdr:to>
      <cdr:x>0.16701</cdr:x>
      <cdr:y>0.56393</cdr:y>
    </cdr:to>
    <cdr:sp macro="" textlink="">
      <cdr:nvSpPr>
        <cdr:cNvPr id="2" name="TextBox 1">
          <a:extLst xmlns:a="http://schemas.openxmlformats.org/drawingml/2006/main">
            <a:ext uri="{FF2B5EF4-FFF2-40B4-BE49-F238E27FC236}">
              <a16:creationId xmlns:a16="http://schemas.microsoft.com/office/drawing/2014/main" id="{B297FF45-6098-6CB2-94EA-142D27DF4BA4}"/>
            </a:ext>
          </a:extLst>
        </cdr:cNvPr>
        <cdr:cNvSpPr txBox="1"/>
      </cdr:nvSpPr>
      <cdr:spPr>
        <a:xfrm xmlns:a="http://schemas.openxmlformats.org/drawingml/2006/main">
          <a:off x="513806" y="20639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0.0114</cdr:x>
      <cdr:y>0.34504</cdr:y>
    </cdr:from>
    <cdr:to>
      <cdr:x>0.18423</cdr:x>
      <cdr:y>0.57053</cdr:y>
    </cdr:to>
    <cdr:sp macro="" textlink="">
      <cdr:nvSpPr>
        <cdr:cNvPr id="3" name="TextBox 2">
          <a:extLst xmlns:a="http://schemas.openxmlformats.org/drawingml/2006/main">
            <a:ext uri="{FF2B5EF4-FFF2-40B4-BE49-F238E27FC236}">
              <a16:creationId xmlns:a16="http://schemas.microsoft.com/office/drawing/2014/main" id="{9807EB74-4361-0196-75F9-B931B360CF06}"/>
            </a:ext>
          </a:extLst>
        </cdr:cNvPr>
        <cdr:cNvSpPr txBox="1"/>
      </cdr:nvSpPr>
      <cdr:spPr>
        <a:xfrm xmlns:a="http://schemas.openxmlformats.org/drawingml/2006/main">
          <a:off x="104503" y="1822268"/>
          <a:ext cx="1584823" cy="11908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FY23/24 YTD </a:t>
          </a:r>
        </a:p>
        <a:p xmlns:a="http://schemas.openxmlformats.org/drawingml/2006/main">
          <a:r>
            <a:rPr lang="en-US" sz="1200" b="1" dirty="0"/>
            <a:t>(July 1, 2023 – May 31, 2024) Approximately 6,061 Individuals Received Treatment Services.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8/7/2024</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8/6/2024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Opiates – Fentanyl, Morphine, Codeine, Hydrocodone, Oxycodone, Heroin, MAT services (Buprenorphine, Methadone, Naltrexone).</a:t>
            </a:r>
          </a:p>
        </p:txBody>
      </p:sp>
      <p:sp>
        <p:nvSpPr>
          <p:cNvPr id="4" name="Slide Number Placeholder 3"/>
          <p:cNvSpPr>
            <a:spLocks noGrp="1"/>
          </p:cNvSpPr>
          <p:nvPr>
            <p:ph type="sldNum" sz="quarter" idx="5"/>
          </p:nvPr>
        </p:nvSpPr>
        <p:spPr/>
        <p:txBody>
          <a:bodyPr/>
          <a:lstStyle/>
          <a:p>
            <a:fld id="{AD2B3522-9A44-4279-9651-E586E6E87FC7}" type="slidenum">
              <a:rPr lang="en-US" smtClean="0"/>
              <a:t>4</a:t>
            </a:fld>
            <a:endParaRPr lang="en-US" dirty="0"/>
          </a:p>
        </p:txBody>
      </p:sp>
    </p:spTree>
    <p:extLst>
      <p:ext uri="{BB962C8B-B14F-4D97-AF65-F5344CB8AC3E}">
        <p14:creationId xmlns:p14="http://schemas.microsoft.com/office/powerpoint/2010/main" val="13733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 Calendar Year</a:t>
            </a:r>
          </a:p>
        </p:txBody>
      </p:sp>
      <p:sp>
        <p:nvSpPr>
          <p:cNvPr id="4" name="Slide Number Placeholder 3"/>
          <p:cNvSpPr>
            <a:spLocks noGrp="1"/>
          </p:cNvSpPr>
          <p:nvPr>
            <p:ph type="sldNum" sz="quarter" idx="5"/>
          </p:nvPr>
        </p:nvSpPr>
        <p:spPr/>
        <p:txBody>
          <a:bodyPr/>
          <a:lstStyle/>
          <a:p>
            <a:fld id="{AD2B3522-9A44-4279-9651-E586E6E87FC7}" type="slidenum">
              <a:rPr lang="en-US" smtClean="0"/>
              <a:t>5</a:t>
            </a:fld>
            <a:endParaRPr lang="en-US" dirty="0"/>
          </a:p>
        </p:txBody>
      </p:sp>
    </p:spTree>
    <p:extLst>
      <p:ext uri="{BB962C8B-B14F-4D97-AF65-F5344CB8AC3E}">
        <p14:creationId xmlns:p14="http://schemas.microsoft.com/office/powerpoint/2010/main" val="31485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E5623-EA6E-4B86-8991-FC7789F24CA5}" type="slidenum">
              <a:rPr lang="en-US" smtClean="0"/>
              <a:t>10</a:t>
            </a:fld>
            <a:endParaRPr lang="en-US"/>
          </a:p>
        </p:txBody>
      </p:sp>
    </p:spTree>
    <p:extLst>
      <p:ext uri="{BB962C8B-B14F-4D97-AF65-F5344CB8AC3E}">
        <p14:creationId xmlns:p14="http://schemas.microsoft.com/office/powerpoint/2010/main" val="426591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r>
              <a:rPr lang="en-US" dirty="0"/>
              <a:t>20XX</a:t>
            </a: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en-US" sz="1050" dirty="0"/>
              <a:t>Presentation title</a:t>
            </a: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D4885A8-DDA8-4FCF-AB25-DA8F78EC7557}"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358058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58519685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017281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1584820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01128694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sz="1050" dirty="0"/>
              <a:t>Presentation title</a:t>
            </a:r>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421922272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sz="1050" dirty="0"/>
              <a:t>Presentation title</a:t>
            </a:r>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67732164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75090526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16472203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016896210"/>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 name="Body Level One…"/>
          <p:cNvSpPr txBox="1">
            <a:spLocks noGrp="1"/>
          </p:cNvSpPr>
          <p:nvPr>
            <p:ph type="body" sz="quarter" idx="1"/>
          </p:nvPr>
        </p:nvSpPr>
        <p:spPr>
          <a:xfrm>
            <a:off x="0" y="6324602"/>
            <a:ext cx="12192000" cy="533401"/>
          </a:xfrm>
          <a:prstGeom prst="rect">
            <a:avLst/>
          </a:prstGeom>
        </p:spPr>
        <p:txBody>
          <a:bodyPr lIns="137160" tIns="137160" rIns="137160" bIns="137160" anchor="b">
            <a:normAutofit/>
          </a:bodyPr>
          <a:lstStyle>
            <a:lvl1pPr marL="0" indent="0">
              <a:spcBef>
                <a:spcPts val="267"/>
              </a:spcBef>
              <a:buSzTx/>
              <a:buFontTx/>
              <a:buNone/>
              <a:defRPr sz="1333" b="1"/>
            </a:lvl1pPr>
            <a:lvl2pPr marL="0" indent="0">
              <a:spcBef>
                <a:spcPts val="267"/>
              </a:spcBef>
              <a:buSzTx/>
              <a:buFontTx/>
              <a:buNone/>
              <a:defRPr sz="1333" b="1"/>
            </a:lvl2pPr>
            <a:lvl3pPr marL="0" indent="0">
              <a:spcBef>
                <a:spcPts val="267"/>
              </a:spcBef>
              <a:buSzTx/>
              <a:buFontTx/>
              <a:buNone/>
              <a:defRPr sz="1333" b="1"/>
            </a:lvl3pPr>
            <a:lvl4pPr marL="0" indent="0">
              <a:spcBef>
                <a:spcPts val="267"/>
              </a:spcBef>
              <a:buSzTx/>
              <a:buFontTx/>
              <a:buNone/>
              <a:defRPr sz="1333" b="1"/>
            </a:lvl4pPr>
            <a:lvl5pPr marL="0" indent="0">
              <a:spcBef>
                <a:spcPts val="267"/>
              </a:spcBef>
              <a:buSzTx/>
              <a:buFontTx/>
              <a:buNone/>
              <a:defRPr sz="1333" b="1"/>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30731391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057FC-6E9C-46DF-B762-B406A100FF2B}" type="datetimeFigureOut">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182948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33089629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0361448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20XX</a:t>
            </a:r>
          </a:p>
        </p:txBody>
      </p:sp>
      <p:sp>
        <p:nvSpPr>
          <p:cNvPr id="8" name="Footer Placeholder 7"/>
          <p:cNvSpPr>
            <a:spLocks noGrp="1"/>
          </p:cNvSpPr>
          <p:nvPr>
            <p:ph type="ftr" sz="quarter" idx="11"/>
          </p:nvPr>
        </p:nvSpPr>
        <p:spPr/>
        <p:txBody>
          <a:bodyPr/>
          <a:lstStyle/>
          <a:p>
            <a:r>
              <a:rPr lang="en-US" sz="1050" dirty="0"/>
              <a:t>Presentation title</a:t>
            </a:r>
          </a:p>
        </p:txBody>
      </p:sp>
      <p:sp>
        <p:nvSpPr>
          <p:cNvPr id="9" name="Slide Number Placeholder 8"/>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72919576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sz="1050" dirty="0"/>
              <a:t>Presentation title</a:t>
            </a:r>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9348449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20XX</a:t>
            </a:r>
          </a:p>
        </p:txBody>
      </p:sp>
      <p:sp>
        <p:nvSpPr>
          <p:cNvPr id="3" name="Footer Placeholder 2"/>
          <p:cNvSpPr>
            <a:spLocks noGrp="1"/>
          </p:cNvSpPr>
          <p:nvPr>
            <p:ph type="ftr" sz="quarter" idx="11"/>
          </p:nvPr>
        </p:nvSpPr>
        <p:spPr/>
        <p:txBody>
          <a:bodyPr/>
          <a:lstStyle/>
          <a:p>
            <a:r>
              <a:rPr lang="en-US" sz="1050" dirty="0"/>
              <a:t>Presentation title</a:t>
            </a:r>
          </a:p>
        </p:txBody>
      </p:sp>
      <p:sp>
        <p:nvSpPr>
          <p:cNvPr id="4" name="Slide Number Placeholder 3"/>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51401335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20360059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35066216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r>
              <a:rPr lang="en-US" dirty="0"/>
              <a:t>20XX</a:t>
            </a: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sz="1050" dirty="0"/>
              <a:t>Presentation title</a:t>
            </a: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27481891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649" r:id="rId18"/>
    <p:sldLayoutId id="2147483651" r:id="rId19"/>
    <p:sldLayoutId id="2147483654" r:id="rId20"/>
    <p:sldLayoutId id="2147483655" r:id="rId21"/>
    <p:sldLayoutId id="2147483656" r:id="rId22"/>
    <p:sldLayoutId id="2147483657" r:id="rId23"/>
    <p:sldLayoutId id="2147483658" r:id="rId24"/>
    <p:sldLayoutId id="2147483659" r:id="rId25"/>
    <p:sldLayoutId id="2147483849" r:id="rId26"/>
    <p:sldLayoutId id="2147483850" r:id="rId27"/>
  </p:sldLayoutIdLst>
  <p:hf hdr="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chart" Target="../charts/chart4.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afersacramento.com/blog/illicit-fentanyls-origin-sto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illerlori@saccount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B9C0EC8A-358F-F236-442E-70D6151A20DB}"/>
              </a:ext>
            </a:extLst>
          </p:cNvPr>
          <p:cNvSpPr txBox="1">
            <a:spLocks noChangeArrowheads="1"/>
          </p:cNvSpPr>
          <p:nvPr/>
        </p:nvSpPr>
        <p:spPr bwMode="auto">
          <a:xfrm>
            <a:off x="2089899" y="2696009"/>
            <a:ext cx="7541471" cy="260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786384" eaLnBrk="1" fontAlgn="auto" hangingPunct="1">
              <a:lnSpc>
                <a:spcPct val="90000"/>
              </a:lnSpc>
              <a:spcAft>
                <a:spcPts val="0"/>
              </a:spcAft>
              <a:defRPr/>
            </a:pPr>
            <a:r>
              <a:rPr lang="en-US" sz="1700" kern="1200" dirty="0">
                <a:solidFill>
                  <a:sysClr val="windowText" lastClr="000000"/>
                </a:solidFill>
                <a:latin typeface="Calibri"/>
                <a:ea typeface="+mn-ea"/>
                <a:cs typeface="Tahoma" pitchFamily="34" charset="0"/>
              </a:rPr>
              <a:t>Department of Health Services</a:t>
            </a:r>
          </a:p>
          <a:p>
            <a:pPr defTabSz="786384" eaLnBrk="1" fontAlgn="auto" hangingPunct="1">
              <a:lnSpc>
                <a:spcPct val="90000"/>
              </a:lnSpc>
              <a:spcAft>
                <a:spcPts val="0"/>
              </a:spcAft>
              <a:defRPr/>
            </a:pPr>
            <a:r>
              <a:rPr lang="en-US" sz="1700" kern="1200" dirty="0">
                <a:solidFill>
                  <a:sysClr val="windowText" lastClr="000000"/>
                </a:solidFill>
                <a:latin typeface="Calibri"/>
                <a:ea typeface="+mn-ea"/>
                <a:cs typeface="Tahoma" pitchFamily="34" charset="0"/>
              </a:rPr>
              <a:t>Division of Behavioral Health</a:t>
            </a:r>
          </a:p>
          <a:p>
            <a:pPr defTabSz="786384" eaLnBrk="1" fontAlgn="auto" hangingPunct="1">
              <a:lnSpc>
                <a:spcPct val="90000"/>
              </a:lnSpc>
              <a:spcAft>
                <a:spcPts val="0"/>
              </a:spcAft>
              <a:defRPr/>
            </a:pPr>
            <a:endParaRPr lang="en-US" sz="1700" kern="1200" dirty="0">
              <a:solidFill>
                <a:sysClr val="windowText" lastClr="000000"/>
              </a:solidFill>
              <a:latin typeface="Calibri"/>
              <a:ea typeface="+mn-ea"/>
              <a:cs typeface="Tahoma" pitchFamily="34" charset="0"/>
            </a:endParaRPr>
          </a:p>
          <a:p>
            <a:pPr defTabSz="786384" eaLnBrk="1" fontAlgn="auto" hangingPunct="1">
              <a:lnSpc>
                <a:spcPct val="90000"/>
              </a:lnSpc>
              <a:spcAft>
                <a:spcPts val="0"/>
              </a:spcAft>
              <a:defRPr/>
            </a:pPr>
            <a:r>
              <a:rPr lang="en-US" sz="1700" kern="1200" dirty="0">
                <a:solidFill>
                  <a:sysClr val="windowText" lastClr="000000"/>
                </a:solidFill>
                <a:latin typeface="Calibri"/>
                <a:ea typeface="+mn-ea"/>
                <a:cs typeface="Tahoma" pitchFamily="34" charset="0"/>
              </a:rPr>
              <a:t> </a:t>
            </a:r>
          </a:p>
          <a:p>
            <a:pPr defTabSz="786384" eaLnBrk="1" fontAlgn="auto" hangingPunct="1">
              <a:lnSpc>
                <a:spcPct val="90000"/>
              </a:lnSpc>
              <a:spcAft>
                <a:spcPts val="0"/>
              </a:spcAft>
              <a:defRPr/>
            </a:pPr>
            <a:endParaRPr lang="en-US" sz="1700" kern="1200" dirty="0">
              <a:solidFill>
                <a:sysClr val="windowText" lastClr="000000"/>
              </a:solidFill>
              <a:latin typeface="Calibri"/>
              <a:ea typeface="+mn-ea"/>
              <a:cs typeface="Tahoma" pitchFamily="34" charset="0"/>
            </a:endParaRPr>
          </a:p>
          <a:p>
            <a:pPr defTabSz="786384" eaLnBrk="1" fontAlgn="auto" hangingPunct="1">
              <a:lnSpc>
                <a:spcPct val="90000"/>
              </a:lnSpc>
              <a:spcAft>
                <a:spcPts val="0"/>
              </a:spcAft>
              <a:defRPr/>
            </a:pPr>
            <a:endParaRPr lang="en-US" sz="1700" dirty="0">
              <a:solidFill>
                <a:sysClr val="windowText" lastClr="000000"/>
              </a:solidFill>
              <a:latin typeface="Calibri"/>
              <a:cs typeface="Tahoma" pitchFamily="34" charset="0"/>
            </a:endParaRPr>
          </a:p>
          <a:p>
            <a:pPr defTabSz="786384" eaLnBrk="1" fontAlgn="auto" hangingPunct="1">
              <a:lnSpc>
                <a:spcPct val="90000"/>
              </a:lnSpc>
              <a:spcAft>
                <a:spcPts val="0"/>
              </a:spcAft>
              <a:defRPr/>
            </a:pPr>
            <a:r>
              <a:rPr lang="en-US" sz="1700" kern="1200" dirty="0">
                <a:solidFill>
                  <a:sysClr val="windowText" lastClr="000000"/>
                </a:solidFill>
                <a:latin typeface="Calibri"/>
                <a:ea typeface="+mn-ea"/>
                <a:cs typeface="Tahoma" pitchFamily="34" charset="0"/>
              </a:rPr>
              <a:t>Lori Miller, LCSW | Division Manager</a:t>
            </a:r>
          </a:p>
          <a:p>
            <a:pPr defTabSz="786384" eaLnBrk="1" fontAlgn="auto" hangingPunct="1">
              <a:lnSpc>
                <a:spcPct val="90000"/>
              </a:lnSpc>
              <a:spcAft>
                <a:spcPts val="0"/>
              </a:spcAft>
              <a:defRPr/>
            </a:pPr>
            <a:r>
              <a:rPr lang="en-US" sz="1700" kern="1200" dirty="0">
                <a:solidFill>
                  <a:sysClr val="windowText" lastClr="000000"/>
                </a:solidFill>
                <a:latin typeface="Calibri"/>
                <a:ea typeface="+mn-ea"/>
                <a:cs typeface="Tahoma" pitchFamily="34" charset="0"/>
              </a:rPr>
              <a:t>Substance Use Prevention and Treatment Services</a:t>
            </a:r>
          </a:p>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endParaRPr kumimoji="0" lang="en-US" sz="1700" b="0" i="0" u="none" strike="noStrike" kern="1200" cap="none" spc="0" normalizeH="0" baseline="0" noProof="0" dirty="0">
              <a:ln>
                <a:noFill/>
              </a:ln>
              <a:solidFill>
                <a:sysClr val="windowText" lastClr="000000">
                  <a:tint val="75000"/>
                </a:sysClr>
              </a:solidFill>
              <a:effectLst/>
              <a:uLnTx/>
              <a:uFillTx/>
              <a:latin typeface="Arial Black" pitchFamily="34" charset="0"/>
              <a:ea typeface="+mn-ea"/>
              <a:cs typeface="+mn-cs"/>
            </a:endParaRPr>
          </a:p>
        </p:txBody>
      </p:sp>
      <p:sp>
        <p:nvSpPr>
          <p:cNvPr id="12" name="TextBox 1">
            <a:extLst>
              <a:ext uri="{FF2B5EF4-FFF2-40B4-BE49-F238E27FC236}">
                <a16:creationId xmlns:a16="http://schemas.microsoft.com/office/drawing/2014/main" id="{125B620F-D928-47D7-FAE6-283B0A0449B0}"/>
              </a:ext>
            </a:extLst>
          </p:cNvPr>
          <p:cNvSpPr txBox="1">
            <a:spLocks noChangeArrowheads="1"/>
          </p:cNvSpPr>
          <p:nvPr/>
        </p:nvSpPr>
        <p:spPr bwMode="auto">
          <a:xfrm>
            <a:off x="616619" y="1836964"/>
            <a:ext cx="10488031" cy="56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86384" eaLnBrk="1" fontAlgn="base" hangingPunct="1">
              <a:spcBef>
                <a:spcPct val="0"/>
              </a:spcBef>
              <a:spcAft>
                <a:spcPts val="600"/>
              </a:spcAft>
            </a:pPr>
            <a:r>
              <a:rPr lang="en-US" altLang="en-US" sz="3096" b="1" kern="1200" dirty="0">
                <a:solidFill>
                  <a:prstClr val="black"/>
                </a:solidFill>
                <a:latin typeface="Arial" panose="020B0604020202020204" pitchFamily="34" charset="0"/>
                <a:ea typeface="+mn-ea"/>
                <a:cs typeface="Arial" panose="020B0604020202020204" pitchFamily="34" charset="0"/>
              </a:rPr>
              <a:t>Methamphetamine Coalition</a:t>
            </a:r>
            <a:endParaRPr lang="en-US" altLang="en-US" sz="3600" b="1" dirty="0">
              <a:solidFill>
                <a:prstClr val="black"/>
              </a:solidFill>
              <a:cs typeface="Arial" panose="020B0604020202020204" pitchFamily="34" charset="0"/>
            </a:endParaRPr>
          </a:p>
        </p:txBody>
      </p:sp>
      <p:sp>
        <p:nvSpPr>
          <p:cNvPr id="13" name="Rectangle 12">
            <a:extLst>
              <a:ext uri="{FF2B5EF4-FFF2-40B4-BE49-F238E27FC236}">
                <a16:creationId xmlns:a16="http://schemas.microsoft.com/office/drawing/2014/main" id="{85F9F264-A744-92B4-7800-61B33A5E75A7}"/>
              </a:ext>
            </a:extLst>
          </p:cNvPr>
          <p:cNvSpPr/>
          <p:nvPr/>
        </p:nvSpPr>
        <p:spPr>
          <a:xfrm flipV="1">
            <a:off x="1009918" y="4071491"/>
            <a:ext cx="9525562" cy="39329"/>
          </a:xfrm>
          <a:prstGeom prst="rect">
            <a:avLst/>
          </a:prstGeom>
          <a:solidFill>
            <a:srgbClr val="0066CC"/>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id="{5F9578A7-A31E-17B9-4BBB-591A64B9E2F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7526" y="321012"/>
            <a:ext cx="5506216" cy="13164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4782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2" name="Rectangle 11">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Rectangle 13">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6" name="Rectangle 15">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DA9C7A5-E5E4-F786-57FA-9F16DE21CC57}"/>
              </a:ext>
            </a:extLst>
          </p:cNvPr>
          <p:cNvSpPr txBox="1"/>
          <p:nvPr/>
        </p:nvSpPr>
        <p:spPr>
          <a:xfrm>
            <a:off x="8046410" y="689358"/>
            <a:ext cx="3495102" cy="4453980"/>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60000"/>
              <a:buFont typeface="Arial" panose="020B0604020202020204" pitchFamily="34" charset="0"/>
              <a:buChar char="•"/>
            </a:pPr>
            <a:r>
              <a:rPr lang="en-US" i="1" cap="all" dirty="0">
                <a:latin typeface="Arial" panose="020B0604020202020204" pitchFamily="34" charset="0"/>
                <a:cs typeface="Arial" panose="020B0604020202020204" pitchFamily="34" charset="0"/>
              </a:rPr>
              <a:t>Data provided by the Sacramento County Coroner’s Office</a:t>
            </a:r>
          </a:p>
        </p:txBody>
      </p:sp>
      <p:graphicFrame>
        <p:nvGraphicFramePr>
          <p:cNvPr id="2" name="Chart 1">
            <a:extLst>
              <a:ext uri="{FF2B5EF4-FFF2-40B4-BE49-F238E27FC236}">
                <a16:creationId xmlns:a16="http://schemas.microsoft.com/office/drawing/2014/main" id="{7D4B709C-C689-85A1-A1A5-644305E5297B}"/>
              </a:ext>
            </a:extLst>
          </p:cNvPr>
          <p:cNvGraphicFramePr>
            <a:graphicFrameLocks/>
          </p:cNvGraphicFramePr>
          <p:nvPr>
            <p:extLst>
              <p:ext uri="{D42A27DB-BD31-4B8C-83A1-F6EECF244321}">
                <p14:modId xmlns:p14="http://schemas.microsoft.com/office/powerpoint/2010/main" val="930129784"/>
              </p:ext>
            </p:extLst>
          </p:nvPr>
        </p:nvGraphicFramePr>
        <p:xfrm>
          <a:off x="750707" y="689358"/>
          <a:ext cx="6557897" cy="4219634"/>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a:extLst>
              <a:ext uri="{FF2B5EF4-FFF2-40B4-BE49-F238E27FC236}">
                <a16:creationId xmlns:a16="http://schemas.microsoft.com/office/drawing/2014/main" id="{0FCF8A72-764E-4DDE-FF34-631E86C9FFB4}"/>
              </a:ext>
            </a:extLst>
          </p:cNvPr>
          <p:cNvPicPr>
            <a:picLocks noChangeAspect="1"/>
          </p:cNvPicPr>
          <p:nvPr/>
        </p:nvPicPr>
        <p:blipFill>
          <a:blip r:embed="rId6"/>
          <a:stretch>
            <a:fillRect/>
          </a:stretch>
        </p:blipFill>
        <p:spPr>
          <a:xfrm>
            <a:off x="8686460" y="2533251"/>
            <a:ext cx="1921146" cy="1791498"/>
          </a:xfrm>
          <a:prstGeom prst="rect">
            <a:avLst/>
          </a:prstGeom>
        </p:spPr>
      </p:pic>
    </p:spTree>
    <p:extLst>
      <p:ext uri="{BB962C8B-B14F-4D97-AF65-F5344CB8AC3E}">
        <p14:creationId xmlns:p14="http://schemas.microsoft.com/office/powerpoint/2010/main" val="93467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9" name="Group 38">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41" name="Rectangle 40">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3" name="Rectangle 42">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4" name="Picture 43">
            <a:extLst>
              <a:ext uri="{FF2B5EF4-FFF2-40B4-BE49-F238E27FC236}">
                <a16:creationId xmlns:a16="http://schemas.microsoft.com/office/drawing/2014/main" id="{91AB8A88-A60F-421C-9564-D5A7639EA5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6" name="Rectangle 35">
            <a:extLst>
              <a:ext uri="{FF2B5EF4-FFF2-40B4-BE49-F238E27FC236}">
                <a16:creationId xmlns:a16="http://schemas.microsoft.com/office/drawing/2014/main" id="{832D3A04-3120-4CF3-8F9E-6DCF218BA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0" name="Rectangle 39">
            <a:extLst>
              <a:ext uri="{FF2B5EF4-FFF2-40B4-BE49-F238E27FC236}">
                <a16:creationId xmlns:a16="http://schemas.microsoft.com/office/drawing/2014/main" id="{70D81F57-CC57-46AD-86A2-54F697BD5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0ED883BA-3DEE-58AC-6346-1C0FD058D135}"/>
              </a:ext>
            </a:extLst>
          </p:cNvPr>
          <p:cNvSpPr txBox="1"/>
          <p:nvPr/>
        </p:nvSpPr>
        <p:spPr>
          <a:xfrm>
            <a:off x="685800" y="2063395"/>
            <a:ext cx="4957273" cy="3446103"/>
          </a:xfrm>
          <a:prstGeom prst="rect">
            <a:avLst/>
          </a:prstGeom>
        </p:spPr>
        <p:txBody>
          <a:bodyPr vert="horz" lIns="91440" tIns="45720" rIns="91440" bIns="45720" rtlCol="0" anchor="ctr">
            <a:normAutofit/>
          </a:bodyPr>
          <a:lstStyle/>
          <a:p>
            <a:pPr algn="ctr" defTabSz="914400">
              <a:lnSpc>
                <a:spcPct val="120000"/>
              </a:lnSpc>
              <a:spcAft>
                <a:spcPts val="600"/>
              </a:spcAft>
              <a:buClr>
                <a:schemeClr val="accent1"/>
              </a:buClr>
              <a:buSzPct val="160000"/>
            </a:pPr>
            <a:endParaRPr lang="en-US" i="1" cap="all" dirty="0">
              <a:solidFill>
                <a:schemeClr val="bg1"/>
              </a:solidFill>
              <a:latin typeface="Arial" panose="020B0604020202020204" pitchFamily="34" charset="0"/>
              <a:cs typeface="Arial" panose="020B0604020202020204" pitchFamily="34" charset="0"/>
            </a:endParaRPr>
          </a:p>
          <a:p>
            <a:pPr algn="ctr" defTabSz="914400">
              <a:lnSpc>
                <a:spcPct val="120000"/>
              </a:lnSpc>
              <a:spcAft>
                <a:spcPts val="600"/>
              </a:spcAft>
              <a:buClr>
                <a:schemeClr val="accent1"/>
              </a:buClr>
              <a:buSzPct val="160000"/>
            </a:pPr>
            <a:endParaRPr lang="en-US" i="1" cap="all" dirty="0">
              <a:solidFill>
                <a:schemeClr val="bg1"/>
              </a:solidFill>
              <a:latin typeface="Arial" panose="020B0604020202020204" pitchFamily="34" charset="0"/>
              <a:cs typeface="Arial" panose="020B0604020202020204" pitchFamily="34" charset="0"/>
            </a:endParaRPr>
          </a:p>
          <a:p>
            <a:pPr algn="ctr" defTabSz="914400">
              <a:lnSpc>
                <a:spcPct val="120000"/>
              </a:lnSpc>
              <a:spcAft>
                <a:spcPts val="600"/>
              </a:spcAft>
              <a:buClr>
                <a:schemeClr val="accent1"/>
              </a:buClr>
              <a:buSzPct val="160000"/>
            </a:pPr>
            <a:endParaRPr lang="en-US" i="1" cap="all" dirty="0">
              <a:solidFill>
                <a:schemeClr val="bg1"/>
              </a:solidFill>
              <a:latin typeface="Arial" panose="020B0604020202020204" pitchFamily="34" charset="0"/>
              <a:cs typeface="Arial" panose="020B0604020202020204" pitchFamily="34" charset="0"/>
            </a:endParaRPr>
          </a:p>
          <a:p>
            <a:pPr algn="ctr" defTabSz="914400">
              <a:lnSpc>
                <a:spcPct val="120000"/>
              </a:lnSpc>
              <a:spcAft>
                <a:spcPts val="600"/>
              </a:spcAft>
              <a:buClr>
                <a:schemeClr val="accent1"/>
              </a:buClr>
              <a:buSzPct val="160000"/>
            </a:pPr>
            <a:r>
              <a:rPr lang="en-US" i="1" cap="all" dirty="0">
                <a:solidFill>
                  <a:schemeClr val="bg1"/>
                </a:solidFill>
                <a:latin typeface="Arial" panose="020B0604020202020204" pitchFamily="34" charset="0"/>
                <a:cs typeface="Arial" panose="020B0604020202020204" pitchFamily="34" charset="0"/>
              </a:rPr>
              <a:t>Data provided by the Sacramento County Coroner’s Office</a:t>
            </a:r>
          </a:p>
        </p:txBody>
      </p:sp>
      <p:graphicFrame>
        <p:nvGraphicFramePr>
          <p:cNvPr id="2" name="Chart 1">
            <a:extLst>
              <a:ext uri="{FF2B5EF4-FFF2-40B4-BE49-F238E27FC236}">
                <a16:creationId xmlns:a16="http://schemas.microsoft.com/office/drawing/2014/main" id="{7548C334-B9EF-62ED-9CEE-DD128520F8DC}"/>
              </a:ext>
            </a:extLst>
          </p:cNvPr>
          <p:cNvGraphicFramePr>
            <a:graphicFrameLocks/>
          </p:cNvGraphicFramePr>
          <p:nvPr>
            <p:extLst>
              <p:ext uri="{D42A27DB-BD31-4B8C-83A1-F6EECF244321}">
                <p14:modId xmlns:p14="http://schemas.microsoft.com/office/powerpoint/2010/main" val="320893024"/>
              </p:ext>
            </p:extLst>
          </p:nvPr>
        </p:nvGraphicFramePr>
        <p:xfrm>
          <a:off x="6562455" y="468696"/>
          <a:ext cx="4677405" cy="5458422"/>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B8415F15-B935-32B3-7944-380F5003D348}"/>
              </a:ext>
            </a:extLst>
          </p:cNvPr>
          <p:cNvPicPr>
            <a:picLocks noChangeAspect="1"/>
          </p:cNvPicPr>
          <p:nvPr/>
        </p:nvPicPr>
        <p:blipFill>
          <a:blip r:embed="rId5"/>
          <a:stretch>
            <a:fillRect/>
          </a:stretch>
        </p:blipFill>
        <p:spPr>
          <a:xfrm>
            <a:off x="1843164" y="1076466"/>
            <a:ext cx="2408083" cy="2245574"/>
          </a:xfrm>
          <a:prstGeom prst="rect">
            <a:avLst/>
          </a:prstGeom>
        </p:spPr>
      </p:pic>
    </p:spTree>
    <p:extLst>
      <p:ext uri="{BB962C8B-B14F-4D97-AF65-F5344CB8AC3E}">
        <p14:creationId xmlns:p14="http://schemas.microsoft.com/office/powerpoint/2010/main" val="411437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19DE-E6C6-8B69-9A34-30E43B0075D4}"/>
              </a:ext>
            </a:extLst>
          </p:cNvPr>
          <p:cNvSpPr>
            <a:spLocks noGrp="1"/>
          </p:cNvSpPr>
          <p:nvPr>
            <p:ph type="title"/>
          </p:nvPr>
        </p:nvSpPr>
        <p:spPr/>
        <p:txBody>
          <a:bodyPr>
            <a:noAutofit/>
          </a:bodyPr>
          <a:lstStyle/>
          <a:p>
            <a:r>
              <a:rPr lang="en-US" sz="8000" dirty="0"/>
              <a:t>What’s new?</a:t>
            </a:r>
          </a:p>
        </p:txBody>
      </p:sp>
    </p:spTree>
    <p:extLst>
      <p:ext uri="{BB962C8B-B14F-4D97-AF65-F5344CB8AC3E}">
        <p14:creationId xmlns:p14="http://schemas.microsoft.com/office/powerpoint/2010/main" val="3735181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CB1AA0-6295-E6C8-E10E-C991A53F49A4}"/>
              </a:ext>
            </a:extLst>
          </p:cNvPr>
          <p:cNvSpPr>
            <a:spLocks noGrp="1"/>
          </p:cNvSpPr>
          <p:nvPr>
            <p:ph type="title"/>
          </p:nvPr>
        </p:nvSpPr>
        <p:spPr>
          <a:xfrm>
            <a:off x="352425" y="-133349"/>
            <a:ext cx="10627680" cy="1622180"/>
          </a:xfrm>
        </p:spPr>
        <p:txBody>
          <a:bodyPr>
            <a:normAutofit/>
          </a:bodyPr>
          <a:lstStyle/>
          <a:p>
            <a:pPr algn="ctr"/>
            <a:r>
              <a:rPr lang="en-US" sz="4400" b="1" dirty="0">
                <a:latin typeface="Arial" panose="020B0604020202020204" pitchFamily="34" charset="0"/>
                <a:cs typeface="Arial" panose="020B0604020202020204" pitchFamily="34" charset="0"/>
              </a:rPr>
              <a:t>New Fentanyl blog launch</a:t>
            </a:r>
            <a:endParaRPr lang="en-US" sz="4000" b="1" i="1" dirty="0">
              <a:solidFill>
                <a:srgbClr val="002060"/>
              </a:solidFill>
            </a:endParaRPr>
          </a:p>
        </p:txBody>
      </p:sp>
      <p:sp>
        <p:nvSpPr>
          <p:cNvPr id="18" name="TextBox 17">
            <a:extLst>
              <a:ext uri="{FF2B5EF4-FFF2-40B4-BE49-F238E27FC236}">
                <a16:creationId xmlns:a16="http://schemas.microsoft.com/office/drawing/2014/main" id="{9947B1A4-BF4C-2BDE-4C51-D0F1A2C1B4B8}"/>
              </a:ext>
            </a:extLst>
          </p:cNvPr>
          <p:cNvSpPr txBox="1"/>
          <p:nvPr/>
        </p:nvSpPr>
        <p:spPr>
          <a:xfrm>
            <a:off x="583222" y="1735015"/>
            <a:ext cx="10846777" cy="375552"/>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cxnSp>
        <p:nvCxnSpPr>
          <p:cNvPr id="22" name="Straight Connector 21">
            <a:extLst>
              <a:ext uri="{FF2B5EF4-FFF2-40B4-BE49-F238E27FC236}">
                <a16:creationId xmlns:a16="http://schemas.microsoft.com/office/drawing/2014/main" id="{A16A603E-70D8-498E-7AFC-B065BC9BD28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sp>
        <p:nvSpPr>
          <p:cNvPr id="4" name="TextBox 3">
            <a:extLst>
              <a:ext uri="{FF2B5EF4-FFF2-40B4-BE49-F238E27FC236}">
                <a16:creationId xmlns:a16="http://schemas.microsoft.com/office/drawing/2014/main" id="{19869EB2-D667-8FD8-DBE0-0B2E407DC4E2}"/>
              </a:ext>
            </a:extLst>
          </p:cNvPr>
          <p:cNvSpPr txBox="1"/>
          <p:nvPr/>
        </p:nvSpPr>
        <p:spPr>
          <a:xfrm>
            <a:off x="276225" y="1209680"/>
            <a:ext cx="11332552" cy="3754874"/>
          </a:xfrm>
          <a:prstGeom prst="rect">
            <a:avLst/>
          </a:prstGeom>
          <a:noFill/>
        </p:spPr>
        <p:txBody>
          <a:bodyPr wrap="square" rtlCol="0">
            <a:spAutoFit/>
          </a:bodyPr>
          <a:lstStyle/>
          <a:p>
            <a:pPr algn="l" rtl="0">
              <a:spcBef>
                <a:spcPts val="0"/>
              </a:spcBef>
              <a:spcAft>
                <a:spcPts val="800"/>
              </a:spcAft>
            </a:pPr>
            <a:r>
              <a:rPr lang="en-US" dirty="0">
                <a:solidFill>
                  <a:srgbClr val="0D0D0D"/>
                </a:solidFill>
                <a:highlight>
                  <a:srgbClr val="FFFFFF"/>
                </a:highlight>
                <a:latin typeface="Arial" panose="020B0604020202020204" pitchFamily="34" charset="0"/>
                <a:cs typeface="Arial" panose="020B0604020202020204" pitchFamily="34" charset="0"/>
              </a:rPr>
              <a:t>N</a:t>
            </a:r>
            <a:r>
              <a:rPr lang="en-US" b="0" dirty="0">
                <a:solidFill>
                  <a:srgbClr val="0D0D0D"/>
                </a:solidFill>
                <a:effectLst/>
                <a:highlight>
                  <a:srgbClr val="FFFFFF"/>
                </a:highlight>
                <a:latin typeface="Arial" panose="020B0604020202020204" pitchFamily="34" charset="0"/>
                <a:cs typeface="Arial" panose="020B0604020202020204" pitchFamily="34" charset="0"/>
              </a:rPr>
              <a:t>ew documentary blog series, </a:t>
            </a:r>
            <a:r>
              <a:rPr lang="en-US" b="1" i="1" dirty="0">
                <a:solidFill>
                  <a:srgbClr val="0D0D0D"/>
                </a:solidFill>
                <a:effectLst/>
                <a:highlight>
                  <a:srgbClr val="FFFFFF"/>
                </a:highlight>
                <a:latin typeface="Arial" panose="020B0604020202020204" pitchFamily="34" charset="0"/>
                <a:cs typeface="Arial" panose="020B0604020202020204" pitchFamily="34" charset="0"/>
              </a:rPr>
              <a:t>The Ripple Effect</a:t>
            </a:r>
            <a:r>
              <a:rPr lang="en-US" b="0" dirty="0">
                <a:solidFill>
                  <a:srgbClr val="0D0D0D"/>
                </a:solidFill>
                <a:effectLst/>
                <a:highlight>
                  <a:srgbClr val="FFFFFF"/>
                </a:highlight>
                <a:latin typeface="Arial" panose="020B0604020202020204" pitchFamily="34" charset="0"/>
                <a:cs typeface="Arial" panose="020B0604020202020204" pitchFamily="34" charset="0"/>
              </a:rPr>
              <a:t>, produced for Safer Sacramento, as part of their National Fentanyl Awareness Day outreach campaign. </a:t>
            </a:r>
          </a:p>
          <a:p>
            <a:pPr algn="l" rtl="0">
              <a:spcBef>
                <a:spcPts val="0"/>
              </a:spcBef>
              <a:spcAft>
                <a:spcPts val="800"/>
              </a:spcAft>
            </a:pPr>
            <a:endParaRPr lang="en-US" dirty="0">
              <a:solidFill>
                <a:srgbClr val="0D0D0D"/>
              </a:solidFill>
              <a:highlight>
                <a:srgbClr val="FFFFFF"/>
              </a:highlight>
              <a:latin typeface="Arial" panose="020B0604020202020204" pitchFamily="34" charset="0"/>
              <a:cs typeface="Arial" panose="020B0604020202020204" pitchFamily="34" charset="0"/>
            </a:endParaRPr>
          </a:p>
          <a:p>
            <a:pPr algn="l" rtl="0">
              <a:spcBef>
                <a:spcPts val="0"/>
              </a:spcBef>
              <a:spcAft>
                <a:spcPts val="800"/>
              </a:spcAft>
            </a:pPr>
            <a:r>
              <a:rPr lang="en-US" b="0" dirty="0">
                <a:solidFill>
                  <a:srgbClr val="0D0D0D"/>
                </a:solidFill>
                <a:effectLst/>
                <a:highlight>
                  <a:srgbClr val="FFFFFF"/>
                </a:highlight>
                <a:latin typeface="Arial" panose="020B0604020202020204" pitchFamily="34" charset="0"/>
                <a:cs typeface="Arial" panose="020B0604020202020204" pitchFamily="34" charset="0"/>
              </a:rPr>
              <a:t>This new series integrates fact-based research and multimedia content to bring personal perspectives and expert testimony to the forefront.</a:t>
            </a:r>
          </a:p>
          <a:p>
            <a:pPr algn="l" rtl="0">
              <a:spcBef>
                <a:spcPts val="0"/>
              </a:spcBef>
              <a:spcAft>
                <a:spcPts val="800"/>
              </a:spcAft>
            </a:pPr>
            <a:endParaRPr lang="en-US" b="0" dirty="0">
              <a:solidFill>
                <a:srgbClr val="242424"/>
              </a:solidFill>
              <a:effectLst/>
              <a:highlight>
                <a:srgbClr val="FFFFFF"/>
              </a:highlight>
              <a:latin typeface="Arial" panose="020B0604020202020204" pitchFamily="34" charset="0"/>
              <a:cs typeface="Arial" panose="020B0604020202020204" pitchFamily="34" charset="0"/>
            </a:endParaRPr>
          </a:p>
          <a:p>
            <a:pPr algn="l" rtl="0">
              <a:spcBef>
                <a:spcPts val="0"/>
              </a:spcBef>
              <a:spcAft>
                <a:spcPts val="800"/>
              </a:spcAft>
            </a:pPr>
            <a:r>
              <a:rPr lang="en-US" b="0" dirty="0">
                <a:solidFill>
                  <a:srgbClr val="0D0D0D"/>
                </a:solidFill>
                <a:effectLst/>
                <a:highlight>
                  <a:srgbClr val="FFFFFF"/>
                </a:highlight>
                <a:latin typeface="Arial" panose="020B0604020202020204" pitchFamily="34" charset="0"/>
                <a:cs typeface="Arial" panose="020B0604020202020204" pitchFamily="34" charset="0"/>
              </a:rPr>
              <a:t>The new series sheds light on the harrowing reality of the fentanyl crisis in the U.S. and its impact on Sacramento County. Each installment delves deep into the multifaceted aspects of this epidemic, exploring its origins, impact on families and the community, and the relentless efforts to combat this crisis.</a:t>
            </a:r>
          </a:p>
          <a:p>
            <a:pPr algn="l" rtl="0">
              <a:spcBef>
                <a:spcPts val="0"/>
              </a:spcBef>
              <a:spcAft>
                <a:spcPts val="800"/>
              </a:spcAft>
            </a:pPr>
            <a:endParaRPr lang="en-US" dirty="0">
              <a:solidFill>
                <a:srgbClr val="0D0D0D"/>
              </a:solidFill>
              <a:highlight>
                <a:srgbClr val="FFFFFF"/>
              </a:highlight>
              <a:latin typeface="Arial" panose="020B0604020202020204" pitchFamily="34" charset="0"/>
              <a:cs typeface="Arial" panose="020B0604020202020204" pitchFamily="34" charset="0"/>
            </a:endParaRPr>
          </a:p>
          <a:p>
            <a:pPr algn="l" rtl="0">
              <a:spcBef>
                <a:spcPts val="0"/>
              </a:spcBef>
              <a:spcAft>
                <a:spcPts val="800"/>
              </a:spcAft>
            </a:pPr>
            <a:r>
              <a:rPr lang="en-US" b="0" dirty="0">
                <a:solidFill>
                  <a:srgbClr val="0D0D0D"/>
                </a:solidFill>
                <a:effectLst/>
                <a:highlight>
                  <a:srgbClr val="FFFFFF"/>
                </a:highlight>
                <a:latin typeface="Arial" panose="020B0604020202020204" pitchFamily="34" charset="0"/>
                <a:cs typeface="Arial" panose="020B0604020202020204" pitchFamily="34" charset="0"/>
              </a:rPr>
              <a:t>Read Part 1: Illicit Fentanyl’s Origin Story at</a:t>
            </a:r>
            <a:r>
              <a:rPr lang="en-US" b="0" u="none" strike="noStrike" dirty="0">
                <a:solidFill>
                  <a:srgbClr val="0D0D0D"/>
                </a:solidFill>
                <a:effectLst/>
                <a:highlight>
                  <a:srgbClr val="FFFFFF"/>
                </a:highlight>
                <a:latin typeface="Arial" panose="020B0604020202020204" pitchFamily="34" charset="0"/>
                <a:cs typeface="Arial" panose="020B0604020202020204" pitchFamily="34" charset="0"/>
                <a:hlinkClick r:id="rId2"/>
              </a:rPr>
              <a:t> </a:t>
            </a:r>
            <a:r>
              <a:rPr lang="en-US" b="0" u="sng" strike="noStrike" dirty="0">
                <a:solidFill>
                  <a:srgbClr val="467886"/>
                </a:solidFill>
                <a:effectLst/>
                <a:highlight>
                  <a:srgbClr val="FFFFFF"/>
                </a:highlight>
                <a:latin typeface="Arial" panose="020B0604020202020204" pitchFamily="34" charset="0"/>
                <a:cs typeface="Arial" panose="020B0604020202020204" pitchFamily="34" charset="0"/>
                <a:hlinkClick r:id="rId2"/>
              </a:rPr>
              <a:t>www.safersacramento.com/blog/illicit-fentanyls-origin-story</a:t>
            </a:r>
            <a:r>
              <a:rPr lang="en-US" b="0" dirty="0">
                <a:solidFill>
                  <a:srgbClr val="0D0D0D"/>
                </a:solidFill>
                <a:effectLst/>
                <a:highlight>
                  <a:srgbClr val="FFFFFF"/>
                </a:highlight>
                <a:latin typeface="Arial" panose="020B0604020202020204" pitchFamily="34" charset="0"/>
                <a:cs typeface="Arial" panose="020B0604020202020204" pitchFamily="34" charset="0"/>
              </a:rPr>
              <a:t>.</a:t>
            </a:r>
            <a:endParaRPr lang="en-US" b="0" dirty="0">
              <a:solidFill>
                <a:srgbClr val="242424"/>
              </a:solidFill>
              <a:effectLst/>
              <a:highlight>
                <a:srgbClr val="FFFFFF"/>
              </a:highligh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C010AA7-0190-9E80-3802-EF95BFA0A3B8}"/>
              </a:ext>
            </a:extLst>
          </p:cNvPr>
          <p:cNvPicPr>
            <a:picLocks noChangeAspect="1"/>
          </p:cNvPicPr>
          <p:nvPr/>
        </p:nvPicPr>
        <p:blipFill>
          <a:blip r:embed="rId3"/>
          <a:stretch>
            <a:fillRect/>
          </a:stretch>
        </p:blipFill>
        <p:spPr>
          <a:xfrm>
            <a:off x="1966948" y="5648320"/>
            <a:ext cx="1017606" cy="671301"/>
          </a:xfrm>
          <a:prstGeom prst="rect">
            <a:avLst/>
          </a:prstGeom>
        </p:spPr>
      </p:pic>
      <p:sp>
        <p:nvSpPr>
          <p:cNvPr id="5" name="TextBox 4">
            <a:extLst>
              <a:ext uri="{FF2B5EF4-FFF2-40B4-BE49-F238E27FC236}">
                <a16:creationId xmlns:a16="http://schemas.microsoft.com/office/drawing/2014/main" id="{AFF42A63-E1AC-5FD4-F0ED-DE4B11ABDCB5}"/>
              </a:ext>
            </a:extLst>
          </p:cNvPr>
          <p:cNvSpPr txBox="1"/>
          <p:nvPr/>
        </p:nvSpPr>
        <p:spPr>
          <a:xfrm>
            <a:off x="3524250" y="5648320"/>
            <a:ext cx="5534025"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www.safersacramento.com</a:t>
            </a:r>
          </a:p>
        </p:txBody>
      </p:sp>
    </p:spTree>
    <p:extLst>
      <p:ext uri="{BB962C8B-B14F-4D97-AF65-F5344CB8AC3E}">
        <p14:creationId xmlns:p14="http://schemas.microsoft.com/office/powerpoint/2010/main" val="416226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28"/>
          <a:stretch/>
        </p:blipFill>
        <p:spPr>
          <a:xfrm>
            <a:off x="1391920" y="81280"/>
            <a:ext cx="9011920" cy="5445759"/>
          </a:xfrm>
          <a:prstGeom prst="rect">
            <a:avLst/>
          </a:prstGeom>
        </p:spPr>
      </p:pic>
      <p:cxnSp>
        <p:nvCxnSpPr>
          <p:cNvPr id="6" name="Straight Connector 5">
            <a:extLst>
              <a:ext uri="{FF2B5EF4-FFF2-40B4-BE49-F238E27FC236}">
                <a16:creationId xmlns:a16="http://schemas.microsoft.com/office/drawing/2014/main" id="{E0B16695-D7D2-0404-02CE-C2467753074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spTree>
    <p:extLst>
      <p:ext uri="{BB962C8B-B14F-4D97-AF65-F5344CB8AC3E}">
        <p14:creationId xmlns:p14="http://schemas.microsoft.com/office/powerpoint/2010/main" val="25692467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1D393-0E5C-2935-9447-A946DBA34B7C}"/>
              </a:ext>
            </a:extLst>
          </p:cNvPr>
          <p:cNvSpPr/>
          <p:nvPr/>
        </p:nvSpPr>
        <p:spPr>
          <a:xfrm>
            <a:off x="389206" y="324176"/>
            <a:ext cx="6216032" cy="5517664"/>
          </a:xfrm>
          <a:prstGeom prst="rect">
            <a:avLst/>
          </a:prstGeom>
        </p:spPr>
        <p:txBody>
          <a:bodyPr wrap="square">
            <a:spAutoFit/>
          </a:bodyPr>
          <a:lstStyle/>
          <a:p>
            <a:pPr defTabSz="2438339" eaLnBrk="0" fontAlgn="base">
              <a:lnSpc>
                <a:spcPct val="120000"/>
              </a:lnSpc>
              <a:buClr>
                <a:srgbClr val="C00000"/>
              </a:buClr>
            </a:pP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Addressing Meth Through Partnerships Thank you!</a:t>
            </a:r>
          </a:p>
          <a:p>
            <a:pPr marL="285750" indent="-285750" defTabSz="2438339" eaLnBrk="0" fontAlgn="base">
              <a:lnSpc>
                <a:spcPct val="120000"/>
              </a:lnSpc>
              <a:buClr>
                <a:srgbClr val="C00000"/>
              </a:buClr>
              <a:buFont typeface="Arial" panose="020B0604020202020204" pitchFamily="34" charset="0"/>
              <a:buChar char="•"/>
            </a:pP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Alcohol and Drug Advisory Board</a:t>
            </a: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Criminal Justice Reform Committee</a:t>
            </a:r>
          </a:p>
          <a:p>
            <a:pPr marL="285750" indent="-285750" defTabSz="2438339" eaLnBrk="0" fontAlgn="base">
              <a:lnSpc>
                <a:spcPct val="120000"/>
              </a:lnSpc>
              <a:buClr>
                <a:srgbClr val="C00000"/>
              </a:buClr>
              <a:buFont typeface="Arial" panose="020B0604020202020204" pitchFamily="34" charset="0"/>
              <a:buChar char="•"/>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Community-Based Providers</a:t>
            </a:r>
          </a:p>
          <a:p>
            <a:pPr marL="285750" indent="-285750" defTabSz="2438339" eaLnBrk="0" fontAlgn="base">
              <a:lnSpc>
                <a:spcPct val="120000"/>
              </a:lnSpc>
              <a:buClr>
                <a:srgbClr val="C00000"/>
              </a:buClr>
              <a:buFont typeface="Arial" panose="020B0604020202020204" pitchFamily="34" charset="0"/>
              <a:buChar char="•"/>
            </a:pPr>
            <a:endParaRPr lang="en-US"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Law Enforcement: </a:t>
            </a:r>
            <a:r>
              <a:rPr lang="en-US" sz="1600" dirty="0">
                <a:solidFill>
                  <a:prstClr val="black"/>
                </a:solidFill>
                <a:latin typeface="Arial" panose="020B0604020202020204" pitchFamily="34" charset="0"/>
                <a:ea typeface="Calibri" panose="020F0502020204030204" pitchFamily="34" charset="0"/>
                <a:cs typeface="Arial" panose="020B0604020202020204" pitchFamily="34" charset="0"/>
              </a:rPr>
              <a:t> Police Departments</a:t>
            </a:r>
          </a:p>
          <a:p>
            <a:pPr defTabSz="2438339" eaLnBrk="0" fontAlgn="base">
              <a:lnSpc>
                <a:spcPct val="120000"/>
              </a:lnSpc>
              <a:buClr>
                <a:srgbClr val="C00000"/>
              </a:buClr>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Sacramento Sheriff’s Office</a:t>
            </a:r>
          </a:p>
          <a:p>
            <a:pPr marL="285750" indent="-285750" defTabSz="2438339" eaLnBrk="0" fontAlgn="base">
              <a:lnSpc>
                <a:spcPct val="120000"/>
              </a:lnSpc>
              <a:buClr>
                <a:srgbClr val="C00000"/>
              </a:buClr>
              <a:buFont typeface="Arial" panose="020B0604020202020204" pitchFamily="34" charset="0"/>
              <a:buChar char="•"/>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Sacramento Superior Court</a:t>
            </a: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Public Defender, District Attorney</a:t>
            </a: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FEEADDB-2A19-0D68-21DB-31AB5664F7A3}"/>
              </a:ext>
            </a:extLst>
          </p:cNvPr>
          <p:cNvSpPr/>
          <p:nvPr/>
        </p:nvSpPr>
        <p:spPr>
          <a:xfrm>
            <a:off x="6524626" y="225628"/>
            <a:ext cx="4994584" cy="5554598"/>
          </a:xfrm>
          <a:prstGeom prst="rect">
            <a:avLst/>
          </a:prstGeom>
        </p:spPr>
        <p:txBody>
          <a:bodyPr wrap="square">
            <a:spAutoFit/>
          </a:bodyPr>
          <a:lstStyle/>
          <a:p>
            <a:pPr marL="285750" indent="-285750" defTabSz="2438339" eaLnBrk="0" fontAlgn="base">
              <a:lnSpc>
                <a:spcPct val="120000"/>
              </a:lnSpc>
              <a:buClr>
                <a:srgbClr val="C00000"/>
              </a:buClr>
              <a:buFont typeface="Arial" panose="020B0604020202020204" pitchFamily="34" charset="0"/>
              <a:buChar char="•"/>
            </a:pP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Probation Department</a:t>
            </a:r>
          </a:p>
          <a:p>
            <a:pPr defTabSz="2438339" eaLnBrk="0" fontAlgn="base">
              <a:lnSpc>
                <a:spcPct val="120000"/>
              </a:lnSpc>
              <a:buClr>
                <a:srgbClr val="C00000"/>
              </a:buClr>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Department of Child, Family and Adult Services</a:t>
            </a:r>
          </a:p>
          <a:p>
            <a:pPr marL="285750" indent="-285750" defTabSz="2438339" eaLnBrk="0" fontAlgn="base">
              <a:lnSpc>
                <a:spcPct val="120000"/>
              </a:lnSpc>
              <a:buClr>
                <a:srgbClr val="C00000"/>
              </a:buClr>
              <a:buFont typeface="Arial" panose="020B0604020202020204" pitchFamily="34" charset="0"/>
              <a:buChar char="•"/>
            </a:pPr>
            <a:endParaRPr lang="en-US"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High Intensity Drug Trafficking Agency </a:t>
            </a:r>
            <a:endParaRPr lang="en-US" sz="16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2438339" eaLnBrk="0" fontAlgn="base">
              <a:lnSpc>
                <a:spcPct val="120000"/>
              </a:lnSpc>
              <a:buClr>
                <a:srgbClr val="C00000"/>
              </a:buClr>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US Attorney’s Office</a:t>
            </a:r>
          </a:p>
          <a:p>
            <a:pPr defTabSz="2438339" eaLnBrk="0" fontAlgn="base">
              <a:lnSpc>
                <a:spcPct val="120000"/>
              </a:lnSpc>
              <a:buClr>
                <a:srgbClr val="C00000"/>
              </a:buClr>
            </a:pPr>
            <a:endParaRPr lang="en-US" sz="16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Sacramento County Coroner’s Office</a:t>
            </a:r>
            <a:endParaRPr lang="en-US" sz="2400"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D1F2953-D3C6-DF78-F829-0646CCA13285}"/>
              </a:ext>
            </a:extLst>
          </p:cNvPr>
          <p:cNvSpPr txBox="1">
            <a:spLocks/>
          </p:cNvSpPr>
          <p:nvPr/>
        </p:nvSpPr>
        <p:spPr bwMode="auto">
          <a:xfrm>
            <a:off x="1282142" y="6311061"/>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endParaRPr lang="en-US" altLang="en-US" dirty="0">
              <a:solidFill>
                <a:prstClr val="black"/>
              </a:solidFill>
              <a:latin typeface="Times New Roman" panose="02020603050405020304" pitchFamily="18" charset="0"/>
            </a:endParaRPr>
          </a:p>
        </p:txBody>
      </p:sp>
      <p:cxnSp>
        <p:nvCxnSpPr>
          <p:cNvPr id="7" name="Straight Connector 6">
            <a:extLst>
              <a:ext uri="{FF2B5EF4-FFF2-40B4-BE49-F238E27FC236}">
                <a16:creationId xmlns:a16="http://schemas.microsoft.com/office/drawing/2014/main" id="{A41C8C99-FDD3-3356-6BE4-81E332C312D7}"/>
              </a:ext>
            </a:extLst>
          </p:cNvPr>
          <p:cNvCxnSpPr/>
          <p:nvPr/>
        </p:nvCxnSpPr>
        <p:spPr>
          <a:xfrm flipH="1">
            <a:off x="1458142" y="6239166"/>
            <a:ext cx="8415337" cy="0"/>
          </a:xfrm>
          <a:prstGeom prst="line">
            <a:avLst/>
          </a:prstGeom>
          <a:solidFill>
            <a:srgbClr val="0066CC"/>
          </a:solidFill>
          <a:ln w="25400" cap="flat" cmpd="sng" algn="ctr">
            <a:noFill/>
            <a:prstDash val="solid"/>
          </a:ln>
          <a:effectLst/>
        </p:spPr>
      </p:cxnSp>
      <p:pic>
        <p:nvPicPr>
          <p:cNvPr id="8" name="Picture 2">
            <a:extLst>
              <a:ext uri="{FF2B5EF4-FFF2-40B4-BE49-F238E27FC236}">
                <a16:creationId xmlns:a16="http://schemas.microsoft.com/office/drawing/2014/main" id="{2BCA28AD-CC38-4C4C-342C-BA483C53D36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0969" y="6316210"/>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a:extLst>
              <a:ext uri="{FF2B5EF4-FFF2-40B4-BE49-F238E27FC236}">
                <a16:creationId xmlns:a16="http://schemas.microsoft.com/office/drawing/2014/main" id="{B042F429-6B08-92D2-7361-A786F3BCB594}"/>
              </a:ext>
            </a:extLst>
          </p:cNvPr>
          <p:cNvSpPr/>
          <p:nvPr/>
        </p:nvSpPr>
        <p:spPr>
          <a:xfrm flipV="1">
            <a:off x="559418" y="6168094"/>
            <a:ext cx="11073161" cy="45719"/>
          </a:xfrm>
          <a:prstGeom prst="rect">
            <a:avLst/>
          </a:prstGeom>
          <a:solidFill>
            <a:srgbClr val="0066CC"/>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196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69AE-4101-CAEC-243E-D80B435CBE39}"/>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questions</a:t>
            </a:r>
          </a:p>
        </p:txBody>
      </p:sp>
      <p:sp>
        <p:nvSpPr>
          <p:cNvPr id="3" name="Content Placeholder 2">
            <a:extLst>
              <a:ext uri="{FF2B5EF4-FFF2-40B4-BE49-F238E27FC236}">
                <a16:creationId xmlns:a16="http://schemas.microsoft.com/office/drawing/2014/main" id="{A4B80748-CB4E-156B-840E-4ED7FE013860}"/>
              </a:ext>
            </a:extLst>
          </p:cNvPr>
          <p:cNvSpPr>
            <a:spLocks noGrp="1"/>
          </p:cNvSpPr>
          <p:nvPr>
            <p:ph sz="quarter" idx="13"/>
          </p:nvPr>
        </p:nvSpPr>
        <p:spPr>
          <a:xfrm>
            <a:off x="0" y="2199172"/>
            <a:ext cx="11992708" cy="3252058"/>
          </a:xfrm>
        </p:spPr>
        <p:txBody>
          <a:bodyPr>
            <a:normAutofit fontScale="70000" lnSpcReduction="20000"/>
          </a:bodyPr>
          <a:lstStyle/>
          <a:p>
            <a:pPr marL="0" indent="0" algn="ctr">
              <a:lnSpc>
                <a:spcPct val="100000"/>
              </a:lnSpc>
              <a:buNone/>
            </a:pPr>
            <a:endParaRPr lang="en-US" dirty="0">
              <a:latin typeface="Arial" panose="020B0604020202020204" pitchFamily="34" charset="0"/>
              <a:cs typeface="Arial" panose="020B0604020202020204" pitchFamily="34" charset="0"/>
            </a:endParaRPr>
          </a:p>
          <a:p>
            <a:pPr marL="0" indent="0" algn="ctr">
              <a:lnSpc>
                <a:spcPct val="100000"/>
              </a:lnSpc>
              <a:buNone/>
            </a:pPr>
            <a:endParaRPr lang="en-US" i="1" dirty="0">
              <a:latin typeface="Arial" panose="020B0604020202020204" pitchFamily="34" charset="0"/>
              <a:cs typeface="Arial" panose="020B0604020202020204" pitchFamily="34" charset="0"/>
            </a:endParaRPr>
          </a:p>
          <a:p>
            <a:pPr marL="0" indent="0" algn="ctr">
              <a:lnSpc>
                <a:spcPct val="100000"/>
              </a:lnSpc>
              <a:buNone/>
            </a:pPr>
            <a:r>
              <a:rPr lang="en-US" sz="3300" i="1" dirty="0">
                <a:latin typeface="Arial" panose="020B0604020202020204" pitchFamily="34" charset="0"/>
                <a:cs typeface="Arial" panose="020B0604020202020204" pitchFamily="34" charset="0"/>
              </a:rPr>
              <a:t>Lori Miller, LCSW | Division Manager</a:t>
            </a:r>
          </a:p>
          <a:p>
            <a:pPr marL="0" indent="0" algn="ctr">
              <a:lnSpc>
                <a:spcPct val="100000"/>
              </a:lnSpc>
              <a:buNone/>
            </a:pPr>
            <a:r>
              <a:rPr lang="en-US" sz="3300" i="1" dirty="0">
                <a:latin typeface="Arial" panose="020B0604020202020204" pitchFamily="34" charset="0"/>
                <a:cs typeface="Arial" panose="020B0604020202020204" pitchFamily="34" charset="0"/>
              </a:rPr>
              <a:t>Substance use prevention and treatment services</a:t>
            </a:r>
          </a:p>
          <a:p>
            <a:pPr marL="0" indent="0" algn="ctr">
              <a:lnSpc>
                <a:spcPct val="100000"/>
              </a:lnSpc>
              <a:buNone/>
            </a:pPr>
            <a:r>
              <a:rPr lang="en-US" sz="3300" i="1" dirty="0">
                <a:latin typeface="Arial" panose="020B0604020202020204" pitchFamily="34" charset="0"/>
                <a:cs typeface="Arial" panose="020B0604020202020204" pitchFamily="34" charset="0"/>
              </a:rPr>
              <a:t>Division of behavioral health</a:t>
            </a:r>
          </a:p>
          <a:p>
            <a:pPr marL="0" indent="0" algn="ctr">
              <a:lnSpc>
                <a:spcPct val="100000"/>
              </a:lnSpc>
              <a:buNone/>
            </a:pPr>
            <a:r>
              <a:rPr lang="en-US" sz="3300" i="1" dirty="0">
                <a:latin typeface="Arial" panose="020B0604020202020204" pitchFamily="34" charset="0"/>
                <a:cs typeface="Arial" panose="020B0604020202020204" pitchFamily="34" charset="0"/>
              </a:rPr>
              <a:t>Department of health services</a:t>
            </a:r>
          </a:p>
          <a:p>
            <a:pPr marL="0" indent="0" algn="ctr">
              <a:lnSpc>
                <a:spcPct val="100000"/>
              </a:lnSpc>
              <a:buNone/>
            </a:pPr>
            <a:r>
              <a:rPr lang="en-US" sz="3300" i="1" dirty="0">
                <a:latin typeface="Arial" panose="020B0604020202020204" pitchFamily="34" charset="0"/>
                <a:cs typeface="Arial" panose="020B0604020202020204" pitchFamily="34" charset="0"/>
                <a:hlinkClick r:id="rId2"/>
              </a:rPr>
              <a:t>millerlori@saccounty.gov</a:t>
            </a:r>
            <a:endParaRPr lang="en-US" sz="3300" i="1" dirty="0">
              <a:latin typeface="Arial" panose="020B0604020202020204" pitchFamily="34" charset="0"/>
              <a:cs typeface="Arial" panose="020B0604020202020204" pitchFamily="34" charset="0"/>
            </a:endParaRPr>
          </a:p>
          <a:p>
            <a:pPr marL="0" indent="0" algn="ctr">
              <a:lnSpc>
                <a:spcPct val="100000"/>
              </a:lnSpc>
              <a:buNone/>
            </a:pPr>
            <a:r>
              <a:rPr lang="en-US" sz="3300" i="1" dirty="0">
                <a:latin typeface="Arial" panose="020B0604020202020204" pitchFamily="34" charset="0"/>
                <a:cs typeface="Arial" panose="020B0604020202020204" pitchFamily="34" charset="0"/>
              </a:rPr>
              <a:t>916-875-2046</a:t>
            </a:r>
          </a:p>
          <a:p>
            <a:endParaRPr lang="en-US" dirty="0"/>
          </a:p>
          <a:p>
            <a:pPr marL="0" indent="0">
              <a:buNone/>
            </a:pPr>
            <a:endParaRPr lang="en-US" dirty="0"/>
          </a:p>
          <a:p>
            <a:endParaRPr lang="en-US" dirty="0"/>
          </a:p>
        </p:txBody>
      </p:sp>
      <p:sp>
        <p:nvSpPr>
          <p:cNvPr id="8" name="Slide Number Placeholder 5">
            <a:extLst>
              <a:ext uri="{FF2B5EF4-FFF2-40B4-BE49-F238E27FC236}">
                <a16:creationId xmlns:a16="http://schemas.microsoft.com/office/drawing/2014/main" id="{F7657DA0-D054-949D-2E3B-539BB576D4B2}"/>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endParaRPr lang="en-US" altLang="en-US" dirty="0">
              <a:solidFill>
                <a:schemeClr val="bg1"/>
              </a:solidFill>
              <a:latin typeface="Times New Roman" panose="02020603050405020304" pitchFamily="18" charset="0"/>
            </a:endParaRPr>
          </a:p>
        </p:txBody>
      </p:sp>
      <p:cxnSp>
        <p:nvCxnSpPr>
          <p:cNvPr id="9" name="Straight Connector 8">
            <a:extLst>
              <a:ext uri="{FF2B5EF4-FFF2-40B4-BE49-F238E27FC236}">
                <a16:creationId xmlns:a16="http://schemas.microsoft.com/office/drawing/2014/main" id="{7685B16F-62EC-B4AF-E9E2-FE18019CB79B}"/>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10" name="Picture 2">
            <a:extLst>
              <a:ext uri="{FF2B5EF4-FFF2-40B4-BE49-F238E27FC236}">
                <a16:creationId xmlns:a16="http://schemas.microsoft.com/office/drawing/2014/main" id="{EBEC8483-8402-C299-09D4-017FC9AE774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4558" y="455824"/>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2516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CB1AA0-6295-E6C8-E10E-C991A53F49A4}"/>
              </a:ext>
            </a:extLst>
          </p:cNvPr>
          <p:cNvSpPr>
            <a:spLocks noGrp="1"/>
          </p:cNvSpPr>
          <p:nvPr>
            <p:ph type="title"/>
          </p:nvPr>
        </p:nvSpPr>
        <p:spPr>
          <a:xfrm>
            <a:off x="323850" y="367722"/>
            <a:ext cx="10916578" cy="2453537"/>
          </a:xfrm>
        </p:spPr>
        <p:txBody>
          <a:bodyPr>
            <a:normAutofit fontScale="90000"/>
          </a:bodyPr>
          <a:lstStyle/>
          <a:p>
            <a:br>
              <a:rPr lang="en-US" sz="4000" b="1" i="1" dirty="0">
                <a:solidFill>
                  <a:srgbClr val="002060"/>
                </a:solidFill>
              </a:rPr>
            </a:br>
            <a:br>
              <a:rPr lang="en-US" sz="4000" b="1" i="1" dirty="0">
                <a:solidFill>
                  <a:srgbClr val="002060"/>
                </a:solidFill>
              </a:rPr>
            </a:br>
            <a:br>
              <a:rPr lang="en-US" sz="4000" b="1" i="1" dirty="0">
                <a:solidFill>
                  <a:srgbClr val="002060"/>
                </a:solidFill>
              </a:rPr>
            </a:br>
            <a:br>
              <a:rPr lang="en-US" sz="4000" b="1" i="1" dirty="0">
                <a:solidFill>
                  <a:srgbClr val="002060"/>
                </a:solidFill>
              </a:rPr>
            </a:br>
            <a:r>
              <a:rPr lang="en-US" sz="4000" b="1" dirty="0">
                <a:solidFill>
                  <a:srgbClr val="002060"/>
                </a:solidFill>
                <a:latin typeface="Arial" panose="020B0604020202020204" pitchFamily="34" charset="0"/>
                <a:cs typeface="Arial" panose="020B0604020202020204" pitchFamily="34" charset="0"/>
              </a:rPr>
              <a:t>ACKNOWLEDGEMENTS:</a:t>
            </a:r>
            <a:br>
              <a:rPr lang="en-US" sz="4000" b="1" i="1" dirty="0">
                <a:solidFill>
                  <a:srgbClr val="002060"/>
                </a:solidFill>
                <a:latin typeface="Arial" panose="020B0604020202020204" pitchFamily="34" charset="0"/>
                <a:cs typeface="Arial" panose="020B0604020202020204" pitchFamily="34" charset="0"/>
              </a:rPr>
            </a:br>
            <a:br>
              <a:rPr lang="en-US" sz="4000" b="1" i="1" dirty="0">
                <a:solidFill>
                  <a:srgbClr val="002060"/>
                </a:solidFill>
                <a:latin typeface="Arial" panose="020B0604020202020204" pitchFamily="34" charset="0"/>
                <a:cs typeface="Arial" panose="020B0604020202020204" pitchFamily="34" charset="0"/>
              </a:rPr>
            </a:br>
            <a:r>
              <a:rPr lang="en-US" sz="3100" b="1" i="1" dirty="0" err="1">
                <a:solidFill>
                  <a:srgbClr val="002060"/>
                </a:solidFill>
                <a:latin typeface="Arial" panose="020B0604020202020204" pitchFamily="34" charset="0"/>
                <a:ea typeface="Batang" panose="020B0503020000020004" pitchFamily="18" charset="-127"/>
                <a:cs typeface="Arial" panose="020B0604020202020204" pitchFamily="34" charset="0"/>
              </a:rPr>
              <a:t>aug</a:t>
            </a:r>
            <a:r>
              <a:rPr lang="en-US" sz="3100" b="1" i="1" dirty="0">
                <a:solidFill>
                  <a:srgbClr val="002060"/>
                </a:solidFill>
                <a:latin typeface="Arial" panose="020B0604020202020204" pitchFamily="34" charset="0"/>
                <a:ea typeface="Batang" panose="020B0503020000020004" pitchFamily="18" charset="-127"/>
                <a:cs typeface="Arial" panose="020B0604020202020204" pitchFamily="34" charset="0"/>
              </a:rPr>
              <a:t> 21 - National FENTANYL PREVENTION AND AWARENESS DAY</a:t>
            </a:r>
            <a:br>
              <a:rPr lang="en-US" sz="3100" b="1" i="1" dirty="0">
                <a:solidFill>
                  <a:srgbClr val="002060"/>
                </a:solidFill>
                <a:latin typeface="Arial" panose="020B0604020202020204" pitchFamily="34" charset="0"/>
                <a:ea typeface="Batang" panose="020B0503020000020004" pitchFamily="18" charset="-127"/>
                <a:cs typeface="Arial" panose="020B0604020202020204" pitchFamily="34" charset="0"/>
              </a:rPr>
            </a:br>
            <a:br>
              <a:rPr lang="en-US" sz="3100" b="1" i="1" dirty="0">
                <a:solidFill>
                  <a:srgbClr val="002060"/>
                </a:solidFill>
                <a:latin typeface="Arial" panose="020B0604020202020204" pitchFamily="34" charset="0"/>
                <a:ea typeface="Batang" panose="020B0503020000020004" pitchFamily="18" charset="-127"/>
                <a:cs typeface="Arial" panose="020B0604020202020204" pitchFamily="34" charset="0"/>
              </a:rPr>
            </a:br>
            <a:r>
              <a:rPr lang="en-US" sz="3100" b="1" i="1" dirty="0" err="1">
                <a:solidFill>
                  <a:srgbClr val="002060"/>
                </a:solidFill>
                <a:latin typeface="Arial" panose="020B0604020202020204" pitchFamily="34" charset="0"/>
                <a:ea typeface="Batang" panose="020B0503020000020004" pitchFamily="18" charset="-127"/>
                <a:cs typeface="Arial" panose="020B0604020202020204" pitchFamily="34" charset="0"/>
              </a:rPr>
              <a:t>aug</a:t>
            </a:r>
            <a:r>
              <a:rPr lang="en-US" sz="3100" b="1" i="1" dirty="0">
                <a:solidFill>
                  <a:srgbClr val="002060"/>
                </a:solidFill>
                <a:latin typeface="Arial" panose="020B0604020202020204" pitchFamily="34" charset="0"/>
                <a:ea typeface="Batang" panose="020B0503020000020004" pitchFamily="18" charset="-127"/>
                <a:cs typeface="Arial" panose="020B0604020202020204" pitchFamily="34" charset="0"/>
              </a:rPr>
              <a:t>  31 – INTERNATIONAL OVERDOSE AWARENESS DAY</a:t>
            </a:r>
            <a:br>
              <a:rPr lang="en-US" sz="3100" b="1" i="1" dirty="0">
                <a:solidFill>
                  <a:srgbClr val="002060"/>
                </a:solidFill>
                <a:latin typeface="Arial" panose="020B0604020202020204" pitchFamily="34" charset="0"/>
                <a:ea typeface="Batang" panose="020B0503020000020004" pitchFamily="18" charset="-127"/>
                <a:cs typeface="Arial" panose="020B0604020202020204" pitchFamily="34" charset="0"/>
              </a:rPr>
            </a:br>
            <a:br>
              <a:rPr lang="en-US" sz="3100" b="1" i="1" dirty="0">
                <a:solidFill>
                  <a:srgbClr val="002060"/>
                </a:solidFill>
                <a:latin typeface="Arial" panose="020B0604020202020204" pitchFamily="34" charset="0"/>
                <a:ea typeface="Batang" panose="020B0503020000020004" pitchFamily="18" charset="-127"/>
                <a:cs typeface="Arial" panose="020B0604020202020204" pitchFamily="34" charset="0"/>
              </a:rPr>
            </a:br>
            <a:r>
              <a:rPr lang="en-US" sz="3100" b="1" i="1" dirty="0">
                <a:solidFill>
                  <a:srgbClr val="002060"/>
                </a:solidFill>
                <a:latin typeface="Arial" panose="020B0604020202020204" pitchFamily="34" charset="0"/>
                <a:ea typeface="Batang" panose="020B0503020000020004" pitchFamily="18" charset="-127"/>
                <a:cs typeface="Arial" panose="020B0604020202020204" pitchFamily="34" charset="0"/>
              </a:rPr>
              <a:t>SEPT 4 -  RECOVERY HAPPENS EVENT AT STATE CAPITAL</a:t>
            </a:r>
            <a:br>
              <a:rPr lang="en-US" sz="3100" b="1" i="1" dirty="0">
                <a:solidFill>
                  <a:srgbClr val="002060"/>
                </a:solidFill>
                <a:latin typeface="Arial" panose="020B0604020202020204" pitchFamily="34" charset="0"/>
                <a:ea typeface="Batang" panose="020B0503020000020004" pitchFamily="18" charset="-127"/>
                <a:cs typeface="Arial" panose="020B0604020202020204" pitchFamily="34" charset="0"/>
              </a:rPr>
            </a:br>
            <a:br>
              <a:rPr lang="en-US" sz="3100" b="1" i="1" dirty="0">
                <a:solidFill>
                  <a:schemeClr val="accent5">
                    <a:lumMod val="75000"/>
                  </a:schemeClr>
                </a:solidFill>
                <a:latin typeface="Arial" panose="020B0604020202020204" pitchFamily="34" charset="0"/>
                <a:ea typeface="Batang" panose="020B0503020000020004" pitchFamily="18" charset="-127"/>
                <a:cs typeface="Arial" panose="020B0604020202020204" pitchFamily="34" charset="0"/>
              </a:rPr>
            </a:br>
            <a:r>
              <a:rPr lang="en-US" sz="3100" b="1" i="1" dirty="0">
                <a:solidFill>
                  <a:schemeClr val="accent5">
                    <a:lumMod val="75000"/>
                  </a:schemeClr>
                </a:solidFill>
                <a:latin typeface="Arial" panose="020B0604020202020204" pitchFamily="34" charset="0"/>
                <a:ea typeface="Batang" panose="020B0503020000020004" pitchFamily="18" charset="-127"/>
                <a:cs typeface="Arial" panose="020B0604020202020204" pitchFamily="34" charset="0"/>
              </a:rPr>
              <a:t>WEAR PURPLE</a:t>
            </a:r>
            <a:endParaRPr lang="en-US" sz="2700" b="1" i="1" dirty="0">
              <a:solidFill>
                <a:schemeClr val="accent5">
                  <a:lumMod val="75000"/>
                </a:schemeClr>
              </a:solidFill>
              <a:latin typeface="Arial" panose="020B0604020202020204" pitchFamily="34" charset="0"/>
              <a:ea typeface="Batang" panose="020B0503020000020004" pitchFamily="18" charset="-127"/>
              <a:cs typeface="Arial" panose="020B0604020202020204" pitchFamily="34" charset="0"/>
            </a:endParaRPr>
          </a:p>
        </p:txBody>
      </p:sp>
      <p:sp>
        <p:nvSpPr>
          <p:cNvPr id="18" name="TextBox 17">
            <a:extLst>
              <a:ext uri="{FF2B5EF4-FFF2-40B4-BE49-F238E27FC236}">
                <a16:creationId xmlns:a16="http://schemas.microsoft.com/office/drawing/2014/main" id="{9947B1A4-BF4C-2BDE-4C51-D0F1A2C1B4B8}"/>
              </a:ext>
            </a:extLst>
          </p:cNvPr>
          <p:cNvSpPr txBox="1"/>
          <p:nvPr/>
        </p:nvSpPr>
        <p:spPr>
          <a:xfrm>
            <a:off x="323850" y="367722"/>
            <a:ext cx="11106149" cy="375552"/>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1" name="Slide Number Placeholder 5">
            <a:extLst>
              <a:ext uri="{FF2B5EF4-FFF2-40B4-BE49-F238E27FC236}">
                <a16:creationId xmlns:a16="http://schemas.microsoft.com/office/drawing/2014/main" id="{18C4FD22-A65D-49D5-85FD-45A9BE70ABF7}"/>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fld id="{64251A4C-BE8A-4D3F-B670-FFFDD555A216}" type="slidenum">
              <a:rPr lang="en-US" altLang="en-US" smtClean="0">
                <a:solidFill>
                  <a:schemeClr val="bg1"/>
                </a:solidFill>
                <a:latin typeface="Times New Roman" panose="02020603050405020304" pitchFamily="18" charset="0"/>
              </a:rPr>
              <a:pPr defTabSz="914400" eaLnBrk="1" hangingPunct="1"/>
              <a:t>2</a:t>
            </a:fld>
            <a:endParaRPr lang="en-US" altLang="en-US" dirty="0">
              <a:solidFill>
                <a:schemeClr val="bg1"/>
              </a:solidFill>
              <a:latin typeface="Times New Roman" panose="02020603050405020304" pitchFamily="18" charset="0"/>
            </a:endParaRPr>
          </a:p>
        </p:txBody>
      </p:sp>
      <p:cxnSp>
        <p:nvCxnSpPr>
          <p:cNvPr id="22" name="Straight Connector 21">
            <a:extLst>
              <a:ext uri="{FF2B5EF4-FFF2-40B4-BE49-F238E27FC236}">
                <a16:creationId xmlns:a16="http://schemas.microsoft.com/office/drawing/2014/main" id="{A16A603E-70D8-498E-7AFC-B065BC9BD28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23" name="Picture 2">
            <a:extLst>
              <a:ext uri="{FF2B5EF4-FFF2-40B4-BE49-F238E27FC236}">
                <a16:creationId xmlns:a16="http://schemas.microsoft.com/office/drawing/2014/main" id="{1A8F89D9-B801-1B0E-0A28-96776A0491E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6249" y="4900685"/>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2043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CB1AA0-6295-E6C8-E10E-C991A53F49A4}"/>
              </a:ext>
            </a:extLst>
          </p:cNvPr>
          <p:cNvSpPr>
            <a:spLocks noGrp="1"/>
          </p:cNvSpPr>
          <p:nvPr>
            <p:ph type="title"/>
          </p:nvPr>
        </p:nvSpPr>
        <p:spPr>
          <a:xfrm>
            <a:off x="583223" y="439615"/>
            <a:ext cx="10396882" cy="1049215"/>
          </a:xfrm>
        </p:spPr>
        <p:txBody>
          <a:bodyPr>
            <a:normAutofit/>
          </a:bodyPr>
          <a:lstStyle/>
          <a:p>
            <a:r>
              <a:rPr lang="en-US" sz="4400" b="1" dirty="0">
                <a:latin typeface="Arial" panose="020B0604020202020204" pitchFamily="34" charset="0"/>
                <a:cs typeface="Arial" panose="020B0604020202020204" pitchFamily="34" charset="0"/>
              </a:rPr>
              <a:t>Methamphetamine Awareness</a:t>
            </a:r>
            <a:endParaRPr lang="en-US" sz="4000" b="1" i="1" dirty="0">
              <a:solidFill>
                <a:srgbClr val="002060"/>
              </a:solidFill>
            </a:endParaRPr>
          </a:p>
        </p:txBody>
      </p:sp>
      <p:sp>
        <p:nvSpPr>
          <p:cNvPr id="18" name="TextBox 17">
            <a:extLst>
              <a:ext uri="{FF2B5EF4-FFF2-40B4-BE49-F238E27FC236}">
                <a16:creationId xmlns:a16="http://schemas.microsoft.com/office/drawing/2014/main" id="{9947B1A4-BF4C-2BDE-4C51-D0F1A2C1B4B8}"/>
              </a:ext>
            </a:extLst>
          </p:cNvPr>
          <p:cNvSpPr txBox="1"/>
          <p:nvPr/>
        </p:nvSpPr>
        <p:spPr>
          <a:xfrm>
            <a:off x="180976" y="1735015"/>
            <a:ext cx="11249024" cy="4057457"/>
          </a:xfrm>
          <a:prstGeom prst="rect">
            <a:avLst/>
          </a:prstGeom>
          <a:noFill/>
        </p:spPr>
        <p:txBody>
          <a:bodyPr wrap="square">
            <a:spAutoFit/>
          </a:bodyPr>
          <a:lstStyle/>
          <a:p>
            <a:pPr marL="457200" marR="0" indent="-457200">
              <a:lnSpc>
                <a:spcPct val="107000"/>
              </a:lnSpc>
              <a:spcBef>
                <a:spcPts val="0"/>
              </a:spcBef>
              <a:spcAft>
                <a:spcPts val="800"/>
              </a:spcAft>
              <a:buFont typeface="Wingdings" panose="05000000000000000000" pitchFamily="2" charset="2"/>
              <a:buChar char="Ø"/>
            </a:pPr>
            <a:r>
              <a:rPr lang="en-US" sz="2800" kern="100" dirty="0">
                <a:effectLst/>
                <a:latin typeface="Arial" panose="020B0604020202020204" pitchFamily="34" charset="0"/>
                <a:ea typeface="Calibri" panose="020F0502020204030204" pitchFamily="34" charset="0"/>
                <a:cs typeface="Arial" panose="020B0604020202020204" pitchFamily="34" charset="0"/>
              </a:rPr>
              <a:t>Meth </a:t>
            </a:r>
            <a:r>
              <a:rPr lang="en-US" sz="2800" kern="100" dirty="0">
                <a:latin typeface="Arial" panose="020B0604020202020204" pitchFamily="34" charset="0"/>
                <a:ea typeface="Calibri" panose="020F0502020204030204" pitchFamily="34" charset="0"/>
                <a:cs typeface="Arial" panose="020B0604020202020204" pitchFamily="34" charset="0"/>
              </a:rPr>
              <a:t>continues to be </a:t>
            </a:r>
            <a:r>
              <a:rPr lang="en-US" sz="2800" kern="100" dirty="0">
                <a:effectLst/>
                <a:latin typeface="Arial" panose="020B0604020202020204" pitchFamily="34" charset="0"/>
                <a:ea typeface="Calibri" panose="020F0502020204030204" pitchFamily="34" charset="0"/>
                <a:cs typeface="Arial" panose="020B0604020202020204" pitchFamily="34" charset="0"/>
              </a:rPr>
              <a:t>a serious drug threat </a:t>
            </a:r>
            <a:r>
              <a:rPr lang="en-US" sz="2800" kern="100" dirty="0">
                <a:latin typeface="Arial" panose="020B0604020202020204" pitchFamily="34" charset="0"/>
                <a:ea typeface="Calibri" panose="020F0502020204030204" pitchFamily="34" charset="0"/>
                <a:cs typeface="Arial" panose="020B0604020202020204" pitchFamily="34" charset="0"/>
              </a:rPr>
              <a:t>to</a:t>
            </a:r>
            <a:r>
              <a:rPr lang="en-US" sz="2800" kern="100" dirty="0">
                <a:effectLst/>
                <a:latin typeface="Arial" panose="020B0604020202020204" pitchFamily="34" charset="0"/>
                <a:ea typeface="Calibri" panose="020F0502020204030204" pitchFamily="34" charset="0"/>
                <a:cs typeface="Arial" panose="020B0604020202020204" pitchFamily="34" charset="0"/>
              </a:rPr>
              <a:t> Sacramento County</a:t>
            </a:r>
          </a:p>
          <a:p>
            <a:pPr marL="457200" marR="0" indent="-457200">
              <a:lnSpc>
                <a:spcPct val="107000"/>
              </a:lnSpc>
              <a:spcBef>
                <a:spcPts val="0"/>
              </a:spcBef>
              <a:spcAft>
                <a:spcPts val="800"/>
              </a:spcAft>
              <a:buFont typeface="Arial" panose="020B0604020202020204" pitchFamily="34" charset="0"/>
              <a:buChar char="•"/>
            </a:pP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Forgotten Killer</a:t>
            </a:r>
          </a:p>
          <a:p>
            <a:pPr marL="457200" marR="0" indent="-457200">
              <a:lnSpc>
                <a:spcPct val="107000"/>
              </a:lnSpc>
              <a:spcBef>
                <a:spcPts val="0"/>
              </a:spcBef>
              <a:spcAft>
                <a:spcPts val="800"/>
              </a:spcAft>
              <a:buFont typeface="Arial" panose="020B0604020202020204" pitchFamily="34" charset="0"/>
              <a:buChar char="•"/>
            </a:pP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Underemphasized</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 Overshadowed</a:t>
            </a:r>
          </a:p>
          <a:p>
            <a:pPr marL="457200" marR="0" indent="-457200">
              <a:lnSpc>
                <a:spcPct val="107000"/>
              </a:lnSpc>
              <a:spcBef>
                <a:spcPts val="0"/>
              </a:spcBef>
              <a:spcAft>
                <a:spcPts val="800"/>
              </a:spcAft>
              <a:buFont typeface="Arial" panose="020B0604020202020204" pitchFamily="34" charset="0"/>
              <a:buChar char="•"/>
            </a:pP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Arrests </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A</a:t>
            </a: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lone </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C</a:t>
            </a: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annot </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S</a:t>
            </a: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olve </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T</a:t>
            </a: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his </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P</a:t>
            </a: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roblem</a:t>
            </a:r>
          </a:p>
          <a:p>
            <a:pPr>
              <a:lnSpc>
                <a:spcPct val="107000"/>
              </a:lnSpc>
              <a:spcAft>
                <a:spcPts val="800"/>
              </a:spcAft>
            </a:pP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lnSpc>
                <a:spcPct val="107000"/>
              </a:lnSpc>
              <a:spcBef>
                <a:spcPts val="0"/>
              </a:spcBef>
              <a:spcAft>
                <a:spcPts val="800"/>
              </a:spcAft>
              <a:buFont typeface="Wingdings" panose="05000000000000000000" pitchFamily="2" charset="2"/>
              <a:buChar char="Ø"/>
            </a:pPr>
            <a:r>
              <a:rPr lang="en-US" sz="2800" kern="100" dirty="0">
                <a:effectLst/>
                <a:latin typeface="Arial" panose="020B0604020202020204" pitchFamily="34" charset="0"/>
                <a:ea typeface="Calibri" panose="020F0502020204030204" pitchFamily="34" charset="0"/>
                <a:cs typeface="Arial" panose="020B0604020202020204" pitchFamily="34" charset="0"/>
              </a:rPr>
              <a:t>500 people each day try meth for the first time - </a:t>
            </a:r>
            <a:r>
              <a:rPr lang="en-US" sz="2800" i="1" kern="100" dirty="0">
                <a:effectLst/>
                <a:latin typeface="Arial" panose="020B0604020202020204" pitchFamily="34" charset="0"/>
                <a:ea typeface="Calibri" panose="020F0502020204030204" pitchFamily="34" charset="0"/>
                <a:cs typeface="Arial" panose="020B0604020202020204" pitchFamily="34" charset="0"/>
              </a:rPr>
              <a:t>SAMHSA</a:t>
            </a:r>
            <a:endParaRPr lang="en-US" sz="1400" i="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cxnSp>
        <p:nvCxnSpPr>
          <p:cNvPr id="22" name="Straight Connector 21">
            <a:extLst>
              <a:ext uri="{FF2B5EF4-FFF2-40B4-BE49-F238E27FC236}">
                <a16:creationId xmlns:a16="http://schemas.microsoft.com/office/drawing/2014/main" id="{A16A603E-70D8-498E-7AFC-B065BC9BD28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23" name="Picture 2">
            <a:extLst>
              <a:ext uri="{FF2B5EF4-FFF2-40B4-BE49-F238E27FC236}">
                <a16:creationId xmlns:a16="http://schemas.microsoft.com/office/drawing/2014/main" id="{1A8F89D9-B801-1B0E-0A28-96776A0491E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38985" y="5140286"/>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6937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5" name="Rectangle 14">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7" name="Rectangle 16">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9" name="Rectangle 18">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86655FB4-FFDE-E1A2-ECCE-82B9E815C062}"/>
              </a:ext>
            </a:extLst>
          </p:cNvPr>
          <p:cNvGraphicFramePr>
            <a:graphicFrameLocks/>
          </p:cNvGraphicFramePr>
          <p:nvPr>
            <p:extLst>
              <p:ext uri="{D42A27DB-BD31-4B8C-83A1-F6EECF244321}">
                <p14:modId xmlns:p14="http://schemas.microsoft.com/office/powerpoint/2010/main" val="1319284722"/>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143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5A38AC5-998B-8244-640E-280D8A2E31D3}"/>
              </a:ext>
            </a:extLst>
          </p:cNvPr>
          <p:cNvSpPr txBox="1">
            <a:spLocks/>
          </p:cNvSpPr>
          <p:nvPr/>
        </p:nvSpPr>
        <p:spPr>
          <a:xfrm>
            <a:off x="970059" y="230588"/>
            <a:ext cx="10155141" cy="1694007"/>
          </a:xfrm>
          <a:prstGeom prst="rect">
            <a:avLst/>
          </a:prstGeom>
          <a:solidFill>
            <a:srgbClr val="0F4162"/>
          </a:solidFill>
          <a:ln w="19050" cap="rnd" cmpd="sng" algn="ctr">
            <a:solidFill>
              <a:srgbClr val="0F41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defTabSz="1117019"/>
            <a:endParaRPr lang="en-US" sz="2723" dirty="0">
              <a:solidFill>
                <a:srgbClr val="FFFFFF"/>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6CF5936-5E1D-51FF-2BB7-F8B774BA40B1}"/>
              </a:ext>
            </a:extLst>
          </p:cNvPr>
          <p:cNvSpPr>
            <a:spLocks noGrp="1"/>
          </p:cNvSpPr>
          <p:nvPr>
            <p:ph type="title"/>
          </p:nvPr>
        </p:nvSpPr>
        <p:spPr>
          <a:xfrm>
            <a:off x="2115047" y="-532736"/>
            <a:ext cx="7861411" cy="3049514"/>
          </a:xfrm>
        </p:spPr>
        <p:txBody>
          <a:bodyPr/>
          <a:lstStyle/>
          <a:p>
            <a:pPr algn="ctr"/>
            <a:r>
              <a:rPr lang="en-US" sz="3200" dirty="0"/>
              <a:t>Primary Drug of Choice: </a:t>
            </a:r>
            <a:br>
              <a:rPr lang="en-US" sz="3200" dirty="0"/>
            </a:br>
            <a:r>
              <a:rPr lang="en-US" sz="3200" dirty="0"/>
              <a:t>Methamphetamine Use Data</a:t>
            </a:r>
          </a:p>
        </p:txBody>
      </p:sp>
      <p:graphicFrame>
        <p:nvGraphicFramePr>
          <p:cNvPr id="4" name="Content Placeholder 3">
            <a:extLst>
              <a:ext uri="{FF2B5EF4-FFF2-40B4-BE49-F238E27FC236}">
                <a16:creationId xmlns:a16="http://schemas.microsoft.com/office/drawing/2014/main" id="{A8C09271-E911-45A8-E7DC-D2328C4B9893}"/>
              </a:ext>
            </a:extLst>
          </p:cNvPr>
          <p:cNvGraphicFramePr>
            <a:graphicFrameLocks noGrp="1"/>
          </p:cNvGraphicFramePr>
          <p:nvPr>
            <p:ph idx="1"/>
            <p:extLst>
              <p:ext uri="{D42A27DB-BD31-4B8C-83A1-F6EECF244321}">
                <p14:modId xmlns:p14="http://schemas.microsoft.com/office/powerpoint/2010/main" val="2210683386"/>
              </p:ext>
            </p:extLst>
          </p:nvPr>
        </p:nvGraphicFramePr>
        <p:xfrm>
          <a:off x="1824446" y="2027583"/>
          <a:ext cx="8438604" cy="3498575"/>
        </p:xfrm>
        <a:graphic>
          <a:graphicData uri="http://schemas.openxmlformats.org/drawingml/2006/table">
            <a:tbl>
              <a:tblPr firstRow="1" firstCol="1" bandRow="1"/>
              <a:tblGrid>
                <a:gridCol w="5694138">
                  <a:extLst>
                    <a:ext uri="{9D8B030D-6E8A-4147-A177-3AD203B41FA5}">
                      <a16:colId xmlns:a16="http://schemas.microsoft.com/office/drawing/2014/main" val="4222836945"/>
                    </a:ext>
                  </a:extLst>
                </a:gridCol>
                <a:gridCol w="1173847">
                  <a:extLst>
                    <a:ext uri="{9D8B030D-6E8A-4147-A177-3AD203B41FA5}">
                      <a16:colId xmlns:a16="http://schemas.microsoft.com/office/drawing/2014/main" val="1923161562"/>
                    </a:ext>
                  </a:extLst>
                </a:gridCol>
                <a:gridCol w="1570619">
                  <a:extLst>
                    <a:ext uri="{9D8B030D-6E8A-4147-A177-3AD203B41FA5}">
                      <a16:colId xmlns:a16="http://schemas.microsoft.com/office/drawing/2014/main" val="2549533868"/>
                    </a:ext>
                  </a:extLst>
                </a:gridCol>
              </a:tblGrid>
              <a:tr h="777931">
                <a:tc gridSpan="3">
                  <a:txBody>
                    <a:bodyPr/>
                    <a:lstStyle/>
                    <a:p>
                      <a:pPr marL="0" marR="0" algn="ctr">
                        <a:spcBef>
                          <a:spcPts val="0"/>
                        </a:spcBef>
                        <a:spcAft>
                          <a:spcPts val="0"/>
                        </a:spcAft>
                      </a:pPr>
                      <a:r>
                        <a:rPr lang="en-US" sz="2000" b="1">
                          <a:solidFill>
                            <a:schemeClr val="tx1"/>
                          </a:solidFill>
                          <a:effectLst/>
                          <a:latin typeface="Century Gothic" panose="020B0502020202020204" pitchFamily="34" charset="0"/>
                          <a:ea typeface="Aptos" panose="020B0004020202020204" pitchFamily="34" charset="0"/>
                          <a:cs typeface="Calibri" panose="020F0502020204030204" pitchFamily="34" charset="0"/>
                        </a:rPr>
                        <a:t>Unduplicated Clients Admitted with Primary Drug of Choice as Methamphetamine</a:t>
                      </a:r>
                      <a:endParaRPr lang="en-US" sz="2000" dirty="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6518143"/>
                  </a:ext>
                </a:extLst>
              </a:tr>
              <a:tr h="453441">
                <a:tc>
                  <a:txBody>
                    <a:bodyPr/>
                    <a:lstStyle/>
                    <a:p>
                      <a:pPr marL="0" marR="0">
                        <a:spcBef>
                          <a:spcPts val="0"/>
                        </a:spcBef>
                        <a:spcAft>
                          <a:spcPts val="0"/>
                        </a:spcAft>
                      </a:pPr>
                      <a:r>
                        <a:rPr lang="en-US" sz="1800">
                          <a:solidFill>
                            <a:schemeClr val="tx1"/>
                          </a:solidFill>
                          <a:effectLst/>
                          <a:latin typeface="Century Gothic" panose="020B0502020202020204" pitchFamily="34" charset="0"/>
                          <a:ea typeface="Aptos" panose="020B0004020202020204" pitchFamily="34" charset="0"/>
                          <a:cs typeface="Calibri" panose="020F0502020204030204" pitchFamily="34" charset="0"/>
                        </a:rPr>
                        <a:t> </a:t>
                      </a:r>
                      <a:endParaRPr lang="en-US" sz="1800" dirty="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b="1">
                          <a:solidFill>
                            <a:schemeClr val="tx1"/>
                          </a:solidFill>
                          <a:effectLst/>
                          <a:latin typeface="Century Gothic" panose="020B0502020202020204" pitchFamily="34" charset="0"/>
                          <a:ea typeface="Aptos" panose="020B0004020202020204" pitchFamily="34" charset="0"/>
                          <a:cs typeface="Calibri" panose="020F0502020204030204" pitchFamily="34" charset="0"/>
                        </a:rPr>
                        <a:t>CY2022</a:t>
                      </a:r>
                      <a:endParaRPr lang="en-US" sz="1800" b="1" dirty="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b="1">
                          <a:solidFill>
                            <a:schemeClr val="tx1"/>
                          </a:solidFill>
                          <a:effectLst/>
                          <a:latin typeface="Century Gothic" panose="020B0502020202020204" pitchFamily="34" charset="0"/>
                          <a:ea typeface="Aptos" panose="020B0004020202020204" pitchFamily="34" charset="0"/>
                          <a:cs typeface="Calibri" panose="020F0502020204030204" pitchFamily="34" charset="0"/>
                        </a:rPr>
                        <a:t>CY2023</a:t>
                      </a:r>
                      <a:endParaRPr lang="en-US" sz="1800" b="1" dirty="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07284402"/>
                  </a:ext>
                </a:extLst>
              </a:tr>
              <a:tr h="453441">
                <a:tc>
                  <a:txBody>
                    <a:bodyPr/>
                    <a:lstStyle/>
                    <a:p>
                      <a:pPr marL="0" marR="0">
                        <a:spcBef>
                          <a:spcPts val="0"/>
                        </a:spcBef>
                        <a:spcAft>
                          <a:spcPts val="0"/>
                        </a:spcAft>
                      </a:pPr>
                      <a:r>
                        <a:rPr lang="en-US" sz="1800" b="1">
                          <a:solidFill>
                            <a:schemeClr val="tx1"/>
                          </a:solidFill>
                          <a:effectLst/>
                          <a:latin typeface="Century Gothic" panose="020B0502020202020204" pitchFamily="34" charset="0"/>
                          <a:ea typeface="Aptos" panose="020B0004020202020204" pitchFamily="34" charset="0"/>
                          <a:cs typeface="Calibri" panose="020F0502020204030204" pitchFamily="34" charset="0"/>
                        </a:rPr>
                        <a:t>Unduplicated Clients Meth</a:t>
                      </a:r>
                      <a:endParaRPr lang="en-US" sz="1800" b="1" dirty="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solidFill>
                            <a:schemeClr val="tx1"/>
                          </a:solidFill>
                          <a:effectLst/>
                          <a:latin typeface="Century Gothic" panose="020B0502020202020204" pitchFamily="34" charset="0"/>
                          <a:ea typeface="Aptos" panose="020B0004020202020204" pitchFamily="34" charset="0"/>
                          <a:cs typeface="Calibri" panose="020F0502020204030204" pitchFamily="34" charset="0"/>
                        </a:rPr>
                        <a:t>1459</a:t>
                      </a:r>
                      <a:endParaRPr lang="en-US" sz="180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solidFill>
                            <a:schemeClr val="tx1"/>
                          </a:solidFill>
                          <a:effectLst/>
                          <a:latin typeface="Century Gothic" panose="020B0502020202020204" pitchFamily="34" charset="0"/>
                          <a:ea typeface="Aptos" panose="020B0004020202020204" pitchFamily="34" charset="0"/>
                          <a:cs typeface="Calibri" panose="020F0502020204030204" pitchFamily="34" charset="0"/>
                        </a:rPr>
                        <a:t>1502</a:t>
                      </a:r>
                      <a:endParaRPr lang="en-US" sz="180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32405694"/>
                  </a:ext>
                </a:extLst>
              </a:tr>
              <a:tr h="453441">
                <a:tc>
                  <a:txBody>
                    <a:bodyPr/>
                    <a:lstStyle/>
                    <a:p>
                      <a:pPr marL="0" marR="0">
                        <a:spcBef>
                          <a:spcPts val="0"/>
                        </a:spcBef>
                        <a:spcAft>
                          <a:spcPts val="0"/>
                        </a:spcAft>
                      </a:pPr>
                      <a:r>
                        <a:rPr lang="en-US" sz="1800" b="1">
                          <a:solidFill>
                            <a:schemeClr val="tx1"/>
                          </a:solidFill>
                          <a:effectLst/>
                          <a:latin typeface="Century Gothic" panose="020B0502020202020204" pitchFamily="34" charset="0"/>
                          <a:ea typeface="Aptos" panose="020B0004020202020204" pitchFamily="34" charset="0"/>
                          <a:cs typeface="Calibri" panose="020F0502020204030204" pitchFamily="34" charset="0"/>
                        </a:rPr>
                        <a:t>Unduplicated Clients Meth &amp; Unhoused</a:t>
                      </a:r>
                      <a:endParaRPr lang="en-US" sz="1800" b="1" dirty="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solidFill>
                            <a:schemeClr val="tx1"/>
                          </a:solidFill>
                          <a:effectLst/>
                          <a:latin typeface="Century Gothic" panose="020B0502020202020204" pitchFamily="34" charset="0"/>
                          <a:ea typeface="Aptos" panose="020B0004020202020204" pitchFamily="34" charset="0"/>
                          <a:cs typeface="Calibri" panose="020F0502020204030204" pitchFamily="34" charset="0"/>
                        </a:rPr>
                        <a:t>465</a:t>
                      </a:r>
                      <a:endParaRPr lang="en-US" sz="1800" dirty="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solidFill>
                            <a:schemeClr val="tx1"/>
                          </a:solidFill>
                          <a:effectLst/>
                          <a:latin typeface="Century Gothic" panose="020B0502020202020204" pitchFamily="34" charset="0"/>
                          <a:ea typeface="Aptos" panose="020B0004020202020204" pitchFamily="34" charset="0"/>
                          <a:cs typeface="Calibri" panose="020F0502020204030204" pitchFamily="34" charset="0"/>
                        </a:rPr>
                        <a:t>431</a:t>
                      </a:r>
                      <a:endParaRPr lang="en-US" sz="180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34662993"/>
                  </a:ext>
                </a:extLst>
              </a:tr>
              <a:tr h="1360321">
                <a:tc>
                  <a:txBody>
                    <a:bodyPr/>
                    <a:lstStyle/>
                    <a:p>
                      <a:pPr marL="0" marR="0">
                        <a:spcBef>
                          <a:spcPts val="0"/>
                        </a:spcBef>
                        <a:spcAft>
                          <a:spcPts val="0"/>
                        </a:spcAft>
                      </a:pPr>
                      <a:r>
                        <a:rPr lang="en-US" sz="1800" b="1">
                          <a:solidFill>
                            <a:schemeClr val="tx1"/>
                          </a:solidFill>
                          <a:effectLst/>
                          <a:latin typeface="Century Gothic" panose="020B0502020202020204" pitchFamily="34" charset="0"/>
                          <a:ea typeface="Aptos" panose="020B0004020202020204" pitchFamily="34" charset="0"/>
                          <a:cs typeface="Calibri" panose="020F0502020204030204" pitchFamily="34" charset="0"/>
                        </a:rPr>
                        <a:t>% Clients with Meth and Unhoused Seeking SUPT Treatment</a:t>
                      </a:r>
                      <a:endParaRPr lang="en-US" sz="1800" b="1" dirty="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solidFill>
                            <a:schemeClr val="tx1"/>
                          </a:solidFill>
                          <a:effectLst/>
                          <a:latin typeface="Century Gothic" panose="020B0502020202020204" pitchFamily="34" charset="0"/>
                          <a:ea typeface="Aptos" panose="020B0004020202020204" pitchFamily="34" charset="0"/>
                          <a:cs typeface="Calibri" panose="020F0502020204030204" pitchFamily="34" charset="0"/>
                        </a:rPr>
                        <a:t>31.9%</a:t>
                      </a:r>
                      <a:endParaRPr lang="en-US" sz="1800" dirty="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dirty="0">
                          <a:solidFill>
                            <a:schemeClr val="tx1"/>
                          </a:solidFill>
                          <a:effectLst/>
                          <a:latin typeface="Century Gothic" panose="020B0502020202020204" pitchFamily="34" charset="0"/>
                          <a:ea typeface="Aptos" panose="020B0004020202020204" pitchFamily="34" charset="0"/>
                          <a:cs typeface="Calibri" panose="020F0502020204030204" pitchFamily="34" charset="0"/>
                        </a:rPr>
                        <a:t>28.7%</a:t>
                      </a:r>
                      <a:endParaRPr lang="en-US" sz="1800" dirty="0">
                        <a:solidFill>
                          <a:schemeClr val="tx1"/>
                        </a:solidFill>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29063467"/>
                  </a:ext>
                </a:extLst>
              </a:tr>
            </a:tbl>
          </a:graphicData>
        </a:graphic>
      </p:graphicFrame>
    </p:spTree>
    <p:extLst>
      <p:ext uri="{BB962C8B-B14F-4D97-AF65-F5344CB8AC3E}">
        <p14:creationId xmlns:p14="http://schemas.microsoft.com/office/powerpoint/2010/main" val="368911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FA20A3C-BD33-4BC0-BAA2-683C4F29A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id="{FF51F4B5-F243-485B-AEFF-8A23923327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9" name="Rectangle 18">
              <a:extLst>
                <a:ext uri="{FF2B5EF4-FFF2-40B4-BE49-F238E27FC236}">
                  <a16:creationId xmlns:a16="http://schemas.microsoft.com/office/drawing/2014/main" id="{F6DDD77F-AF4E-4699-83CA-25E67DE025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11">
              <a:extLst>
                <a:ext uri="{FF2B5EF4-FFF2-40B4-BE49-F238E27FC236}">
                  <a16:creationId xmlns:a16="http://schemas.microsoft.com/office/drawing/2014/main" id="{E54D6B7E-A890-4096-B04C-986095FD4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1" name="Rectangle 20">
              <a:extLst>
                <a:ext uri="{FF2B5EF4-FFF2-40B4-BE49-F238E27FC236}">
                  <a16:creationId xmlns:a16="http://schemas.microsoft.com/office/drawing/2014/main" id="{73BABC7B-87BC-419D-A42E-34400A920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3" name="Rectangle 22">
            <a:extLst>
              <a:ext uri="{FF2B5EF4-FFF2-40B4-BE49-F238E27FC236}">
                <a16:creationId xmlns:a16="http://schemas.microsoft.com/office/drawing/2014/main" id="{FB1AC45A-F9B7-4D03-9EC3-BA0410EE6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4" y="1"/>
            <a:ext cx="11721533" cy="398062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r graph with upward trend with solid fill">
            <a:extLst>
              <a:ext uri="{FF2B5EF4-FFF2-40B4-BE49-F238E27FC236}">
                <a16:creationId xmlns:a16="http://schemas.microsoft.com/office/drawing/2014/main" id="{8C260833-9484-7DDB-5E65-5C55B445AC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261" y="-1"/>
            <a:ext cx="3980623" cy="3980623"/>
          </a:xfrm>
          <a:prstGeom prst="rect">
            <a:avLst/>
          </a:prstGeom>
          <a:ln>
            <a:noFill/>
          </a:ln>
        </p:spPr>
      </p:pic>
      <p:sp>
        <p:nvSpPr>
          <p:cNvPr id="25" name="Rectangle 24">
            <a:extLst>
              <a:ext uri="{FF2B5EF4-FFF2-40B4-BE49-F238E27FC236}">
                <a16:creationId xmlns:a16="http://schemas.microsoft.com/office/drawing/2014/main" id="{9851FC3B-CE9A-4567-83E2-E185C75C4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134" y="4109680"/>
            <a:ext cx="11730000" cy="229905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046FB42-9A27-0E0F-5B3B-745AE1C143CA}"/>
              </a:ext>
            </a:extLst>
          </p:cNvPr>
          <p:cNvSpPr>
            <a:spLocks noGrp="1"/>
          </p:cNvSpPr>
          <p:nvPr>
            <p:ph type="title"/>
          </p:nvPr>
        </p:nvSpPr>
        <p:spPr>
          <a:xfrm>
            <a:off x="685801" y="4267829"/>
            <a:ext cx="3373149" cy="1608035"/>
          </a:xfrm>
        </p:spPr>
        <p:txBody>
          <a:bodyPr vert="horz" lIns="91440" tIns="45720" rIns="91440" bIns="45720" rtlCol="0" anchor="ctr">
            <a:normAutofit/>
          </a:bodyPr>
          <a:lstStyle/>
          <a:p>
            <a:pPr>
              <a:lnSpc>
                <a:spcPct val="90000"/>
              </a:lnSpc>
            </a:pPr>
            <a:r>
              <a:rPr lang="en-US" sz="4400" dirty="0"/>
              <a:t>METH RELATED DEATHS</a:t>
            </a:r>
          </a:p>
        </p:txBody>
      </p:sp>
      <p:sp>
        <p:nvSpPr>
          <p:cNvPr id="6" name="Slide Number Placeholder 5">
            <a:extLst>
              <a:ext uri="{FF2B5EF4-FFF2-40B4-BE49-F238E27FC236}">
                <a16:creationId xmlns:a16="http://schemas.microsoft.com/office/drawing/2014/main" id="{AEE4B007-15C9-4598-6F3F-80CD38D80E8E}"/>
              </a:ext>
            </a:extLst>
          </p:cNvPr>
          <p:cNvSpPr>
            <a:spLocks noGrp="1"/>
          </p:cNvSpPr>
          <p:nvPr>
            <p:ph type="sldNum" sz="quarter" idx="12"/>
          </p:nvPr>
        </p:nvSpPr>
        <p:spPr>
          <a:xfrm>
            <a:off x="10363301" y="187329"/>
            <a:ext cx="907186" cy="498470"/>
          </a:xfrm>
        </p:spPr>
        <p:txBody>
          <a:bodyPr vert="horz" lIns="91440" tIns="45720" rIns="91440" bIns="45720" rtlCol="0" anchor="ctr">
            <a:normAutofit/>
          </a:bodyPr>
          <a:lstStyle/>
          <a:p>
            <a:pPr marR="0" lvl="0" indent="0" algn="r" defTabSz="914400" fontAlgn="auto">
              <a:lnSpc>
                <a:spcPct val="90000"/>
              </a:lnSpc>
              <a:spcBef>
                <a:spcPts val="0"/>
              </a:spcBef>
              <a:spcAft>
                <a:spcPts val="600"/>
              </a:spcAft>
              <a:buClrTx/>
              <a:buSzTx/>
              <a:buFontTx/>
              <a:buNone/>
              <a:tabLst/>
              <a:defRPr/>
            </a:pPr>
            <a:fld id="{06B786C7-B8F9-4072-AAAA-17258464D730}" type="slidenum">
              <a:rPr kumimoji="0" lang="en-US" sz="2700" b="0" i="0" u="none" strike="noStrike" spc="0" normalizeH="0" noProof="0">
                <a:ln>
                  <a:noFill/>
                </a:ln>
                <a:solidFill>
                  <a:schemeClr val="bg1"/>
                </a:solidFill>
                <a:effectLst/>
                <a:uLnTx/>
                <a:uFillTx/>
              </a:rPr>
              <a:pPr marR="0" lvl="0" indent="0" algn="r" defTabSz="914400" fontAlgn="auto">
                <a:lnSpc>
                  <a:spcPct val="90000"/>
                </a:lnSpc>
                <a:spcBef>
                  <a:spcPts val="0"/>
                </a:spcBef>
                <a:spcAft>
                  <a:spcPts val="600"/>
                </a:spcAft>
                <a:buClrTx/>
                <a:buSzTx/>
                <a:buFontTx/>
                <a:buNone/>
                <a:tabLst/>
                <a:defRPr/>
              </a:pPr>
              <a:t>6</a:t>
            </a:fld>
            <a:endParaRPr kumimoji="0" lang="en-US" sz="2700" b="0" i="0" u="none" strike="noStrike" spc="0" normalizeH="0" noProof="0">
              <a:ln>
                <a:noFill/>
              </a:ln>
              <a:solidFill>
                <a:schemeClr val="bg1"/>
              </a:solidFill>
              <a:effectLst/>
              <a:uLnTx/>
              <a:uFillTx/>
            </a:endParaRPr>
          </a:p>
        </p:txBody>
      </p:sp>
      <p:pic>
        <p:nvPicPr>
          <p:cNvPr id="11" name="Picture 10">
            <a:extLst>
              <a:ext uri="{FF2B5EF4-FFF2-40B4-BE49-F238E27FC236}">
                <a16:creationId xmlns:a16="http://schemas.microsoft.com/office/drawing/2014/main" id="{63D6C726-8475-E9F4-AE20-8271BBAB2088}"/>
              </a:ext>
            </a:extLst>
          </p:cNvPr>
          <p:cNvPicPr>
            <a:picLocks noChangeAspect="1"/>
          </p:cNvPicPr>
          <p:nvPr/>
        </p:nvPicPr>
        <p:blipFill>
          <a:blip r:embed="rId6"/>
          <a:stretch>
            <a:fillRect/>
          </a:stretch>
        </p:blipFill>
        <p:spPr>
          <a:xfrm>
            <a:off x="5031942" y="1042329"/>
            <a:ext cx="5915025" cy="2105025"/>
          </a:xfrm>
          <a:prstGeom prst="rect">
            <a:avLst/>
          </a:prstGeom>
        </p:spPr>
      </p:pic>
      <p:sp>
        <p:nvSpPr>
          <p:cNvPr id="12" name="TextBox 11">
            <a:extLst>
              <a:ext uri="{FF2B5EF4-FFF2-40B4-BE49-F238E27FC236}">
                <a16:creationId xmlns:a16="http://schemas.microsoft.com/office/drawing/2014/main" id="{785D8F08-EA68-EACB-ACDA-84CA7DF7CD73}"/>
              </a:ext>
            </a:extLst>
          </p:cNvPr>
          <p:cNvSpPr txBox="1"/>
          <p:nvPr/>
        </p:nvSpPr>
        <p:spPr>
          <a:xfrm>
            <a:off x="6299199" y="4479741"/>
            <a:ext cx="4064102" cy="1446550"/>
          </a:xfrm>
          <a:prstGeom prst="rect">
            <a:avLst/>
          </a:prstGeom>
          <a:noFill/>
        </p:spPr>
        <p:txBody>
          <a:bodyPr wrap="square" rtlCol="0">
            <a:spAutoFit/>
          </a:bodyPr>
          <a:lstStyle/>
          <a:p>
            <a:r>
              <a:rPr lang="en-US" sz="4400" dirty="0">
                <a:solidFill>
                  <a:schemeClr val="bg1"/>
                </a:solidFill>
              </a:rPr>
              <a:t>Calendar year</a:t>
            </a:r>
          </a:p>
          <a:p>
            <a:pPr algn="ctr"/>
            <a:r>
              <a:rPr lang="en-US" sz="4400" dirty="0">
                <a:solidFill>
                  <a:schemeClr val="bg1"/>
                </a:solidFill>
              </a:rPr>
              <a:t>2023 = 342</a:t>
            </a:r>
          </a:p>
        </p:txBody>
      </p:sp>
    </p:spTree>
    <p:extLst>
      <p:ext uri="{BB962C8B-B14F-4D97-AF65-F5344CB8AC3E}">
        <p14:creationId xmlns:p14="http://schemas.microsoft.com/office/powerpoint/2010/main" val="326238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BED3-2618-4EA2-65F0-27525B8A9542}"/>
              </a:ext>
            </a:extLst>
          </p:cNvPr>
          <p:cNvSpPr>
            <a:spLocks noGrp="1"/>
          </p:cNvSpPr>
          <p:nvPr>
            <p:ph type="ctrTitle"/>
          </p:nvPr>
        </p:nvSpPr>
        <p:spPr>
          <a:xfrm>
            <a:off x="4162567" y="818984"/>
            <a:ext cx="6714699" cy="3178689"/>
          </a:xfrm>
        </p:spPr>
        <p:txBody>
          <a:bodyPr>
            <a:normAutofit/>
          </a:bodyPr>
          <a:lstStyle/>
          <a:p>
            <a:pPr algn="l"/>
            <a:r>
              <a:rPr lang="en-US" sz="4800" dirty="0">
                <a:solidFill>
                  <a:schemeClr val="tx1"/>
                </a:solidFill>
                <a:latin typeface="Arial" panose="020B0604020202020204" pitchFamily="34" charset="0"/>
                <a:cs typeface="Arial" panose="020B0604020202020204" pitchFamily="34" charset="0"/>
              </a:rPr>
              <a:t>2023 Methamphetamine Related Deaths</a:t>
            </a:r>
          </a:p>
        </p:txBody>
      </p:sp>
    </p:spTree>
    <p:extLst>
      <p:ext uri="{BB962C8B-B14F-4D97-AF65-F5344CB8AC3E}">
        <p14:creationId xmlns:p14="http://schemas.microsoft.com/office/powerpoint/2010/main" val="26124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1" name="Rectangle 10">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3" name="Rectangle 12">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5" name="Rectangle 14">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86C508-CBEF-A284-517E-28CDAEB15001}"/>
              </a:ext>
            </a:extLst>
          </p:cNvPr>
          <p:cNvSpPr txBox="1"/>
          <p:nvPr/>
        </p:nvSpPr>
        <p:spPr>
          <a:xfrm>
            <a:off x="8006591" y="959005"/>
            <a:ext cx="3100023" cy="418433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60000"/>
              <a:buFont typeface="Arial" panose="020B0604020202020204" pitchFamily="34" charset="0"/>
              <a:buChar char="•"/>
            </a:pPr>
            <a:r>
              <a:rPr lang="en-US" i="1" cap="all" dirty="0">
                <a:latin typeface="Arial" panose="020B0604020202020204" pitchFamily="34" charset="0"/>
                <a:cs typeface="Arial" panose="020B0604020202020204" pitchFamily="34" charset="0"/>
              </a:rPr>
              <a:t>Data provided by the Sacramento County Coroner’s Office</a:t>
            </a:r>
          </a:p>
        </p:txBody>
      </p:sp>
      <p:graphicFrame>
        <p:nvGraphicFramePr>
          <p:cNvPr id="2" name="Chart 1">
            <a:extLst>
              <a:ext uri="{FF2B5EF4-FFF2-40B4-BE49-F238E27FC236}">
                <a16:creationId xmlns:a16="http://schemas.microsoft.com/office/drawing/2014/main" id="{292B3E13-274F-6666-7C25-176797B0C878}"/>
              </a:ext>
            </a:extLst>
          </p:cNvPr>
          <p:cNvGraphicFramePr>
            <a:graphicFrameLocks/>
          </p:cNvGraphicFramePr>
          <p:nvPr>
            <p:extLst>
              <p:ext uri="{D42A27DB-BD31-4B8C-83A1-F6EECF244321}">
                <p14:modId xmlns:p14="http://schemas.microsoft.com/office/powerpoint/2010/main" val="2368654495"/>
              </p:ext>
            </p:extLst>
          </p:nvPr>
        </p:nvGraphicFramePr>
        <p:xfrm>
          <a:off x="750707" y="689358"/>
          <a:ext cx="6557897" cy="4219634"/>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872603E1-FAF7-4580-A7DD-982B6AE0FAE7}"/>
              </a:ext>
            </a:extLst>
          </p:cNvPr>
          <p:cNvPicPr>
            <a:picLocks noChangeAspect="1"/>
          </p:cNvPicPr>
          <p:nvPr/>
        </p:nvPicPr>
        <p:blipFill>
          <a:blip r:embed="rId5"/>
          <a:stretch>
            <a:fillRect/>
          </a:stretch>
        </p:blipFill>
        <p:spPr>
          <a:xfrm>
            <a:off x="8598171" y="2799174"/>
            <a:ext cx="2129302" cy="1985607"/>
          </a:xfrm>
          <a:prstGeom prst="rect">
            <a:avLst/>
          </a:prstGeom>
        </p:spPr>
      </p:pic>
    </p:spTree>
    <p:extLst>
      <p:ext uri="{BB962C8B-B14F-4D97-AF65-F5344CB8AC3E}">
        <p14:creationId xmlns:p14="http://schemas.microsoft.com/office/powerpoint/2010/main" val="168310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00B1A1A-248A-6AAD-4E43-3EB0834C9F73}"/>
              </a:ext>
            </a:extLst>
          </p:cNvPr>
          <p:cNvGraphicFramePr>
            <a:graphicFrameLocks/>
          </p:cNvGraphicFramePr>
          <p:nvPr>
            <p:extLst>
              <p:ext uri="{D42A27DB-BD31-4B8C-83A1-F6EECF244321}">
                <p14:modId xmlns:p14="http://schemas.microsoft.com/office/powerpoint/2010/main" val="2263633771"/>
              </p:ext>
            </p:extLst>
          </p:nvPr>
        </p:nvGraphicFramePr>
        <p:xfrm>
          <a:off x="581187" y="250161"/>
          <a:ext cx="10593092" cy="554839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EE8A1BB-E546-6A83-161D-DAD97DCA892A}"/>
              </a:ext>
            </a:extLst>
          </p:cNvPr>
          <p:cNvSpPr txBox="1"/>
          <p:nvPr/>
        </p:nvSpPr>
        <p:spPr>
          <a:xfrm>
            <a:off x="457200" y="6444520"/>
            <a:ext cx="6096000" cy="307777"/>
          </a:xfrm>
          <a:prstGeom prst="rect">
            <a:avLst/>
          </a:prstGeom>
          <a:noFill/>
        </p:spPr>
        <p:txBody>
          <a:bodyPr wrap="square">
            <a:spAutoFit/>
          </a:bodyPr>
          <a:lstStyle/>
          <a:p>
            <a:r>
              <a:rPr lang="en-US" sz="1400" i="1" dirty="0">
                <a:solidFill>
                  <a:schemeClr val="bg1"/>
                </a:solidFill>
              </a:rPr>
              <a:t>Data provided by the Sacramento County Coroner’s Office</a:t>
            </a:r>
          </a:p>
        </p:txBody>
      </p:sp>
    </p:spTree>
    <p:extLst>
      <p:ext uri="{BB962C8B-B14F-4D97-AF65-F5344CB8AC3E}">
        <p14:creationId xmlns:p14="http://schemas.microsoft.com/office/powerpoint/2010/main" val="31336962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2.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c13dd1c7-22d1-431c-a46c-2d140b414506}" enabled="1" method="Standard" siteId="{2b077431-a3b0-4b1c-bb77-f66a1132daa2}" contentBits="0" removed="0"/>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Slice</Template>
  <TotalTime>3851</TotalTime>
  <Words>524</Words>
  <Application>Microsoft Office PowerPoint</Application>
  <PresentationFormat>Widescreen</PresentationFormat>
  <Paragraphs>111</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Avenir Next LT Pro</vt:lpstr>
      <vt:lpstr>Calibri</vt:lpstr>
      <vt:lpstr>Century Gothic</vt:lpstr>
      <vt:lpstr>Impact</vt:lpstr>
      <vt:lpstr>Times New Roman</vt:lpstr>
      <vt:lpstr>Wingdings</vt:lpstr>
      <vt:lpstr>Main Event</vt:lpstr>
      <vt:lpstr>PowerPoint Presentation</vt:lpstr>
      <vt:lpstr>    ACKNOWLEDGEMENTS:  aug 21 - National FENTANYL PREVENTION AND AWARENESS DAY  aug  31 – INTERNATIONAL OVERDOSE AWARENESS DAY  SEPT 4 -  RECOVERY HAPPENS EVENT AT STATE CAPITAL  WEAR PURPLE</vt:lpstr>
      <vt:lpstr>Methamphetamine Awareness</vt:lpstr>
      <vt:lpstr>PowerPoint Presentation</vt:lpstr>
      <vt:lpstr>Primary Drug of Choice:  Methamphetamine Use Data</vt:lpstr>
      <vt:lpstr>METH RELATED DEATHS</vt:lpstr>
      <vt:lpstr>2023 Methamphetamine Related Deaths</vt:lpstr>
      <vt:lpstr>PowerPoint Presentation</vt:lpstr>
      <vt:lpstr>PowerPoint Presentation</vt:lpstr>
      <vt:lpstr>PowerPoint Presentation</vt:lpstr>
      <vt:lpstr>PowerPoint Presentation</vt:lpstr>
      <vt:lpstr>What’s new?</vt:lpstr>
      <vt:lpstr>New Fentanyl blog launch</vt:lpstr>
      <vt:lpstr>PowerPoint Presentation</vt:lpstr>
      <vt:lpstr>PowerPoint Presentation</vt:lpstr>
      <vt:lpstr>questions</vt:lpstr>
    </vt:vector>
  </TitlesOfParts>
  <Company>County of Sacramento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Methamphetamine-Involved Deaths</dc:title>
  <dc:creator>Dasalla. Stephanie</dc:creator>
  <cp:lastModifiedBy>Miller. Lori (Vallone)</cp:lastModifiedBy>
  <cp:revision>35</cp:revision>
  <dcterms:created xsi:type="dcterms:W3CDTF">2023-08-02T03:35:02Z</dcterms:created>
  <dcterms:modified xsi:type="dcterms:W3CDTF">2024-08-07T19:04:34Z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