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4"/>
  </p:sldMasterIdLst>
  <p:notesMasterIdLst>
    <p:notesMasterId r:id="rId15"/>
  </p:notesMasterIdLst>
  <p:handoutMasterIdLst>
    <p:handoutMasterId r:id="rId16"/>
  </p:handoutMasterIdLst>
  <p:sldIdLst>
    <p:sldId id="381" r:id="rId5"/>
    <p:sldId id="392" r:id="rId6"/>
    <p:sldId id="391" r:id="rId7"/>
    <p:sldId id="373" r:id="rId8"/>
    <p:sldId id="390" r:id="rId9"/>
    <p:sldId id="371" r:id="rId10"/>
    <p:sldId id="290" r:id="rId11"/>
    <p:sldId id="387" r:id="rId12"/>
    <p:sldId id="389" r:id="rId13"/>
    <p:sldId id="3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2060"/>
    <a:srgbClr val="0066CC"/>
    <a:srgbClr val="B80E0F"/>
    <a:srgbClr val="CC3399"/>
    <a:srgbClr val="CC00CC"/>
    <a:srgbClr val="FF00FF"/>
    <a:srgbClr val="19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67" d="100"/>
          <a:sy n="67" d="100"/>
        </p:scale>
        <p:origin x="50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C026C9-4C52-4B60-A858-A50E4BE56D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60113-35DB-4BB4-9269-631D6FEB5E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0D272-305C-421E-A9EF-95D63D599B42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0E5BB-A291-4B94-8433-B9D3F16854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7D678-038E-42A6-961E-EAB034DB47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E7DFA-63CC-4ED7-B30E-ACF88B4B89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9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16E63-7886-43BC-8DD4-4F14C3DD7360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5307-140F-447F-BCBA-BB92E3A290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5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358058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9685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8131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5848201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28694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2272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32164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0526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2203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4FD2957-8595-499F-896A-E9A0888D0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4A184-010C-483F-8B5A-3D1E7E6EF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115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AB4C3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582A2E2-E6DD-4321-B03A-F6C071C1B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4"/>
            <a:ext cx="6815446" cy="3887390"/>
          </a:xfrm>
        </p:spPr>
        <p:txBody>
          <a:bodyPr anchor="t">
            <a:normAutofit/>
          </a:bodyPr>
          <a:lstStyle>
            <a:lvl1pPr>
              <a:defRPr sz="8500" spc="-2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21B6D9B-E3FB-48D2-A477-5B73E2216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640424"/>
            <a:ext cx="6437555" cy="1303176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38823550-6B12-4BFD-9C91-668B623E35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3533" y="0"/>
            <a:ext cx="408298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706224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3698AF-A86A-4D69-8272-76C9C1914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9E2DC86-4009-449C-8F4E-779A8C762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5" y="365124"/>
            <a:ext cx="9523655" cy="1501327"/>
          </a:xfrm>
        </p:spPr>
        <p:txBody>
          <a:bodyPr/>
          <a:lstStyle>
            <a:lvl1pPr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Click to edit Master title style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71630E1-6506-4E93-BB6A-0604E0D049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286000"/>
            <a:ext cx="5067300" cy="4572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1BAB65B-02AF-4992-85D0-8E98AB1B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E115BC-4A4C-4385-82D5-106D1FAC3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9887" y="2899186"/>
            <a:ext cx="5610113" cy="3284359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CD3EB2B-80EF-4DC6-B2B6-F4B56844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C3E33A-8A0A-4767-A4D9-CD895637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6D940D-6D44-4DF9-9322-B4B11F7EDCD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93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96210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3FEABB-56CC-491D-830B-02C0466DA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F3EF5A-453C-4D68-BA86-2FB1DE61C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787" y="996950"/>
            <a:ext cx="2384425" cy="4946650"/>
          </a:xfrm>
        </p:spPr>
        <p:txBody>
          <a:bodyPr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 to add text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21BA0-41E1-404D-9063-DF281D186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277" y="6356350"/>
            <a:ext cx="27711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CEA4-8F84-4893-8A45-28DB0AE206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2650" y="996950"/>
            <a:ext cx="8367713" cy="45450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9D2EA6-8453-4240-88D1-460E269D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DD4984-9B40-488F-B903-2E041955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759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AD3C5B21-C400-4C50-8684-59543CDC43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2" y="0"/>
            <a:ext cx="12192000" cy="6858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81B040C-8943-4433-BFE9-AFB1F7C9E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6" y="-2"/>
            <a:ext cx="11014364" cy="4100947"/>
          </a:xfrm>
          <a:gradFill>
            <a:gsLst>
              <a:gs pos="77000">
                <a:srgbClr val="000000">
                  <a:alpha val="30000"/>
                </a:srgbClr>
              </a:gs>
              <a:gs pos="38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rIns="731520">
            <a:normAutofit/>
          </a:bodyPr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1A6711-44B3-4723-90E5-802B2DBD86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963" y="4089656"/>
            <a:ext cx="8950035" cy="2796566"/>
          </a:xfr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21594000" scaled="0"/>
          </a:gradFill>
        </p:spPr>
        <p:txBody>
          <a:bodyPr tIns="640080" rIns="731520" anchor="t">
            <a:normAutofit/>
          </a:bodyPr>
          <a:lstStyle>
            <a:lvl1pPr marL="0" indent="0" algn="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subtitle style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9A2161-66FE-4C11-AD83-5824307C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1399727-F37D-4748-90E8-B5B6F531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9DE4FD1-0950-4A6A-8167-F0E9C622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6D940D-6D44-4DF9-9322-B4B11F7EDCD0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47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A42DEE-636F-4A79-B56A-5AF989E1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5C9195-04C9-4D9A-B613-44A5F5900D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2983" y="194783"/>
            <a:ext cx="9421177" cy="769493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5A662A-E279-494E-8389-ADC6E870E38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31863" y="1695450"/>
            <a:ext cx="10328275" cy="431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20B3F9-9DEF-4500-91D7-25F0B5E9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E504E9-EAD2-4BE5-9736-CED43FF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EB613-AF5E-423F-A78B-94F856BF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998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F922A0-5527-4314-A2EA-E5CF34EF9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6EC4CB6-956E-48EB-86AC-B40D89D742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0759" y="194783"/>
            <a:ext cx="10022841" cy="760892"/>
          </a:xfrm>
        </p:spPr>
        <p:txBody>
          <a:bodyPr anchor="ctr"/>
          <a:lstStyle>
            <a:lvl1pPr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FA4250-BD33-40AE-934A-A473029C5CA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6112" y="1560513"/>
            <a:ext cx="10899776" cy="434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1E7CA1-3FAA-4961-8BAC-93AB2EF65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black"/>
                </a:solidFill>
              </a:rPr>
              <a:t>Presentation title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0CC547-8B7E-4C4B-9B2A-04BD498A71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245B-9DC4-457D-AB68-8E3BBB852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9065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F516FD-E4AF-4BA2-902A-DA4674655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F480-E13D-4322-ADF4-56769DC5A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9680" y="190500"/>
            <a:ext cx="10036292" cy="773776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7F0BA818-CA3B-46FD-9A79-7BDC1D9CA7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43" y="1764139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EAD007E-B9BB-4C9F-BDC8-127A77F0F9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243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9ECBA1DE-781A-4AA7-86CA-0EBE52A9B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7467" y="1764031"/>
            <a:ext cx="4756714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53A9CA10-3BBC-41E7-A34E-C6CCFEC820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7467" y="2374900"/>
            <a:ext cx="4756714" cy="33655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F3D4E9-1171-434D-AA71-EA27F72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7A29A0D-15CB-4460-9435-7E7D645346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6F95C2-7834-44D3-B93B-79D944E1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62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97352E-C52D-43BE-BCE2-2D71FE035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150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051A8D-592F-40C1-A65D-E1F17B07C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9600" y="183988"/>
            <a:ext cx="9406372" cy="803380"/>
          </a:xfrm>
        </p:spPr>
        <p:txBody>
          <a:bodyPr anchor="ctr"/>
          <a:lstStyle>
            <a:lvl1pPr algn="r">
              <a:lnSpc>
                <a:spcPct val="100000"/>
              </a:lnSpc>
              <a:defRPr spc="-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CF4C4703-C9D4-483C-8E41-17BB7193D0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1300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7393281D-B77A-4BB8-A3E2-49E0F1259DA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1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6B205DED-723B-48E3-AE9F-556696225C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2317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7D63D24-8466-44F3-898F-5CBC42C76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2317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600D1D1-B6A8-4A4E-BC6A-897FE089CB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5393" y="1764193"/>
            <a:ext cx="3327366" cy="5976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205F643-67E9-4E41-A65F-163C816090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25393" y="2374899"/>
            <a:ext cx="3327366" cy="348557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B0EF04CC-F1B1-495C-BA2F-F28A5D97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1168" y="6356350"/>
            <a:ext cx="4837176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Presentation title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7B66A6-EBC5-4A75-B938-7148B7A1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3448" y="6355080"/>
            <a:ext cx="435254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20XX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83DD707-C769-4868-9B2F-1BF7ABBC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5992" y="6356350"/>
            <a:ext cx="63093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786C7-B8F9-4072-AAAA-17258464D73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07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0" y="6324602"/>
            <a:ext cx="12192000" cy="533401"/>
          </a:xfrm>
          <a:prstGeom prst="rect">
            <a:avLst/>
          </a:prstGeom>
        </p:spPr>
        <p:txBody>
          <a:bodyPr lIns="137160" tIns="137160" rIns="137160" bIns="137160" anchor="b">
            <a:normAutofit/>
          </a:bodyPr>
          <a:lstStyle>
            <a:lvl1pPr marL="0" indent="0">
              <a:spcBef>
                <a:spcPts val="267"/>
              </a:spcBef>
              <a:buSzTx/>
              <a:buFontTx/>
              <a:buNone/>
              <a:defRPr sz="1333" b="1"/>
            </a:lvl1pPr>
            <a:lvl2pPr marL="0" indent="0">
              <a:spcBef>
                <a:spcPts val="267"/>
              </a:spcBef>
              <a:buSzTx/>
              <a:buFontTx/>
              <a:buNone/>
              <a:defRPr sz="1333" b="1"/>
            </a:lvl2pPr>
            <a:lvl3pPr marL="0" indent="0">
              <a:spcBef>
                <a:spcPts val="267"/>
              </a:spcBef>
              <a:buSzTx/>
              <a:buFontTx/>
              <a:buNone/>
              <a:defRPr sz="1333" b="1"/>
            </a:lvl3pPr>
            <a:lvl4pPr marL="0" indent="0">
              <a:spcBef>
                <a:spcPts val="267"/>
              </a:spcBef>
              <a:buSzTx/>
              <a:buFontTx/>
              <a:buNone/>
              <a:defRPr sz="1333" b="1"/>
            </a:lvl4pPr>
            <a:lvl5pPr marL="0" indent="0">
              <a:spcBef>
                <a:spcPts val="267"/>
              </a:spcBef>
              <a:buSzTx/>
              <a:buFontTx/>
              <a:buNone/>
              <a:defRPr sz="1333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73139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96292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1448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9576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8449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1335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0059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6216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z="1050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4885A8-DDA8-4FCF-AB25-DA8F78EC75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649" r:id="rId18"/>
    <p:sldLayoutId id="2147483651" r:id="rId19"/>
    <p:sldLayoutId id="2147483654" r:id="rId20"/>
    <p:sldLayoutId id="2147483655" r:id="rId21"/>
    <p:sldLayoutId id="2147483656" r:id="rId22"/>
    <p:sldLayoutId id="2147483657" r:id="rId23"/>
    <p:sldLayoutId id="2147483658" r:id="rId24"/>
    <p:sldLayoutId id="2147483659" r:id="rId25"/>
    <p:sldLayoutId id="2147483849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millerlori@saccounty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ll.stackexchange.com/questions/74065/british-packet-american-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B9C0EC8A-358F-F236-442E-70D6151A2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899" y="2696009"/>
            <a:ext cx="7541471" cy="260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8638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kern="1200" dirty="0">
                <a:solidFill>
                  <a:sysClr val="windowText" lastClr="000000"/>
                </a:solidFill>
                <a:latin typeface="Calibri"/>
                <a:ea typeface="+mn-ea"/>
                <a:cs typeface="Tahoma" pitchFamily="34" charset="0"/>
              </a:rPr>
              <a:t>Department of Health Services</a:t>
            </a:r>
          </a:p>
          <a:p>
            <a:pPr defTabSz="78638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kern="1200" dirty="0">
                <a:solidFill>
                  <a:sysClr val="windowText" lastClr="000000"/>
                </a:solidFill>
                <a:latin typeface="Calibri"/>
                <a:ea typeface="+mn-ea"/>
                <a:cs typeface="Tahoma" pitchFamily="34" charset="0"/>
              </a:rPr>
              <a:t>Division of Behavioral Health</a:t>
            </a:r>
          </a:p>
          <a:p>
            <a:pPr defTabSz="78638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700" kern="1200" dirty="0">
              <a:solidFill>
                <a:sysClr val="windowText" lastClr="000000"/>
              </a:solidFill>
              <a:latin typeface="Calibri"/>
              <a:ea typeface="+mn-ea"/>
              <a:cs typeface="Tahoma" pitchFamily="34" charset="0"/>
            </a:endParaRPr>
          </a:p>
          <a:p>
            <a:pPr defTabSz="78638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kern="1200" dirty="0">
                <a:solidFill>
                  <a:sysClr val="windowText" lastClr="000000"/>
                </a:solidFill>
                <a:latin typeface="Calibri"/>
                <a:ea typeface="+mn-ea"/>
                <a:cs typeface="Tahoma" pitchFamily="34" charset="0"/>
              </a:rPr>
              <a:t> </a:t>
            </a:r>
          </a:p>
          <a:p>
            <a:pPr defTabSz="78638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700" kern="1200" dirty="0">
              <a:solidFill>
                <a:sysClr val="windowText" lastClr="000000"/>
              </a:solidFill>
              <a:latin typeface="Calibri"/>
              <a:ea typeface="+mn-ea"/>
              <a:cs typeface="Tahoma" pitchFamily="34" charset="0"/>
            </a:endParaRPr>
          </a:p>
          <a:p>
            <a:pPr defTabSz="78638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sz="1700" dirty="0">
              <a:solidFill>
                <a:sysClr val="windowText" lastClr="000000"/>
              </a:solidFill>
              <a:latin typeface="Calibri"/>
              <a:cs typeface="Tahoma" pitchFamily="34" charset="0"/>
            </a:endParaRPr>
          </a:p>
          <a:p>
            <a:pPr defTabSz="78638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kern="1200" dirty="0">
                <a:solidFill>
                  <a:sysClr val="windowText" lastClr="000000"/>
                </a:solidFill>
                <a:latin typeface="Calibri"/>
                <a:ea typeface="+mn-ea"/>
                <a:cs typeface="Tahoma" pitchFamily="34" charset="0"/>
              </a:rPr>
              <a:t>Lori Miller, Division Manager</a:t>
            </a:r>
          </a:p>
          <a:p>
            <a:pPr defTabSz="786384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700" kern="1200" dirty="0">
                <a:solidFill>
                  <a:sysClr val="windowText" lastClr="000000"/>
                </a:solidFill>
                <a:latin typeface="Calibri"/>
                <a:ea typeface="+mn-ea"/>
                <a:cs typeface="Tahoma" pitchFamily="34" charset="0"/>
              </a:rPr>
              <a:t>Substance Use Prevention and Treatment Services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25B620F-D928-47D7-FAE6-283B0A044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619" y="1836964"/>
            <a:ext cx="10488031" cy="56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786384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3096" b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Methamphetamine Coalition</a:t>
            </a:r>
            <a:endParaRPr lang="en-US" altLang="en-US" sz="3600" b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F9F264-A744-92B4-7800-61B33A5E75A7}"/>
              </a:ext>
            </a:extLst>
          </p:cNvPr>
          <p:cNvSpPr/>
          <p:nvPr/>
        </p:nvSpPr>
        <p:spPr>
          <a:xfrm flipV="1">
            <a:off x="1009918" y="4071491"/>
            <a:ext cx="9525562" cy="39329"/>
          </a:xfrm>
          <a:prstGeom prst="rect">
            <a:avLst/>
          </a:prstGeom>
          <a:solidFill>
            <a:srgbClr val="0066C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9578A7-A31E-17B9-4BBB-591A64B9E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26" y="321012"/>
            <a:ext cx="5506216" cy="131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822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A69AE-4101-CAEC-243E-D80B435C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80748-CB4E-156B-840E-4ED7FE0138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2199172"/>
            <a:ext cx="11992708" cy="325205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300" i="1" dirty="0">
                <a:latin typeface="Arial" panose="020B0604020202020204" pitchFamily="34" charset="0"/>
                <a:cs typeface="Arial" panose="020B0604020202020204" pitchFamily="34" charset="0"/>
              </a:rPr>
              <a:t>Lori Miller, LCSW | Division Manager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300" i="1" dirty="0">
                <a:latin typeface="Arial" panose="020B0604020202020204" pitchFamily="34" charset="0"/>
                <a:cs typeface="Arial" panose="020B0604020202020204" pitchFamily="34" charset="0"/>
              </a:rPr>
              <a:t>Substance use prevention and treatment services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3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health services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300" i="1" dirty="0">
                <a:latin typeface="Arial" panose="020B0604020202020204" pitchFamily="34" charset="0"/>
                <a:cs typeface="Arial" panose="020B0604020202020204" pitchFamily="34" charset="0"/>
              </a:rPr>
              <a:t>Division of behavioral health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3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millerlori@saccounty.gov</a:t>
            </a:r>
            <a:endParaRPr lang="en-US" sz="3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300" i="1" dirty="0">
                <a:latin typeface="Arial" panose="020B0604020202020204" pitchFamily="34" charset="0"/>
                <a:cs typeface="Arial" panose="020B0604020202020204" pitchFamily="34" charset="0"/>
              </a:rPr>
              <a:t>916-875-2046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FC69D-ED50-C93E-4841-941003E3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7657DA0-D054-949D-2E3B-539BB576D4B2}"/>
              </a:ext>
            </a:extLst>
          </p:cNvPr>
          <p:cNvSpPr txBox="1">
            <a:spLocks/>
          </p:cNvSpPr>
          <p:nvPr/>
        </p:nvSpPr>
        <p:spPr bwMode="auto">
          <a:xfrm>
            <a:off x="1124912" y="5804989"/>
            <a:ext cx="35200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 eaLnBrk="1" hangingPunct="1"/>
            <a:fld id="{64251A4C-BE8A-4D3F-B670-FFFDD555A216}" type="slidenum">
              <a:rPr lang="en-US" altLang="en-US" smtClean="0">
                <a:solidFill>
                  <a:schemeClr val="bg1"/>
                </a:solidFill>
                <a:latin typeface="Times New Roman" panose="02020603050405020304" pitchFamily="18" charset="0"/>
              </a:rPr>
              <a:pPr defTabSz="914400" eaLnBrk="1" hangingPunct="1"/>
              <a:t>10</a:t>
            </a:fld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85B16F-62EC-B4AF-E9E2-FE18019CB79B}"/>
              </a:ext>
            </a:extLst>
          </p:cNvPr>
          <p:cNvCxnSpPr/>
          <p:nvPr/>
        </p:nvCxnSpPr>
        <p:spPr>
          <a:xfrm flipH="1">
            <a:off x="1300912" y="5733094"/>
            <a:ext cx="8415337" cy="0"/>
          </a:xfrm>
          <a:prstGeom prst="line">
            <a:avLst/>
          </a:prstGeom>
          <a:solidFill>
            <a:srgbClr val="0066CC"/>
          </a:solidFill>
          <a:ln w="25400" cap="flat" cmpd="sng" algn="ctr">
            <a:noFill/>
            <a:prstDash val="solid"/>
          </a:ln>
          <a:effectLst/>
        </p:spPr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EBEC8483-8402-C299-09D4-017FC9AE7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739" y="5810138"/>
            <a:ext cx="1322374" cy="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16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0CB1AA0-6295-E6C8-E10E-C991A53F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3" y="439616"/>
            <a:ext cx="8872889" cy="2189283"/>
          </a:xfrm>
        </p:spPr>
        <p:txBody>
          <a:bodyPr>
            <a:normAutofit fontScale="90000"/>
          </a:bodyPr>
          <a:lstStyle/>
          <a:p>
            <a:br>
              <a:rPr lang="en-US" sz="4000" b="1" i="1" dirty="0">
                <a:solidFill>
                  <a:srgbClr val="002060"/>
                </a:solidFill>
              </a:rPr>
            </a:br>
            <a:br>
              <a:rPr lang="en-US" sz="4000" b="1" i="1" dirty="0">
                <a:solidFill>
                  <a:srgbClr val="002060"/>
                </a:solidFill>
              </a:rPr>
            </a:br>
            <a:br>
              <a:rPr lang="en-US" sz="4000" b="1" i="1" dirty="0">
                <a:solidFill>
                  <a:srgbClr val="002060"/>
                </a:solidFill>
              </a:rPr>
            </a:br>
            <a:br>
              <a:rPr lang="en-US" sz="4000" b="1" i="1" dirty="0">
                <a:solidFill>
                  <a:srgbClr val="002060"/>
                </a:solidFill>
              </a:rPr>
            </a:br>
            <a:br>
              <a:rPr lang="en-US" sz="4000" b="1" i="1" dirty="0">
                <a:solidFill>
                  <a:srgbClr val="002060"/>
                </a:solidFill>
              </a:rPr>
            </a:br>
            <a:br>
              <a:rPr lang="en-US" sz="4000" b="1" i="1" dirty="0">
                <a:solidFill>
                  <a:srgbClr val="002060"/>
                </a:solidFill>
              </a:rPr>
            </a:br>
            <a:br>
              <a:rPr lang="en-US" sz="4000" b="1" i="1" dirty="0">
                <a:solidFill>
                  <a:srgbClr val="002060"/>
                </a:solidFill>
              </a:rPr>
            </a:br>
            <a:r>
              <a:rPr lang="en-US" sz="4000" b="1" i="1" dirty="0">
                <a:solidFill>
                  <a:srgbClr val="00206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Acknowledgements:</a:t>
            </a:r>
            <a:br>
              <a:rPr lang="en-US" sz="4000" b="1" i="1" dirty="0">
                <a:solidFill>
                  <a:srgbClr val="00206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</a:br>
            <a:br>
              <a:rPr lang="en-US" sz="4000" b="1" i="1" dirty="0">
                <a:solidFill>
                  <a:srgbClr val="00206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</a:br>
            <a:r>
              <a:rPr lang="en-US" sz="4000" b="1" i="1" dirty="0">
                <a:solidFill>
                  <a:srgbClr val="00206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National </a:t>
            </a:r>
            <a:r>
              <a:rPr lang="en-US" sz="4000" b="1" i="1" dirty="0" err="1">
                <a:solidFill>
                  <a:srgbClr val="00206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Womens</a:t>
            </a:r>
            <a:r>
              <a:rPr lang="en-US" sz="4000" b="1" i="1" dirty="0">
                <a:solidFill>
                  <a:srgbClr val="00206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’ History month</a:t>
            </a:r>
            <a:br>
              <a:rPr lang="en-US" sz="4000" b="1" i="1" dirty="0">
                <a:solidFill>
                  <a:srgbClr val="00206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</a:br>
            <a:br>
              <a:rPr lang="en-US" sz="4000" b="1" i="1" dirty="0">
                <a:solidFill>
                  <a:srgbClr val="00206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</a:br>
            <a:r>
              <a:rPr lang="en-US" sz="4000" b="1" i="1" dirty="0">
                <a:solidFill>
                  <a:srgbClr val="00206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national alcohol and drugs facts week</a:t>
            </a:r>
            <a:br>
              <a:rPr lang="en-US" sz="4000" b="1" i="1" dirty="0">
                <a:solidFill>
                  <a:srgbClr val="00206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</a:br>
            <a:r>
              <a:rPr lang="en-US" sz="4000" b="1" i="1" dirty="0">
                <a:solidFill>
                  <a:srgbClr val="002060"/>
                </a:solidFill>
                <a:latin typeface="Batang" panose="020B0503020000020004" pitchFamily="18" charset="-127"/>
                <a:ea typeface="Batang" panose="020B0503020000020004" pitchFamily="18" charset="-127"/>
              </a:rPr>
              <a:t>March 18-24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47B1A4-BF4C-2BDE-4C51-D0F1A2C1B4B8}"/>
              </a:ext>
            </a:extLst>
          </p:cNvPr>
          <p:cNvSpPr txBox="1"/>
          <p:nvPr/>
        </p:nvSpPr>
        <p:spPr>
          <a:xfrm>
            <a:off x="583222" y="1735015"/>
            <a:ext cx="1084677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C4FD22-A65D-49D5-85FD-45A9BE70ABF7}"/>
              </a:ext>
            </a:extLst>
          </p:cNvPr>
          <p:cNvSpPr txBox="1">
            <a:spLocks/>
          </p:cNvSpPr>
          <p:nvPr/>
        </p:nvSpPr>
        <p:spPr bwMode="auto">
          <a:xfrm>
            <a:off x="1124912" y="5804989"/>
            <a:ext cx="35200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 eaLnBrk="1" hangingPunct="1"/>
            <a:fld id="{64251A4C-BE8A-4D3F-B670-FFFDD555A216}" type="slidenum">
              <a:rPr lang="en-US" altLang="en-US" smtClean="0">
                <a:solidFill>
                  <a:schemeClr val="bg1"/>
                </a:solidFill>
                <a:latin typeface="Times New Roman" panose="02020603050405020304" pitchFamily="18" charset="0"/>
              </a:rPr>
              <a:pPr defTabSz="914400" eaLnBrk="1" hangingPunct="1"/>
              <a:t>2</a:t>
            </a:fld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6A603E-70D8-498E-7AFC-B065BC9BD287}"/>
              </a:ext>
            </a:extLst>
          </p:cNvPr>
          <p:cNvCxnSpPr/>
          <p:nvPr/>
        </p:nvCxnSpPr>
        <p:spPr>
          <a:xfrm flipH="1">
            <a:off x="1300912" y="5733094"/>
            <a:ext cx="8415337" cy="0"/>
          </a:xfrm>
          <a:prstGeom prst="line">
            <a:avLst/>
          </a:prstGeom>
          <a:solidFill>
            <a:srgbClr val="0066CC"/>
          </a:solidFill>
          <a:ln w="25400" cap="flat" cmpd="sng" algn="ctr">
            <a:noFill/>
            <a:prstDash val="solid"/>
          </a:ln>
          <a:effectLst/>
        </p:spPr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id="{1A8F89D9-B801-1B0E-0A28-96776A04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249" y="4900685"/>
            <a:ext cx="1322374" cy="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43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0CB1AA0-6295-E6C8-E10E-C991A53F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3" y="439615"/>
            <a:ext cx="10396882" cy="1049215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Methamphetamine Awareness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47B1A4-BF4C-2BDE-4C51-D0F1A2C1B4B8}"/>
              </a:ext>
            </a:extLst>
          </p:cNvPr>
          <p:cNvSpPr txBox="1"/>
          <p:nvPr/>
        </p:nvSpPr>
        <p:spPr>
          <a:xfrm>
            <a:off x="180976" y="1735015"/>
            <a:ext cx="11249024" cy="462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 </a:t>
            </a:r>
            <a:r>
              <a:rPr lang="en-US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continues to be </a:t>
            </a: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serious drug threat is Sacramento County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Forgotten killer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Underemphasized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packet of sugar is th</a:t>
            </a:r>
            <a:r>
              <a:rPr lang="en-US" sz="28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size of 16 meth doses – SAMHSA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 people each day try meth for the first time - SAMHSA</a:t>
            </a:r>
            <a:endParaRPr lang="en-US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C4FD22-A65D-49D5-85FD-45A9BE70ABF7}"/>
              </a:ext>
            </a:extLst>
          </p:cNvPr>
          <p:cNvSpPr txBox="1">
            <a:spLocks/>
          </p:cNvSpPr>
          <p:nvPr/>
        </p:nvSpPr>
        <p:spPr bwMode="auto">
          <a:xfrm>
            <a:off x="1124912" y="5804989"/>
            <a:ext cx="35200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 eaLnBrk="1" hangingPunct="1"/>
            <a:fld id="{64251A4C-BE8A-4D3F-B670-FFFDD555A216}" type="slidenum">
              <a:rPr lang="en-US" altLang="en-US" smtClean="0">
                <a:solidFill>
                  <a:schemeClr val="bg1"/>
                </a:solidFill>
                <a:latin typeface="Times New Roman" panose="02020603050405020304" pitchFamily="18" charset="0"/>
              </a:rPr>
              <a:pPr defTabSz="914400" eaLnBrk="1" hangingPunct="1"/>
              <a:t>3</a:t>
            </a:fld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6A603E-70D8-498E-7AFC-B065BC9BD287}"/>
              </a:ext>
            </a:extLst>
          </p:cNvPr>
          <p:cNvCxnSpPr/>
          <p:nvPr/>
        </p:nvCxnSpPr>
        <p:spPr>
          <a:xfrm flipH="1">
            <a:off x="1300912" y="5733094"/>
            <a:ext cx="8415337" cy="0"/>
          </a:xfrm>
          <a:prstGeom prst="line">
            <a:avLst/>
          </a:prstGeom>
          <a:solidFill>
            <a:srgbClr val="0066CC"/>
          </a:solidFill>
          <a:ln w="25400" cap="flat" cmpd="sng" algn="ctr">
            <a:noFill/>
            <a:prstDash val="solid"/>
          </a:ln>
          <a:effectLst/>
        </p:spPr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id="{1A8F89D9-B801-1B0E-0A28-96776A04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739" y="5810138"/>
            <a:ext cx="1322374" cy="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 descr="A white packet with blue text&#10;&#10;Description automatically generated">
            <a:extLst>
              <a:ext uri="{FF2B5EF4-FFF2-40B4-BE49-F238E27FC236}">
                <a16:creationId xmlns:a16="http://schemas.microsoft.com/office/drawing/2014/main" id="{BF910491-582F-FFE0-AF83-B12DBD351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32238" y="2335768"/>
            <a:ext cx="2159211" cy="15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7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83F032D-D93C-6CC6-75B0-74C53BE6EC73}"/>
              </a:ext>
            </a:extLst>
          </p:cNvPr>
          <p:cNvSpPr txBox="1"/>
          <p:nvPr/>
        </p:nvSpPr>
        <p:spPr>
          <a:xfrm>
            <a:off x="3316931" y="383708"/>
            <a:ext cx="81116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Meth Intoxication Deaths</a:t>
            </a:r>
          </a:p>
          <a:p>
            <a:pPr marL="0" indent="0">
              <a:buNone/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within Sacramento County</a:t>
            </a:r>
          </a:p>
        </p:txBody>
      </p:sp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1E6B06C-594B-6492-9DB4-921004DD8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430314"/>
              </p:ext>
            </p:extLst>
          </p:nvPr>
        </p:nvGraphicFramePr>
        <p:xfrm>
          <a:off x="990600" y="2529823"/>
          <a:ext cx="9857778" cy="2483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5926">
                  <a:extLst>
                    <a:ext uri="{9D8B030D-6E8A-4147-A177-3AD203B41FA5}">
                      <a16:colId xmlns:a16="http://schemas.microsoft.com/office/drawing/2014/main" val="2440366109"/>
                    </a:ext>
                  </a:extLst>
                </a:gridCol>
                <a:gridCol w="3285926">
                  <a:extLst>
                    <a:ext uri="{9D8B030D-6E8A-4147-A177-3AD203B41FA5}">
                      <a16:colId xmlns:a16="http://schemas.microsoft.com/office/drawing/2014/main" val="2171179584"/>
                    </a:ext>
                  </a:extLst>
                </a:gridCol>
                <a:gridCol w="3285926">
                  <a:extLst>
                    <a:ext uri="{9D8B030D-6E8A-4147-A177-3AD203B41FA5}">
                      <a16:colId xmlns:a16="http://schemas.microsoft.com/office/drawing/2014/main" val="438717474"/>
                    </a:ext>
                  </a:extLst>
                </a:gridCol>
              </a:tblGrid>
              <a:tr h="145777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Calendar Year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Calendar Year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Calendar Year 2023</a:t>
                      </a:r>
                    </a:p>
                    <a:p>
                      <a:pPr algn="ctr"/>
                      <a:r>
                        <a:rPr lang="en-US" sz="3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(Jan-Oct)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58810"/>
                  </a:ext>
                </a:extLst>
              </a:tr>
              <a:tr h="74632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279663"/>
                  </a:ext>
                </a:extLst>
              </a:tr>
            </a:tbl>
          </a:graphicData>
        </a:graphic>
      </p:graphicFrame>
      <p:pic>
        <p:nvPicPr>
          <p:cNvPr id="25" name="Graphic 24" descr="Bar graph with upward trend with solid fill">
            <a:extLst>
              <a:ext uri="{FF2B5EF4-FFF2-40B4-BE49-F238E27FC236}">
                <a16:creationId xmlns:a16="http://schemas.microsoft.com/office/drawing/2014/main" id="{8D65DCC0-902C-7418-DBDA-154429F05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611" y="320204"/>
            <a:ext cx="2716725" cy="2101459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7F40B00-B93C-C7BE-1712-12161E796A3A}"/>
              </a:ext>
            </a:extLst>
          </p:cNvPr>
          <p:cNvSpPr txBox="1">
            <a:spLocks/>
          </p:cNvSpPr>
          <p:nvPr/>
        </p:nvSpPr>
        <p:spPr bwMode="auto">
          <a:xfrm>
            <a:off x="1124912" y="5804989"/>
            <a:ext cx="35200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 eaLnBrk="1" hangingPunct="1"/>
            <a:fld id="{64251A4C-BE8A-4D3F-B670-FFFDD555A216}" type="slidenum">
              <a:rPr lang="en-US" altLang="en-US" smtClean="0">
                <a:solidFill>
                  <a:schemeClr val="bg1"/>
                </a:solidFill>
                <a:latin typeface="Times New Roman" panose="02020603050405020304" pitchFamily="18" charset="0"/>
              </a:rPr>
              <a:pPr defTabSz="914400" eaLnBrk="1" hangingPunct="1"/>
              <a:t>4</a:t>
            </a:fld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5C268E-C1E6-34EC-A0F5-BB60651771C7}"/>
              </a:ext>
            </a:extLst>
          </p:cNvPr>
          <p:cNvCxnSpPr/>
          <p:nvPr/>
        </p:nvCxnSpPr>
        <p:spPr>
          <a:xfrm flipH="1">
            <a:off x="1300912" y="5733094"/>
            <a:ext cx="8415337" cy="0"/>
          </a:xfrm>
          <a:prstGeom prst="line">
            <a:avLst/>
          </a:prstGeom>
          <a:solidFill>
            <a:srgbClr val="0066CC"/>
          </a:solidFill>
          <a:ln w="25400" cap="flat" cmpd="sng" algn="ctr">
            <a:noFill/>
            <a:prstDash val="solid"/>
          </a:ln>
          <a:effectLst/>
        </p:spPr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A37296DF-BF6F-D24E-AB57-6BC52F65A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739" y="5810138"/>
            <a:ext cx="1322374" cy="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25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7FC2D-565C-554B-C03D-51202B34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885A8-DDA8-4FCF-AB25-DA8F78EC755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7CAE9-4CA4-DD24-18EF-32F555FD215E}"/>
              </a:ext>
            </a:extLst>
          </p:cNvPr>
          <p:cNvSpPr txBox="1"/>
          <p:nvPr/>
        </p:nvSpPr>
        <p:spPr>
          <a:xfrm>
            <a:off x="190500" y="276225"/>
            <a:ext cx="59055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Methamphetamine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Handouts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</a:p>
          <a:p>
            <a:b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i="1" cap="none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SaferSacramento.com</a:t>
            </a:r>
          </a:p>
          <a:p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5E4BC5-2D37-DD75-66B7-2FA606572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685" y="276225"/>
            <a:ext cx="4866640" cy="59508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01CA4D-69D7-78CE-13FD-8F59C7905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233" y="1003434"/>
            <a:ext cx="3242944" cy="2139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D0B74D-8249-7073-AAC6-9F105E5A9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233" y="4087732"/>
            <a:ext cx="3242944" cy="213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8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10CB1AA0-6295-E6C8-E10E-C991A53F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23" y="439615"/>
            <a:ext cx="10396882" cy="10492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Book – “Undoing Drugs”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Harm Reduction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47B1A4-BF4C-2BDE-4C51-D0F1A2C1B4B8}"/>
              </a:ext>
            </a:extLst>
          </p:cNvPr>
          <p:cNvSpPr txBox="1"/>
          <p:nvPr/>
        </p:nvSpPr>
        <p:spPr>
          <a:xfrm>
            <a:off x="583222" y="1735015"/>
            <a:ext cx="1084677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C4FD22-A65D-49D5-85FD-45A9BE70ABF7}"/>
              </a:ext>
            </a:extLst>
          </p:cNvPr>
          <p:cNvSpPr txBox="1">
            <a:spLocks/>
          </p:cNvSpPr>
          <p:nvPr/>
        </p:nvSpPr>
        <p:spPr bwMode="auto">
          <a:xfrm>
            <a:off x="1124912" y="5804989"/>
            <a:ext cx="35200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 eaLnBrk="1" hangingPunct="1"/>
            <a:fld id="{64251A4C-BE8A-4D3F-B670-FFFDD555A216}" type="slidenum">
              <a:rPr lang="en-US" altLang="en-US" smtClean="0">
                <a:solidFill>
                  <a:schemeClr val="bg1"/>
                </a:solidFill>
                <a:latin typeface="Times New Roman" panose="02020603050405020304" pitchFamily="18" charset="0"/>
              </a:rPr>
              <a:pPr defTabSz="914400" eaLnBrk="1" hangingPunct="1"/>
              <a:t>6</a:t>
            </a:fld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6A603E-70D8-498E-7AFC-B065BC9BD287}"/>
              </a:ext>
            </a:extLst>
          </p:cNvPr>
          <p:cNvCxnSpPr/>
          <p:nvPr/>
        </p:nvCxnSpPr>
        <p:spPr>
          <a:xfrm flipH="1">
            <a:off x="1300912" y="5733094"/>
            <a:ext cx="8415337" cy="0"/>
          </a:xfrm>
          <a:prstGeom prst="line">
            <a:avLst/>
          </a:prstGeom>
          <a:solidFill>
            <a:srgbClr val="0066CC"/>
          </a:solidFill>
          <a:ln w="25400" cap="flat" cmpd="sng" algn="ctr">
            <a:noFill/>
            <a:prstDash val="solid"/>
          </a:ln>
          <a:effectLst/>
        </p:spPr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id="{1A8F89D9-B801-1B0E-0A28-96776A049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739" y="5810138"/>
            <a:ext cx="1322374" cy="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72E4E6-7EA0-B41C-4012-B78172046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571" y="1488830"/>
            <a:ext cx="3327525" cy="47474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869EB2-D667-8FD8-DBE0-0B2E407DC4E2}"/>
              </a:ext>
            </a:extLst>
          </p:cNvPr>
          <p:cNvSpPr txBox="1"/>
          <p:nvPr/>
        </p:nvSpPr>
        <p:spPr>
          <a:xfrm>
            <a:off x="5645755" y="1735016"/>
            <a:ext cx="54603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none" strike="noStrike" dirty="0">
                <a:solidFill>
                  <a:srgbClr val="0F1111"/>
                </a:solidFill>
                <a:effectLst/>
                <a:latin typeface="Amazon Ember"/>
              </a:rPr>
              <a:t>In a spellbinding narrative rooted in an urgent call to action, </a:t>
            </a:r>
            <a:r>
              <a:rPr lang="en-US" sz="2000" b="1" i="1" u="none" strike="noStrike" dirty="0">
                <a:solidFill>
                  <a:srgbClr val="0F1111"/>
                </a:solidFill>
                <a:effectLst/>
                <a:latin typeface="Amazon Ember"/>
              </a:rPr>
              <a:t>Undoing Drugs</a:t>
            </a:r>
            <a:r>
              <a:rPr lang="en-US" sz="2000" b="1" i="0" u="none" strike="noStrike" dirty="0">
                <a:solidFill>
                  <a:srgbClr val="0F1111"/>
                </a:solidFill>
                <a:effectLst/>
                <a:latin typeface="Amazon Ember"/>
              </a:rPr>
              <a:t> </a:t>
            </a:r>
            <a:r>
              <a:rPr lang="en-US" sz="2000" b="0" i="0" u="none" strike="noStrike" dirty="0">
                <a:solidFill>
                  <a:srgbClr val="0F1111"/>
                </a:solidFill>
                <a:effectLst/>
                <a:latin typeface="Amazon Ember"/>
              </a:rPr>
              <a:t>tells the story of how a small group of committed people changed the world, illuminating the power of a great idea. It is about how personal, direct human connection and kindness can inspire profound transformation.</a:t>
            </a:r>
          </a:p>
          <a:p>
            <a:endParaRPr lang="en-US" sz="2000" dirty="0">
              <a:solidFill>
                <a:srgbClr val="0F1111"/>
              </a:solidFill>
              <a:latin typeface="Amazon Ember"/>
            </a:endParaRPr>
          </a:p>
          <a:p>
            <a:r>
              <a:rPr lang="en-US" sz="2000" b="1" i="1" u="none" strike="noStrike" dirty="0">
                <a:solidFill>
                  <a:srgbClr val="0F1111"/>
                </a:solidFill>
                <a:effectLst/>
                <a:latin typeface="Amazon Ember"/>
              </a:rPr>
              <a:t>Undoing Drugs</a:t>
            </a:r>
            <a:r>
              <a:rPr lang="en-US" sz="2000" b="1" i="0" u="none" strike="noStrike" dirty="0">
                <a:solidFill>
                  <a:srgbClr val="0F1111"/>
                </a:solidFill>
                <a:effectLst/>
                <a:latin typeface="Amazon Ember"/>
              </a:rPr>
              <a:t> </a:t>
            </a:r>
            <a:r>
              <a:rPr lang="en-US" sz="2000" b="0" i="0" u="none" strike="noStrike" dirty="0">
                <a:solidFill>
                  <a:srgbClr val="0F1111"/>
                </a:solidFill>
                <a:effectLst/>
                <a:latin typeface="Amazon Ember"/>
              </a:rPr>
              <a:t>offers a path forward—looking at the treatment of addiction and our treatment of behavioral and societal issues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226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28"/>
          <a:stretch/>
        </p:blipFill>
        <p:spPr>
          <a:xfrm>
            <a:off x="1391920" y="81280"/>
            <a:ext cx="9011920" cy="544575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F592F5F-226E-A725-43D6-56700A67600B}"/>
              </a:ext>
            </a:extLst>
          </p:cNvPr>
          <p:cNvSpPr txBox="1">
            <a:spLocks/>
          </p:cNvSpPr>
          <p:nvPr/>
        </p:nvSpPr>
        <p:spPr bwMode="auto">
          <a:xfrm>
            <a:off x="1124912" y="5804989"/>
            <a:ext cx="35200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 eaLnBrk="1" hangingPunct="1"/>
            <a:fld id="{64251A4C-BE8A-4D3F-B670-FFFDD555A216}" type="slidenum">
              <a:rPr lang="en-US" altLang="en-US" smtClean="0">
                <a:solidFill>
                  <a:schemeClr val="bg1"/>
                </a:solidFill>
                <a:latin typeface="Times New Roman" panose="02020603050405020304" pitchFamily="18" charset="0"/>
              </a:rPr>
              <a:pPr defTabSz="914400" eaLnBrk="1" hangingPunct="1"/>
              <a:t>7</a:t>
            </a:fld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B16695-D7D2-0404-02CE-C24677530747}"/>
              </a:ext>
            </a:extLst>
          </p:cNvPr>
          <p:cNvCxnSpPr/>
          <p:nvPr/>
        </p:nvCxnSpPr>
        <p:spPr>
          <a:xfrm flipH="1">
            <a:off x="1300912" y="5733094"/>
            <a:ext cx="8415337" cy="0"/>
          </a:xfrm>
          <a:prstGeom prst="line">
            <a:avLst/>
          </a:prstGeom>
          <a:solidFill>
            <a:srgbClr val="0066CC"/>
          </a:solidFill>
          <a:ln w="25400" cap="flat" cmpd="sng" algn="ctr">
            <a:noFill/>
            <a:prstDash val="solid"/>
          </a:ln>
          <a:effectLst/>
        </p:spPr>
      </p:cxnSp>
      <p:pic>
        <p:nvPicPr>
          <p:cNvPr id="7" name="Picture 2">
            <a:extLst>
              <a:ext uri="{FF2B5EF4-FFF2-40B4-BE49-F238E27FC236}">
                <a16:creationId xmlns:a16="http://schemas.microsoft.com/office/drawing/2014/main" id="{BDA7B188-69DC-225A-A2D2-3AEF9EBB2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739" y="5810138"/>
            <a:ext cx="1322374" cy="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24677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67A41-EA73-945C-5DE1-7D74AE705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91907" y="905440"/>
            <a:ext cx="9755187" cy="2766528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meth through partnerships</a:t>
            </a:r>
          </a:p>
        </p:txBody>
      </p:sp>
      <p:pic>
        <p:nvPicPr>
          <p:cNvPr id="5" name="Picture 4" descr="Hands in Huddle Go-team pose_iStock_000008506606XSmall — The People Equation">
            <a:extLst>
              <a:ext uri="{FF2B5EF4-FFF2-40B4-BE49-F238E27FC236}">
                <a16:creationId xmlns:a16="http://schemas.microsoft.com/office/drawing/2014/main" id="{0BC569E4-C82C-7685-592F-1B0BF9119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5261">
            <a:off x="683854" y="718578"/>
            <a:ext cx="2409273" cy="210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0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81D393-0E5C-2935-9447-A946DBA34B7C}"/>
              </a:ext>
            </a:extLst>
          </p:cNvPr>
          <p:cNvSpPr/>
          <p:nvPr/>
        </p:nvSpPr>
        <p:spPr>
          <a:xfrm>
            <a:off x="389206" y="324176"/>
            <a:ext cx="6216032" cy="5074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438339" eaLnBrk="0" fontAlgn="base">
              <a:lnSpc>
                <a:spcPct val="120000"/>
              </a:lnSpc>
              <a:buClr>
                <a:srgbClr val="C00000"/>
              </a:buClr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you!</a:t>
            </a: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Alcohol and Drug Advisory Board Criminal Justice Reform Committee</a:t>
            </a: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Community-Based Providers</a:t>
            </a: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Law Enforcement: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Police Departments</a:t>
            </a:r>
          </a:p>
          <a:p>
            <a:pPr defTabSz="2438339" eaLnBrk="0" fontAlgn="base">
              <a:lnSpc>
                <a:spcPct val="120000"/>
              </a:lnSpc>
              <a:buClr>
                <a:srgbClr val="C00000"/>
              </a:buClr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Sacramento Sheriff’s Office</a:t>
            </a: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Sacramento Superior Court/Public Defender, District Attorney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EEADDB-2A19-0D68-21DB-31AB5664F7A3}"/>
              </a:ext>
            </a:extLst>
          </p:cNvPr>
          <p:cNvSpPr/>
          <p:nvPr/>
        </p:nvSpPr>
        <p:spPr>
          <a:xfrm>
            <a:off x="6524626" y="225628"/>
            <a:ext cx="4994584" cy="555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Probation Department</a:t>
            </a:r>
          </a:p>
          <a:p>
            <a:pPr defTabSz="2438339" eaLnBrk="0" fontAlgn="base">
              <a:lnSpc>
                <a:spcPct val="120000"/>
              </a:lnSpc>
              <a:buClr>
                <a:srgbClr val="C00000"/>
              </a:buClr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 of Child, Family and Adult Services</a:t>
            </a: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 Intensity Drug Trafficking Agency 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2438339" eaLnBrk="0" fontAlgn="base">
              <a:lnSpc>
                <a:spcPct val="120000"/>
              </a:lnSpc>
              <a:buClr>
                <a:srgbClr val="C00000"/>
              </a:buClr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 Attorney’s Office</a:t>
            </a:r>
          </a:p>
          <a:p>
            <a:pPr defTabSz="2438339" eaLnBrk="0" fontAlgn="base">
              <a:lnSpc>
                <a:spcPct val="120000"/>
              </a:lnSpc>
              <a:buClr>
                <a:srgbClr val="C00000"/>
              </a:buClr>
            </a:pP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defTabSz="2438339" eaLnBrk="0" fontAlgn="base">
              <a:lnSpc>
                <a:spcPct val="12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Sacramento County Coroner’s Office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F2953-D3C6-DF78-F829-0646CCA13285}"/>
              </a:ext>
            </a:extLst>
          </p:cNvPr>
          <p:cNvSpPr txBox="1">
            <a:spLocks/>
          </p:cNvSpPr>
          <p:nvPr/>
        </p:nvSpPr>
        <p:spPr bwMode="auto">
          <a:xfrm>
            <a:off x="1282142" y="6311061"/>
            <a:ext cx="35200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914400" eaLnBrk="1" hangingPunct="1"/>
            <a:fld id="{64251A4C-BE8A-4D3F-B670-FFFDD555A216}" type="slidenum">
              <a:rPr lang="en-US" altLang="en-US" smtClean="0">
                <a:solidFill>
                  <a:prstClr val="black"/>
                </a:solidFill>
                <a:latin typeface="Times New Roman" panose="02020603050405020304" pitchFamily="18" charset="0"/>
              </a:rPr>
              <a:pPr defTabSz="914400" eaLnBrk="1" hangingPunct="1"/>
              <a:t>9</a:t>
            </a:fld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1C8C99-FDD3-3356-6BE4-81E332C312D7}"/>
              </a:ext>
            </a:extLst>
          </p:cNvPr>
          <p:cNvCxnSpPr/>
          <p:nvPr/>
        </p:nvCxnSpPr>
        <p:spPr>
          <a:xfrm flipH="1">
            <a:off x="1458142" y="6239166"/>
            <a:ext cx="8415337" cy="0"/>
          </a:xfrm>
          <a:prstGeom prst="line">
            <a:avLst/>
          </a:prstGeom>
          <a:solidFill>
            <a:srgbClr val="0066CC"/>
          </a:solidFill>
          <a:ln w="25400" cap="flat" cmpd="sng" algn="ctr">
            <a:noFill/>
            <a:prstDash val="solid"/>
          </a:ln>
          <a:effectLst/>
        </p:spPr>
      </p:cxnSp>
      <p:pic>
        <p:nvPicPr>
          <p:cNvPr id="8" name="Picture 2">
            <a:extLst>
              <a:ext uri="{FF2B5EF4-FFF2-40B4-BE49-F238E27FC236}">
                <a16:creationId xmlns:a16="http://schemas.microsoft.com/office/drawing/2014/main" id="{2BCA28AD-CC38-4C4C-342C-BA483C53D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969" y="6316210"/>
            <a:ext cx="1322374" cy="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042F429-6B08-92D2-7361-A786F3BCB594}"/>
              </a:ext>
            </a:extLst>
          </p:cNvPr>
          <p:cNvSpPr/>
          <p:nvPr/>
        </p:nvSpPr>
        <p:spPr>
          <a:xfrm flipV="1">
            <a:off x="559418" y="6168094"/>
            <a:ext cx="11073161" cy="45719"/>
          </a:xfrm>
          <a:prstGeom prst="rect">
            <a:avLst/>
          </a:prstGeom>
          <a:solidFill>
            <a:srgbClr val="0066CC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6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F0BF08-C674-44E3-8BFC-85BC65E09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757C30-AE9A-4680-90EB-19D282EC2B7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A5CCB28C-7D26-4A36-9CFC-D739C28F3D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2788</TotalTime>
  <Words>298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Batang</vt:lpstr>
      <vt:lpstr>Amazon Ember</vt:lpstr>
      <vt:lpstr>Arial</vt:lpstr>
      <vt:lpstr>Arial Black</vt:lpstr>
      <vt:lpstr>Avenir Next LT Pro</vt:lpstr>
      <vt:lpstr>Calibri</vt:lpstr>
      <vt:lpstr>Impact</vt:lpstr>
      <vt:lpstr>Times New Roman</vt:lpstr>
      <vt:lpstr>Wingdings</vt:lpstr>
      <vt:lpstr>Main Event</vt:lpstr>
      <vt:lpstr>PowerPoint Presentation</vt:lpstr>
      <vt:lpstr>       Acknowledgements:  National Womens’ History month  national alcohol and drugs facts week March 18-24</vt:lpstr>
      <vt:lpstr>Methamphetamine Awareness</vt:lpstr>
      <vt:lpstr>PowerPoint Presentation</vt:lpstr>
      <vt:lpstr>PowerPoint Presentation</vt:lpstr>
      <vt:lpstr>Book – “Undoing Drugs” Harm Reduction</vt:lpstr>
      <vt:lpstr>PowerPoint Presentation</vt:lpstr>
      <vt:lpstr>Addressing meth through partnerships</vt:lpstr>
      <vt:lpstr>PowerPoint Presentation</vt:lpstr>
      <vt:lpstr>ThANK YOU</vt:lpstr>
    </vt:vector>
  </TitlesOfParts>
  <Company>County of Sacramento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Methamphetamine-Involved Deaths</dc:title>
  <dc:creator>Dasalla. Stephanie</dc:creator>
  <cp:lastModifiedBy>Miller. Lori (Vallone)</cp:lastModifiedBy>
  <cp:revision>30</cp:revision>
  <dcterms:created xsi:type="dcterms:W3CDTF">2023-08-02T03:35:02Z</dcterms:created>
  <dcterms:modified xsi:type="dcterms:W3CDTF">2024-03-21T19:57:55Z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