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4"/>
  </p:sldMasterIdLst>
  <p:notesMasterIdLst>
    <p:notesMasterId r:id="rId17"/>
  </p:notesMasterIdLst>
  <p:handoutMasterIdLst>
    <p:handoutMasterId r:id="rId18"/>
  </p:handoutMasterIdLst>
  <p:sldIdLst>
    <p:sldId id="381" r:id="rId5"/>
    <p:sldId id="392" r:id="rId6"/>
    <p:sldId id="391" r:id="rId7"/>
    <p:sldId id="373" r:id="rId8"/>
    <p:sldId id="395" r:id="rId9"/>
    <p:sldId id="390" r:id="rId10"/>
    <p:sldId id="371" r:id="rId11"/>
    <p:sldId id="396" r:id="rId12"/>
    <p:sldId id="290" r:id="rId13"/>
    <p:sldId id="393" r:id="rId14"/>
    <p:sldId id="389" r:id="rId15"/>
    <p:sldId id="3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02060"/>
    <a:srgbClr val="0066CC"/>
    <a:srgbClr val="B80E0F"/>
    <a:srgbClr val="CC3399"/>
    <a:srgbClr val="CC00CC"/>
    <a:srgbClr val="FF00FF"/>
    <a:srgbClr val="196BB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8" autoAdjust="0"/>
  </p:normalViewPr>
  <p:slideViewPr>
    <p:cSldViewPr snapToGrid="0">
      <p:cViewPr varScale="1">
        <p:scale>
          <a:sx n="78" d="100"/>
          <a:sy n="78" d="100"/>
        </p:scale>
        <p:origin x="76" y="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5/6/2024</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5/6/2024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r>
              <a:rPr lang="en-US" dirty="0"/>
              <a:t>20XX</a:t>
            </a: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en-US" sz="1050" dirty="0"/>
              <a:t>Presentation title</a:t>
            </a: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D4885A8-DDA8-4FCF-AB25-DA8F78EC7557}"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6358058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58519685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017281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15848201"/>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01128694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20XX</a:t>
            </a:r>
          </a:p>
        </p:txBody>
      </p:sp>
      <p:sp>
        <p:nvSpPr>
          <p:cNvPr id="4" name="Footer Placeholder 3"/>
          <p:cNvSpPr>
            <a:spLocks noGrp="1"/>
          </p:cNvSpPr>
          <p:nvPr>
            <p:ph type="ftr" sz="quarter" idx="11"/>
          </p:nvPr>
        </p:nvSpPr>
        <p:spPr/>
        <p:txBody>
          <a:bodyPr/>
          <a:lstStyle/>
          <a:p>
            <a:r>
              <a:rPr lang="en-US" sz="1050" dirty="0"/>
              <a:t>Presentation title</a:t>
            </a:r>
          </a:p>
        </p:txBody>
      </p:sp>
      <p:sp>
        <p:nvSpPr>
          <p:cNvPr id="5" name="Slide Number Placeholder 4"/>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421922272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20XX</a:t>
            </a:r>
          </a:p>
        </p:txBody>
      </p:sp>
      <p:sp>
        <p:nvSpPr>
          <p:cNvPr id="4" name="Footer Placeholder 3"/>
          <p:cNvSpPr>
            <a:spLocks noGrp="1"/>
          </p:cNvSpPr>
          <p:nvPr>
            <p:ph type="ftr" sz="quarter" idx="11"/>
          </p:nvPr>
        </p:nvSpPr>
        <p:spPr/>
        <p:txBody>
          <a:bodyPr/>
          <a:lstStyle/>
          <a:p>
            <a:r>
              <a:rPr lang="en-US" sz="1050" dirty="0"/>
              <a:t>Presentation title</a:t>
            </a:r>
          </a:p>
        </p:txBody>
      </p:sp>
      <p:sp>
        <p:nvSpPr>
          <p:cNvPr id="5" name="Slide Number Placeholder 4"/>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67732164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75090526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164722037"/>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016896210"/>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4" name="Body Level One…"/>
          <p:cNvSpPr txBox="1">
            <a:spLocks noGrp="1"/>
          </p:cNvSpPr>
          <p:nvPr>
            <p:ph type="body" sz="quarter" idx="1"/>
          </p:nvPr>
        </p:nvSpPr>
        <p:spPr>
          <a:xfrm>
            <a:off x="0" y="6324602"/>
            <a:ext cx="12192000" cy="533401"/>
          </a:xfrm>
          <a:prstGeom prst="rect">
            <a:avLst/>
          </a:prstGeom>
        </p:spPr>
        <p:txBody>
          <a:bodyPr lIns="137160" tIns="137160" rIns="137160" bIns="137160" anchor="b">
            <a:normAutofit/>
          </a:bodyPr>
          <a:lstStyle>
            <a:lvl1pPr marL="0" indent="0">
              <a:spcBef>
                <a:spcPts val="267"/>
              </a:spcBef>
              <a:buSzTx/>
              <a:buFontTx/>
              <a:buNone/>
              <a:defRPr sz="1333" b="1"/>
            </a:lvl1pPr>
            <a:lvl2pPr marL="0" indent="0">
              <a:spcBef>
                <a:spcPts val="267"/>
              </a:spcBef>
              <a:buSzTx/>
              <a:buFontTx/>
              <a:buNone/>
              <a:defRPr sz="1333" b="1"/>
            </a:lvl2pPr>
            <a:lvl3pPr marL="0" indent="0">
              <a:spcBef>
                <a:spcPts val="267"/>
              </a:spcBef>
              <a:buSzTx/>
              <a:buFontTx/>
              <a:buNone/>
              <a:defRPr sz="1333" b="1"/>
            </a:lvl3pPr>
            <a:lvl4pPr marL="0" indent="0">
              <a:spcBef>
                <a:spcPts val="267"/>
              </a:spcBef>
              <a:buSzTx/>
              <a:buFontTx/>
              <a:buNone/>
              <a:defRPr sz="1333" b="1"/>
            </a:lvl4pPr>
            <a:lvl5pPr marL="0" indent="0">
              <a:spcBef>
                <a:spcPts val="267"/>
              </a:spcBef>
              <a:buSzTx/>
              <a:buFontTx/>
              <a:buNone/>
              <a:defRPr sz="1333" b="1"/>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30731391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33089629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03614489"/>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20XX</a:t>
            </a:r>
          </a:p>
        </p:txBody>
      </p:sp>
      <p:sp>
        <p:nvSpPr>
          <p:cNvPr id="8" name="Footer Placeholder 7"/>
          <p:cNvSpPr>
            <a:spLocks noGrp="1"/>
          </p:cNvSpPr>
          <p:nvPr>
            <p:ph type="ftr" sz="quarter" idx="11"/>
          </p:nvPr>
        </p:nvSpPr>
        <p:spPr/>
        <p:txBody>
          <a:bodyPr/>
          <a:lstStyle/>
          <a:p>
            <a:r>
              <a:rPr lang="en-US" sz="1050" dirty="0"/>
              <a:t>Presentation title</a:t>
            </a:r>
          </a:p>
        </p:txBody>
      </p:sp>
      <p:sp>
        <p:nvSpPr>
          <p:cNvPr id="9" name="Slide Number Placeholder 8"/>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72919576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20XX</a:t>
            </a:r>
          </a:p>
        </p:txBody>
      </p:sp>
      <p:sp>
        <p:nvSpPr>
          <p:cNvPr id="4" name="Footer Placeholder 3"/>
          <p:cNvSpPr>
            <a:spLocks noGrp="1"/>
          </p:cNvSpPr>
          <p:nvPr>
            <p:ph type="ftr" sz="quarter" idx="11"/>
          </p:nvPr>
        </p:nvSpPr>
        <p:spPr/>
        <p:txBody>
          <a:bodyPr/>
          <a:lstStyle/>
          <a:p>
            <a:r>
              <a:rPr lang="en-US" sz="1050" dirty="0"/>
              <a:t>Presentation title</a:t>
            </a:r>
          </a:p>
        </p:txBody>
      </p:sp>
      <p:sp>
        <p:nvSpPr>
          <p:cNvPr id="5" name="Slide Number Placeholder 4"/>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9348449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20XX</a:t>
            </a:r>
          </a:p>
        </p:txBody>
      </p:sp>
      <p:sp>
        <p:nvSpPr>
          <p:cNvPr id="3" name="Footer Placeholder 2"/>
          <p:cNvSpPr>
            <a:spLocks noGrp="1"/>
          </p:cNvSpPr>
          <p:nvPr>
            <p:ph type="ftr" sz="quarter" idx="11"/>
          </p:nvPr>
        </p:nvSpPr>
        <p:spPr/>
        <p:txBody>
          <a:bodyPr/>
          <a:lstStyle/>
          <a:p>
            <a:r>
              <a:rPr lang="en-US" sz="1050" dirty="0"/>
              <a:t>Presentation title</a:t>
            </a:r>
          </a:p>
        </p:txBody>
      </p:sp>
      <p:sp>
        <p:nvSpPr>
          <p:cNvPr id="4" name="Slide Number Placeholder 3"/>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51401335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20360059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35066216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r>
              <a:rPr lang="en-US" dirty="0"/>
              <a:t>20XX</a:t>
            </a: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sz="1050" dirty="0"/>
              <a:t>Presentation title</a:t>
            </a: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27481891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649" r:id="rId18"/>
    <p:sldLayoutId id="2147483651" r:id="rId19"/>
    <p:sldLayoutId id="2147483654" r:id="rId20"/>
    <p:sldLayoutId id="2147483655" r:id="rId21"/>
    <p:sldLayoutId id="2147483656" r:id="rId22"/>
    <p:sldLayoutId id="2147483657" r:id="rId23"/>
    <p:sldLayoutId id="2147483658" r:id="rId24"/>
    <p:sldLayoutId id="2147483659" r:id="rId25"/>
    <p:sldLayoutId id="2147483849" r:id="rId26"/>
  </p:sldLayoutIdLst>
  <p:hf hdr="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millerlori@saccounty.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afersacramento.com/blog/illicit-fentanyls-origin-sto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B9C0EC8A-358F-F236-442E-70D6151A20DB}"/>
              </a:ext>
            </a:extLst>
          </p:cNvPr>
          <p:cNvSpPr txBox="1">
            <a:spLocks noChangeArrowheads="1"/>
          </p:cNvSpPr>
          <p:nvPr/>
        </p:nvSpPr>
        <p:spPr bwMode="auto">
          <a:xfrm>
            <a:off x="2089899" y="2696009"/>
            <a:ext cx="7541471" cy="260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786384" eaLnBrk="1" fontAlgn="auto" hangingPunct="1">
              <a:lnSpc>
                <a:spcPct val="90000"/>
              </a:lnSpc>
              <a:spcAft>
                <a:spcPts val="0"/>
              </a:spcAft>
              <a:defRPr/>
            </a:pPr>
            <a:r>
              <a:rPr lang="en-US" sz="1700" kern="1200" dirty="0">
                <a:solidFill>
                  <a:sysClr val="windowText" lastClr="000000"/>
                </a:solidFill>
                <a:latin typeface="Calibri"/>
                <a:ea typeface="+mn-ea"/>
                <a:cs typeface="Tahoma" pitchFamily="34" charset="0"/>
              </a:rPr>
              <a:t>Department of Health Services</a:t>
            </a:r>
          </a:p>
          <a:p>
            <a:pPr defTabSz="786384" eaLnBrk="1" fontAlgn="auto" hangingPunct="1">
              <a:lnSpc>
                <a:spcPct val="90000"/>
              </a:lnSpc>
              <a:spcAft>
                <a:spcPts val="0"/>
              </a:spcAft>
              <a:defRPr/>
            </a:pPr>
            <a:r>
              <a:rPr lang="en-US" sz="1700" kern="1200" dirty="0">
                <a:solidFill>
                  <a:sysClr val="windowText" lastClr="000000"/>
                </a:solidFill>
                <a:latin typeface="Calibri"/>
                <a:ea typeface="+mn-ea"/>
                <a:cs typeface="Tahoma" pitchFamily="34" charset="0"/>
              </a:rPr>
              <a:t>Division of Behavioral Health</a:t>
            </a:r>
          </a:p>
          <a:p>
            <a:pPr defTabSz="786384" eaLnBrk="1" fontAlgn="auto" hangingPunct="1">
              <a:lnSpc>
                <a:spcPct val="90000"/>
              </a:lnSpc>
              <a:spcAft>
                <a:spcPts val="0"/>
              </a:spcAft>
              <a:defRPr/>
            </a:pPr>
            <a:endParaRPr lang="en-US" sz="1700" kern="1200" dirty="0">
              <a:solidFill>
                <a:sysClr val="windowText" lastClr="000000"/>
              </a:solidFill>
              <a:latin typeface="Calibri"/>
              <a:ea typeface="+mn-ea"/>
              <a:cs typeface="Tahoma" pitchFamily="34" charset="0"/>
            </a:endParaRPr>
          </a:p>
          <a:p>
            <a:pPr defTabSz="786384" eaLnBrk="1" fontAlgn="auto" hangingPunct="1">
              <a:lnSpc>
                <a:spcPct val="90000"/>
              </a:lnSpc>
              <a:spcAft>
                <a:spcPts val="0"/>
              </a:spcAft>
              <a:defRPr/>
            </a:pPr>
            <a:r>
              <a:rPr lang="en-US" sz="1700" kern="1200" dirty="0">
                <a:solidFill>
                  <a:sysClr val="windowText" lastClr="000000"/>
                </a:solidFill>
                <a:latin typeface="Calibri"/>
                <a:ea typeface="+mn-ea"/>
                <a:cs typeface="Tahoma" pitchFamily="34" charset="0"/>
              </a:rPr>
              <a:t> </a:t>
            </a:r>
          </a:p>
          <a:p>
            <a:pPr defTabSz="786384" eaLnBrk="1" fontAlgn="auto" hangingPunct="1">
              <a:lnSpc>
                <a:spcPct val="90000"/>
              </a:lnSpc>
              <a:spcAft>
                <a:spcPts val="0"/>
              </a:spcAft>
              <a:defRPr/>
            </a:pPr>
            <a:endParaRPr lang="en-US" sz="1700" kern="1200" dirty="0">
              <a:solidFill>
                <a:sysClr val="windowText" lastClr="000000"/>
              </a:solidFill>
              <a:latin typeface="Calibri"/>
              <a:ea typeface="+mn-ea"/>
              <a:cs typeface="Tahoma" pitchFamily="34" charset="0"/>
            </a:endParaRPr>
          </a:p>
          <a:p>
            <a:pPr defTabSz="786384" eaLnBrk="1" fontAlgn="auto" hangingPunct="1">
              <a:lnSpc>
                <a:spcPct val="90000"/>
              </a:lnSpc>
              <a:spcAft>
                <a:spcPts val="0"/>
              </a:spcAft>
              <a:defRPr/>
            </a:pPr>
            <a:endParaRPr lang="en-US" sz="1700" dirty="0">
              <a:solidFill>
                <a:sysClr val="windowText" lastClr="000000"/>
              </a:solidFill>
              <a:latin typeface="Calibri"/>
              <a:cs typeface="Tahoma" pitchFamily="34" charset="0"/>
            </a:endParaRPr>
          </a:p>
          <a:p>
            <a:pPr defTabSz="786384" eaLnBrk="1" fontAlgn="auto" hangingPunct="1">
              <a:lnSpc>
                <a:spcPct val="90000"/>
              </a:lnSpc>
              <a:spcAft>
                <a:spcPts val="0"/>
              </a:spcAft>
              <a:defRPr/>
            </a:pPr>
            <a:r>
              <a:rPr lang="en-US" sz="1700" kern="1200" dirty="0">
                <a:solidFill>
                  <a:sysClr val="windowText" lastClr="000000"/>
                </a:solidFill>
                <a:latin typeface="Calibri"/>
                <a:ea typeface="+mn-ea"/>
                <a:cs typeface="Tahoma" pitchFamily="34" charset="0"/>
              </a:rPr>
              <a:t>Lori Miller, LCSW | Division Manager</a:t>
            </a:r>
          </a:p>
          <a:p>
            <a:pPr defTabSz="786384" eaLnBrk="1" fontAlgn="auto" hangingPunct="1">
              <a:lnSpc>
                <a:spcPct val="90000"/>
              </a:lnSpc>
              <a:spcAft>
                <a:spcPts val="0"/>
              </a:spcAft>
              <a:defRPr/>
            </a:pPr>
            <a:r>
              <a:rPr lang="en-US" sz="1700" kern="1200" dirty="0">
                <a:solidFill>
                  <a:sysClr val="windowText" lastClr="000000"/>
                </a:solidFill>
                <a:latin typeface="Calibri"/>
                <a:ea typeface="+mn-ea"/>
                <a:cs typeface="Tahoma" pitchFamily="34" charset="0"/>
              </a:rPr>
              <a:t>Substance Use Prevention and Treatment Services</a:t>
            </a:r>
          </a:p>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endParaRPr kumimoji="0" lang="en-US" sz="1700" b="0" i="0" u="none" strike="noStrike" kern="1200" cap="none" spc="0" normalizeH="0" baseline="0" noProof="0" dirty="0">
              <a:ln>
                <a:noFill/>
              </a:ln>
              <a:solidFill>
                <a:sysClr val="windowText" lastClr="000000">
                  <a:tint val="75000"/>
                </a:sysClr>
              </a:solidFill>
              <a:effectLst/>
              <a:uLnTx/>
              <a:uFillTx/>
              <a:latin typeface="Arial Black" pitchFamily="34" charset="0"/>
              <a:ea typeface="+mn-ea"/>
              <a:cs typeface="+mn-cs"/>
            </a:endParaRPr>
          </a:p>
        </p:txBody>
      </p:sp>
      <p:sp>
        <p:nvSpPr>
          <p:cNvPr id="12" name="TextBox 1">
            <a:extLst>
              <a:ext uri="{FF2B5EF4-FFF2-40B4-BE49-F238E27FC236}">
                <a16:creationId xmlns:a16="http://schemas.microsoft.com/office/drawing/2014/main" id="{125B620F-D928-47D7-FAE6-283B0A0449B0}"/>
              </a:ext>
            </a:extLst>
          </p:cNvPr>
          <p:cNvSpPr txBox="1">
            <a:spLocks noChangeArrowheads="1"/>
          </p:cNvSpPr>
          <p:nvPr/>
        </p:nvSpPr>
        <p:spPr bwMode="auto">
          <a:xfrm>
            <a:off x="616619" y="1836964"/>
            <a:ext cx="10488031" cy="56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86384" eaLnBrk="1" fontAlgn="base" hangingPunct="1">
              <a:spcBef>
                <a:spcPct val="0"/>
              </a:spcBef>
              <a:spcAft>
                <a:spcPts val="600"/>
              </a:spcAft>
            </a:pPr>
            <a:r>
              <a:rPr lang="en-US" altLang="en-US" sz="3096" b="1" kern="1200">
                <a:solidFill>
                  <a:prstClr val="black"/>
                </a:solidFill>
                <a:latin typeface="Arial" panose="020B0604020202020204" pitchFamily="34" charset="0"/>
                <a:ea typeface="+mn-ea"/>
                <a:cs typeface="Arial" panose="020B0604020202020204" pitchFamily="34" charset="0"/>
              </a:rPr>
              <a:t>Methamphetamine Coalition</a:t>
            </a:r>
            <a:endParaRPr lang="en-US" altLang="en-US" sz="3600" b="1">
              <a:solidFill>
                <a:prstClr val="black"/>
              </a:solidFill>
              <a:cs typeface="Arial" panose="020B0604020202020204" pitchFamily="34" charset="0"/>
            </a:endParaRPr>
          </a:p>
        </p:txBody>
      </p:sp>
      <p:sp>
        <p:nvSpPr>
          <p:cNvPr id="13" name="Rectangle 12">
            <a:extLst>
              <a:ext uri="{FF2B5EF4-FFF2-40B4-BE49-F238E27FC236}">
                <a16:creationId xmlns:a16="http://schemas.microsoft.com/office/drawing/2014/main" id="{85F9F264-A744-92B4-7800-61B33A5E75A7}"/>
              </a:ext>
            </a:extLst>
          </p:cNvPr>
          <p:cNvSpPr/>
          <p:nvPr/>
        </p:nvSpPr>
        <p:spPr>
          <a:xfrm flipV="1">
            <a:off x="1009918" y="4071491"/>
            <a:ext cx="9525562" cy="39329"/>
          </a:xfrm>
          <a:prstGeom prst="rect">
            <a:avLst/>
          </a:prstGeom>
          <a:solidFill>
            <a:srgbClr val="0066CC"/>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026" name="Picture 2">
            <a:extLst>
              <a:ext uri="{FF2B5EF4-FFF2-40B4-BE49-F238E27FC236}">
                <a16:creationId xmlns:a16="http://schemas.microsoft.com/office/drawing/2014/main" id="{5F9578A7-A31E-17B9-4BBB-591A64B9E2F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07526" y="321012"/>
            <a:ext cx="5506216" cy="13164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47822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18C4FD22-A65D-49D5-85FD-45A9BE70ABF7}"/>
              </a:ext>
            </a:extLst>
          </p:cNvPr>
          <p:cNvSpPr txBox="1">
            <a:spLocks/>
          </p:cNvSpPr>
          <p:nvPr/>
        </p:nvSpPr>
        <p:spPr bwMode="auto">
          <a:xfrm>
            <a:off x="1124912" y="5804989"/>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endParaRPr lang="en-US" altLang="en-US" dirty="0">
              <a:solidFill>
                <a:schemeClr val="bg1"/>
              </a:solidFill>
              <a:latin typeface="Times New Roman" panose="02020603050405020304" pitchFamily="18" charset="0"/>
            </a:endParaRPr>
          </a:p>
        </p:txBody>
      </p:sp>
      <p:cxnSp>
        <p:nvCxnSpPr>
          <p:cNvPr id="22" name="Straight Connector 21">
            <a:extLst>
              <a:ext uri="{FF2B5EF4-FFF2-40B4-BE49-F238E27FC236}">
                <a16:creationId xmlns:a16="http://schemas.microsoft.com/office/drawing/2014/main" id="{A16A603E-70D8-498E-7AFC-B065BC9BD287}"/>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23" name="Picture 2">
            <a:extLst>
              <a:ext uri="{FF2B5EF4-FFF2-40B4-BE49-F238E27FC236}">
                <a16:creationId xmlns:a16="http://schemas.microsoft.com/office/drawing/2014/main" id="{1A8F89D9-B801-1B0E-0A28-96776A0491E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6249" y="4900685"/>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1D42B73E-E268-BCCE-2DA6-E76E46A76585}"/>
              </a:ext>
            </a:extLst>
          </p:cNvPr>
          <p:cNvPicPr>
            <a:picLocks noChangeAspect="1"/>
          </p:cNvPicPr>
          <p:nvPr/>
        </p:nvPicPr>
        <p:blipFill>
          <a:blip r:embed="rId3"/>
          <a:stretch>
            <a:fillRect/>
          </a:stretch>
        </p:blipFill>
        <p:spPr>
          <a:xfrm>
            <a:off x="1047750" y="175750"/>
            <a:ext cx="8039820" cy="5169516"/>
          </a:xfrm>
          <a:prstGeom prst="rect">
            <a:avLst/>
          </a:prstGeom>
        </p:spPr>
      </p:pic>
    </p:spTree>
    <p:extLst>
      <p:ext uri="{BB962C8B-B14F-4D97-AF65-F5344CB8AC3E}">
        <p14:creationId xmlns:p14="http://schemas.microsoft.com/office/powerpoint/2010/main" val="3296563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1D393-0E5C-2935-9447-A946DBA34B7C}"/>
              </a:ext>
            </a:extLst>
          </p:cNvPr>
          <p:cNvSpPr/>
          <p:nvPr/>
        </p:nvSpPr>
        <p:spPr>
          <a:xfrm>
            <a:off x="389206" y="324176"/>
            <a:ext cx="6216032" cy="5517664"/>
          </a:xfrm>
          <a:prstGeom prst="rect">
            <a:avLst/>
          </a:prstGeom>
        </p:spPr>
        <p:txBody>
          <a:bodyPr wrap="square">
            <a:spAutoFit/>
          </a:bodyPr>
          <a:lstStyle/>
          <a:p>
            <a:pPr defTabSz="2438339" eaLnBrk="0" fontAlgn="base">
              <a:lnSpc>
                <a:spcPct val="120000"/>
              </a:lnSpc>
              <a:buClr>
                <a:srgbClr val="C00000"/>
              </a:buClr>
            </a:pP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Addressing Meth Through Partnerships Thank you!</a:t>
            </a:r>
          </a:p>
          <a:p>
            <a:pPr marL="285750" indent="-285750" defTabSz="2438339" eaLnBrk="0" fontAlgn="base">
              <a:lnSpc>
                <a:spcPct val="120000"/>
              </a:lnSpc>
              <a:buClr>
                <a:srgbClr val="C00000"/>
              </a:buClr>
              <a:buFont typeface="Arial" panose="020B0604020202020204" pitchFamily="34" charset="0"/>
              <a:buChar char="•"/>
            </a:pPr>
            <a:endPar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Alcohol and Drug Advisory Board</a:t>
            </a: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Criminal Justice Reform Committee</a:t>
            </a:r>
          </a:p>
          <a:p>
            <a:pPr marL="285750" indent="-285750" defTabSz="2438339" eaLnBrk="0" fontAlgn="base">
              <a:lnSpc>
                <a:spcPct val="120000"/>
              </a:lnSpc>
              <a:buClr>
                <a:srgbClr val="C00000"/>
              </a:buClr>
              <a:buFont typeface="Arial" panose="020B0604020202020204" pitchFamily="34" charset="0"/>
              <a:buChar char="•"/>
            </a:pP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Community-Based Providers</a:t>
            </a:r>
          </a:p>
          <a:p>
            <a:pPr marL="285750" indent="-285750" defTabSz="2438339" eaLnBrk="0" fontAlgn="base">
              <a:lnSpc>
                <a:spcPct val="120000"/>
              </a:lnSpc>
              <a:buClr>
                <a:srgbClr val="C00000"/>
              </a:buClr>
              <a:buFont typeface="Arial" panose="020B0604020202020204" pitchFamily="34" charset="0"/>
              <a:buChar char="•"/>
            </a:pPr>
            <a:endParaRPr lang="en-US" sz="1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Law Enforcement: </a:t>
            </a:r>
            <a:r>
              <a:rPr lang="en-US" sz="1600" dirty="0">
                <a:solidFill>
                  <a:prstClr val="black"/>
                </a:solidFill>
                <a:latin typeface="Arial" panose="020B0604020202020204" pitchFamily="34" charset="0"/>
                <a:ea typeface="Calibri" panose="020F0502020204030204" pitchFamily="34" charset="0"/>
                <a:cs typeface="Arial" panose="020B0604020202020204" pitchFamily="34" charset="0"/>
              </a:rPr>
              <a:t> Police Departments</a:t>
            </a:r>
          </a:p>
          <a:p>
            <a:pPr defTabSz="2438339" eaLnBrk="0" fontAlgn="base">
              <a:lnSpc>
                <a:spcPct val="120000"/>
              </a:lnSpc>
              <a:buClr>
                <a:srgbClr val="C00000"/>
              </a:buClr>
            </a:pP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Sacramento Sheriff’s Office</a:t>
            </a:r>
          </a:p>
          <a:p>
            <a:pPr marL="285750" indent="-285750" defTabSz="2438339" eaLnBrk="0" fontAlgn="base">
              <a:lnSpc>
                <a:spcPct val="120000"/>
              </a:lnSpc>
              <a:buClr>
                <a:srgbClr val="C00000"/>
              </a:buClr>
              <a:buFont typeface="Arial" panose="020B0604020202020204" pitchFamily="34" charset="0"/>
              <a:buChar char="•"/>
            </a:pP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Sacramento Superior Court</a:t>
            </a: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Public Defender, District Attorney</a:t>
            </a:r>
            <a:endParaRPr lang="en-U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FEEADDB-2A19-0D68-21DB-31AB5664F7A3}"/>
              </a:ext>
            </a:extLst>
          </p:cNvPr>
          <p:cNvSpPr/>
          <p:nvPr/>
        </p:nvSpPr>
        <p:spPr>
          <a:xfrm>
            <a:off x="6524626" y="225628"/>
            <a:ext cx="4994584" cy="5554598"/>
          </a:xfrm>
          <a:prstGeom prst="rect">
            <a:avLst/>
          </a:prstGeom>
        </p:spPr>
        <p:txBody>
          <a:bodyPr wrap="square">
            <a:spAutoFit/>
          </a:bodyPr>
          <a:lstStyle/>
          <a:p>
            <a:pPr marL="285750" indent="-285750" defTabSz="2438339" eaLnBrk="0" fontAlgn="base">
              <a:lnSpc>
                <a:spcPct val="120000"/>
              </a:lnSpc>
              <a:buClr>
                <a:srgbClr val="C00000"/>
              </a:buClr>
              <a:buFont typeface="Arial" panose="020B0604020202020204" pitchFamily="34" charset="0"/>
              <a:buChar char="•"/>
            </a:pPr>
            <a:endPar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endPar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Probation Department</a:t>
            </a:r>
          </a:p>
          <a:p>
            <a:pPr defTabSz="2438339" eaLnBrk="0" fontAlgn="base">
              <a:lnSpc>
                <a:spcPct val="120000"/>
              </a:lnSpc>
              <a:buClr>
                <a:srgbClr val="C00000"/>
              </a:buClr>
            </a:pP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Department of Child, Family and Adult Services</a:t>
            </a:r>
          </a:p>
          <a:p>
            <a:pPr marL="285750" indent="-285750" defTabSz="2438339" eaLnBrk="0" fontAlgn="base">
              <a:lnSpc>
                <a:spcPct val="120000"/>
              </a:lnSpc>
              <a:buClr>
                <a:srgbClr val="C00000"/>
              </a:buClr>
              <a:buFont typeface="Arial" panose="020B0604020202020204" pitchFamily="34" charset="0"/>
              <a:buChar char="•"/>
            </a:pPr>
            <a:endParaRPr lang="en-US" sz="1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High Intensity Drug Trafficking Agency </a:t>
            </a:r>
            <a:endParaRPr lang="en-US" sz="16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2438339" eaLnBrk="0" fontAlgn="base">
              <a:lnSpc>
                <a:spcPct val="120000"/>
              </a:lnSpc>
              <a:buClr>
                <a:srgbClr val="C00000"/>
              </a:buClr>
            </a:pP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US Attorney’s Office</a:t>
            </a:r>
          </a:p>
          <a:p>
            <a:pPr defTabSz="2438339" eaLnBrk="0" fontAlgn="base">
              <a:lnSpc>
                <a:spcPct val="120000"/>
              </a:lnSpc>
              <a:buClr>
                <a:srgbClr val="C00000"/>
              </a:buClr>
            </a:pPr>
            <a:endParaRPr lang="en-US" sz="16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2438339" eaLnBrk="0" fontAlgn="base">
              <a:lnSpc>
                <a:spcPct val="120000"/>
              </a:lnSpc>
              <a:buClr>
                <a:srgbClr val="C00000"/>
              </a:buClr>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Sacramento County Coroner’s Office</a:t>
            </a:r>
            <a:endParaRPr lang="en-US" sz="2400" b="1"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ED1F2953-D3C6-DF78-F829-0646CCA13285}"/>
              </a:ext>
            </a:extLst>
          </p:cNvPr>
          <p:cNvSpPr txBox="1">
            <a:spLocks/>
          </p:cNvSpPr>
          <p:nvPr/>
        </p:nvSpPr>
        <p:spPr bwMode="auto">
          <a:xfrm>
            <a:off x="1282142" y="6311061"/>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endParaRPr lang="en-US" altLang="en-US" dirty="0">
              <a:solidFill>
                <a:prstClr val="black"/>
              </a:solidFill>
              <a:latin typeface="Times New Roman" panose="02020603050405020304" pitchFamily="18" charset="0"/>
            </a:endParaRPr>
          </a:p>
        </p:txBody>
      </p:sp>
      <p:cxnSp>
        <p:nvCxnSpPr>
          <p:cNvPr id="7" name="Straight Connector 6">
            <a:extLst>
              <a:ext uri="{FF2B5EF4-FFF2-40B4-BE49-F238E27FC236}">
                <a16:creationId xmlns:a16="http://schemas.microsoft.com/office/drawing/2014/main" id="{A41C8C99-FDD3-3356-6BE4-81E332C312D7}"/>
              </a:ext>
            </a:extLst>
          </p:cNvPr>
          <p:cNvCxnSpPr/>
          <p:nvPr/>
        </p:nvCxnSpPr>
        <p:spPr>
          <a:xfrm flipH="1">
            <a:off x="1458142" y="6239166"/>
            <a:ext cx="8415337" cy="0"/>
          </a:xfrm>
          <a:prstGeom prst="line">
            <a:avLst/>
          </a:prstGeom>
          <a:solidFill>
            <a:srgbClr val="0066CC"/>
          </a:solidFill>
          <a:ln w="25400" cap="flat" cmpd="sng" algn="ctr">
            <a:noFill/>
            <a:prstDash val="solid"/>
          </a:ln>
          <a:effectLst/>
        </p:spPr>
      </p:cxnSp>
      <p:pic>
        <p:nvPicPr>
          <p:cNvPr id="8" name="Picture 2">
            <a:extLst>
              <a:ext uri="{FF2B5EF4-FFF2-40B4-BE49-F238E27FC236}">
                <a16:creationId xmlns:a16="http://schemas.microsoft.com/office/drawing/2014/main" id="{2BCA28AD-CC38-4C4C-342C-BA483C53D36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0969" y="6316210"/>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a:extLst>
              <a:ext uri="{FF2B5EF4-FFF2-40B4-BE49-F238E27FC236}">
                <a16:creationId xmlns:a16="http://schemas.microsoft.com/office/drawing/2014/main" id="{B042F429-6B08-92D2-7361-A786F3BCB594}"/>
              </a:ext>
            </a:extLst>
          </p:cNvPr>
          <p:cNvSpPr/>
          <p:nvPr/>
        </p:nvSpPr>
        <p:spPr>
          <a:xfrm flipV="1">
            <a:off x="559418" y="6168094"/>
            <a:ext cx="11073161" cy="45719"/>
          </a:xfrm>
          <a:prstGeom prst="rect">
            <a:avLst/>
          </a:prstGeom>
          <a:solidFill>
            <a:srgbClr val="0066CC"/>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19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69AE-4101-CAEC-243E-D80B435CBE39}"/>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questions</a:t>
            </a:r>
          </a:p>
        </p:txBody>
      </p:sp>
      <p:sp>
        <p:nvSpPr>
          <p:cNvPr id="3" name="Content Placeholder 2">
            <a:extLst>
              <a:ext uri="{FF2B5EF4-FFF2-40B4-BE49-F238E27FC236}">
                <a16:creationId xmlns:a16="http://schemas.microsoft.com/office/drawing/2014/main" id="{A4B80748-CB4E-156B-840E-4ED7FE013860}"/>
              </a:ext>
            </a:extLst>
          </p:cNvPr>
          <p:cNvSpPr>
            <a:spLocks noGrp="1"/>
          </p:cNvSpPr>
          <p:nvPr>
            <p:ph sz="quarter" idx="13"/>
          </p:nvPr>
        </p:nvSpPr>
        <p:spPr>
          <a:xfrm>
            <a:off x="0" y="2199172"/>
            <a:ext cx="11992708" cy="3252058"/>
          </a:xfrm>
        </p:spPr>
        <p:txBody>
          <a:bodyPr>
            <a:normAutofit fontScale="70000" lnSpcReduction="20000"/>
          </a:bodyPr>
          <a:lstStyle/>
          <a:p>
            <a:pPr marL="0" indent="0" algn="ctr">
              <a:lnSpc>
                <a:spcPct val="100000"/>
              </a:lnSpc>
              <a:buNone/>
            </a:pPr>
            <a:endParaRPr lang="en-US" dirty="0">
              <a:latin typeface="Arial" panose="020B0604020202020204" pitchFamily="34" charset="0"/>
              <a:cs typeface="Arial" panose="020B0604020202020204" pitchFamily="34" charset="0"/>
            </a:endParaRPr>
          </a:p>
          <a:p>
            <a:pPr marL="0" indent="0" algn="ctr">
              <a:lnSpc>
                <a:spcPct val="100000"/>
              </a:lnSpc>
              <a:buNone/>
            </a:pPr>
            <a:endParaRPr lang="en-US" i="1" dirty="0">
              <a:latin typeface="Arial" panose="020B0604020202020204" pitchFamily="34" charset="0"/>
              <a:cs typeface="Arial" panose="020B0604020202020204" pitchFamily="34" charset="0"/>
            </a:endParaRPr>
          </a:p>
          <a:p>
            <a:pPr marL="0" indent="0" algn="ctr">
              <a:lnSpc>
                <a:spcPct val="100000"/>
              </a:lnSpc>
              <a:buNone/>
            </a:pPr>
            <a:r>
              <a:rPr lang="en-US" sz="3300" i="1" dirty="0">
                <a:latin typeface="Arial" panose="020B0604020202020204" pitchFamily="34" charset="0"/>
                <a:cs typeface="Arial" panose="020B0604020202020204" pitchFamily="34" charset="0"/>
              </a:rPr>
              <a:t>Lori Miller, LCSW | Division Manager</a:t>
            </a:r>
          </a:p>
          <a:p>
            <a:pPr marL="0" indent="0" algn="ctr">
              <a:lnSpc>
                <a:spcPct val="100000"/>
              </a:lnSpc>
              <a:buNone/>
            </a:pPr>
            <a:r>
              <a:rPr lang="en-US" sz="3300" i="1" dirty="0">
                <a:latin typeface="Arial" panose="020B0604020202020204" pitchFamily="34" charset="0"/>
                <a:cs typeface="Arial" panose="020B0604020202020204" pitchFamily="34" charset="0"/>
              </a:rPr>
              <a:t>Substance use prevention and treatment services</a:t>
            </a:r>
          </a:p>
          <a:p>
            <a:pPr marL="0" indent="0" algn="ctr">
              <a:lnSpc>
                <a:spcPct val="100000"/>
              </a:lnSpc>
              <a:buNone/>
            </a:pPr>
            <a:r>
              <a:rPr lang="en-US" sz="3300" i="1" dirty="0">
                <a:latin typeface="Arial" panose="020B0604020202020204" pitchFamily="34" charset="0"/>
                <a:cs typeface="Arial" panose="020B0604020202020204" pitchFamily="34" charset="0"/>
              </a:rPr>
              <a:t>Division of behavioral health</a:t>
            </a:r>
          </a:p>
          <a:p>
            <a:pPr marL="0" indent="0" algn="ctr">
              <a:lnSpc>
                <a:spcPct val="100000"/>
              </a:lnSpc>
              <a:buNone/>
            </a:pPr>
            <a:r>
              <a:rPr lang="en-US" sz="3300" i="1" dirty="0">
                <a:latin typeface="Arial" panose="020B0604020202020204" pitchFamily="34" charset="0"/>
                <a:cs typeface="Arial" panose="020B0604020202020204" pitchFamily="34" charset="0"/>
              </a:rPr>
              <a:t>Department of health services</a:t>
            </a:r>
          </a:p>
          <a:p>
            <a:pPr marL="0" indent="0" algn="ctr">
              <a:lnSpc>
                <a:spcPct val="100000"/>
              </a:lnSpc>
              <a:buNone/>
            </a:pPr>
            <a:r>
              <a:rPr lang="en-US" sz="3300" i="1" dirty="0">
                <a:latin typeface="Arial" panose="020B0604020202020204" pitchFamily="34" charset="0"/>
                <a:cs typeface="Arial" panose="020B0604020202020204" pitchFamily="34" charset="0"/>
                <a:hlinkClick r:id="rId2"/>
              </a:rPr>
              <a:t>millerlori@saccounty.gov</a:t>
            </a:r>
            <a:endParaRPr lang="en-US" sz="3300" i="1" dirty="0">
              <a:latin typeface="Arial" panose="020B0604020202020204" pitchFamily="34" charset="0"/>
              <a:cs typeface="Arial" panose="020B0604020202020204" pitchFamily="34" charset="0"/>
            </a:endParaRPr>
          </a:p>
          <a:p>
            <a:pPr marL="0" indent="0" algn="ctr">
              <a:lnSpc>
                <a:spcPct val="100000"/>
              </a:lnSpc>
              <a:buNone/>
            </a:pPr>
            <a:r>
              <a:rPr lang="en-US" sz="3300" i="1" dirty="0">
                <a:latin typeface="Arial" panose="020B0604020202020204" pitchFamily="34" charset="0"/>
                <a:cs typeface="Arial" panose="020B0604020202020204" pitchFamily="34" charset="0"/>
              </a:rPr>
              <a:t>916-875-2046</a:t>
            </a:r>
          </a:p>
          <a:p>
            <a:endParaRPr lang="en-US" dirty="0"/>
          </a:p>
          <a:p>
            <a:pPr marL="0" indent="0">
              <a:buNone/>
            </a:pPr>
            <a:endParaRPr lang="en-US" dirty="0"/>
          </a:p>
          <a:p>
            <a:endParaRPr lang="en-US" dirty="0"/>
          </a:p>
        </p:txBody>
      </p:sp>
      <p:sp>
        <p:nvSpPr>
          <p:cNvPr id="8" name="Slide Number Placeholder 5">
            <a:extLst>
              <a:ext uri="{FF2B5EF4-FFF2-40B4-BE49-F238E27FC236}">
                <a16:creationId xmlns:a16="http://schemas.microsoft.com/office/drawing/2014/main" id="{F7657DA0-D054-949D-2E3B-539BB576D4B2}"/>
              </a:ext>
            </a:extLst>
          </p:cNvPr>
          <p:cNvSpPr txBox="1">
            <a:spLocks/>
          </p:cNvSpPr>
          <p:nvPr/>
        </p:nvSpPr>
        <p:spPr bwMode="auto">
          <a:xfrm>
            <a:off x="1124912" y="5804989"/>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endParaRPr lang="en-US" altLang="en-US" dirty="0">
              <a:solidFill>
                <a:schemeClr val="bg1"/>
              </a:solidFill>
              <a:latin typeface="Times New Roman" panose="02020603050405020304" pitchFamily="18" charset="0"/>
            </a:endParaRPr>
          </a:p>
        </p:txBody>
      </p:sp>
      <p:cxnSp>
        <p:nvCxnSpPr>
          <p:cNvPr id="9" name="Straight Connector 8">
            <a:extLst>
              <a:ext uri="{FF2B5EF4-FFF2-40B4-BE49-F238E27FC236}">
                <a16:creationId xmlns:a16="http://schemas.microsoft.com/office/drawing/2014/main" id="{7685B16F-62EC-B4AF-E9E2-FE18019CB79B}"/>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10" name="Picture 2">
            <a:extLst>
              <a:ext uri="{FF2B5EF4-FFF2-40B4-BE49-F238E27FC236}">
                <a16:creationId xmlns:a16="http://schemas.microsoft.com/office/drawing/2014/main" id="{EBEC8483-8402-C299-09D4-017FC9AE774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4558" y="455824"/>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2516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0CB1AA0-6295-E6C8-E10E-C991A53F49A4}"/>
              </a:ext>
            </a:extLst>
          </p:cNvPr>
          <p:cNvSpPr>
            <a:spLocks noGrp="1"/>
          </p:cNvSpPr>
          <p:nvPr>
            <p:ph type="title"/>
          </p:nvPr>
        </p:nvSpPr>
        <p:spPr>
          <a:xfrm>
            <a:off x="762001" y="439617"/>
            <a:ext cx="8694111" cy="1693984"/>
          </a:xfrm>
        </p:spPr>
        <p:txBody>
          <a:bodyPr>
            <a:normAutofit fontScale="90000"/>
          </a:bodyPr>
          <a:lstStyle/>
          <a:p>
            <a:br>
              <a:rPr lang="en-US" sz="4000" b="1" i="1" dirty="0">
                <a:solidFill>
                  <a:srgbClr val="002060"/>
                </a:solidFill>
              </a:rPr>
            </a:br>
            <a:br>
              <a:rPr lang="en-US" sz="4000" b="1" i="1" dirty="0">
                <a:solidFill>
                  <a:srgbClr val="002060"/>
                </a:solidFill>
              </a:rPr>
            </a:br>
            <a:br>
              <a:rPr lang="en-US" sz="4000" b="1" i="1" dirty="0">
                <a:solidFill>
                  <a:srgbClr val="002060"/>
                </a:solidFill>
              </a:rPr>
            </a:br>
            <a:br>
              <a:rPr lang="en-US" sz="4000" b="1" i="1" dirty="0">
                <a:solidFill>
                  <a:srgbClr val="002060"/>
                </a:solidFill>
              </a:rPr>
            </a:br>
            <a:br>
              <a:rPr lang="en-US" sz="4000" b="1" i="1" dirty="0">
                <a:solidFill>
                  <a:srgbClr val="002060"/>
                </a:solidFill>
              </a:rPr>
            </a:br>
            <a:r>
              <a:rPr lang="en-US" sz="4000" b="1" i="1" dirty="0">
                <a:solidFill>
                  <a:srgbClr val="002060"/>
                </a:solidFill>
                <a:latin typeface="Batang" panose="020B0503020000020004" pitchFamily="18" charset="-127"/>
                <a:ea typeface="Batang" panose="020B0503020000020004" pitchFamily="18" charset="-127"/>
              </a:rPr>
              <a:t>Acknowledgements:</a:t>
            </a:r>
            <a:br>
              <a:rPr lang="en-US" sz="4000" b="1" i="1" dirty="0">
                <a:solidFill>
                  <a:srgbClr val="002060"/>
                </a:solidFill>
                <a:latin typeface="Batang" panose="020B0503020000020004" pitchFamily="18" charset="-127"/>
                <a:ea typeface="Batang" panose="020B0503020000020004" pitchFamily="18" charset="-127"/>
              </a:rPr>
            </a:br>
            <a:br>
              <a:rPr lang="en-US" sz="4000" b="1" i="1" dirty="0">
                <a:solidFill>
                  <a:srgbClr val="002060"/>
                </a:solidFill>
                <a:latin typeface="Batang" panose="020B0503020000020004" pitchFamily="18" charset="-127"/>
                <a:ea typeface="Batang" panose="020B0503020000020004" pitchFamily="18" charset="-127"/>
              </a:rPr>
            </a:br>
            <a:br>
              <a:rPr lang="en-US" sz="4000" b="1" i="1" dirty="0">
                <a:solidFill>
                  <a:srgbClr val="002060"/>
                </a:solidFill>
                <a:latin typeface="Batang" panose="020B0503020000020004" pitchFamily="18" charset="-127"/>
                <a:ea typeface="Batang" panose="020B0503020000020004" pitchFamily="18" charset="-127"/>
              </a:rPr>
            </a:br>
            <a:br>
              <a:rPr lang="en-US" sz="4000" b="1" i="1" dirty="0">
                <a:solidFill>
                  <a:srgbClr val="002060"/>
                </a:solidFill>
                <a:latin typeface="Batang" panose="020B0503020000020004" pitchFamily="18" charset="-127"/>
                <a:ea typeface="Batang" panose="020B0503020000020004" pitchFamily="18" charset="-127"/>
              </a:rPr>
            </a:br>
            <a:r>
              <a:rPr lang="en-US" sz="3100" b="1" i="1" dirty="0">
                <a:solidFill>
                  <a:srgbClr val="002060"/>
                </a:solidFill>
                <a:latin typeface="Batang" panose="020B0503020000020004" pitchFamily="18" charset="-127"/>
                <a:ea typeface="Batang" panose="020B0503020000020004" pitchFamily="18" charset="-127"/>
              </a:rPr>
              <a:t>National Treatment Court month</a:t>
            </a:r>
            <a:br>
              <a:rPr lang="en-US" sz="3100" b="1" i="1" dirty="0">
                <a:solidFill>
                  <a:srgbClr val="002060"/>
                </a:solidFill>
                <a:latin typeface="Batang" panose="020B0503020000020004" pitchFamily="18" charset="-127"/>
                <a:ea typeface="Batang" panose="020B0503020000020004" pitchFamily="18" charset="-127"/>
              </a:rPr>
            </a:br>
            <a:br>
              <a:rPr lang="en-US" sz="3100" b="1" i="1" dirty="0">
                <a:solidFill>
                  <a:srgbClr val="002060"/>
                </a:solidFill>
                <a:latin typeface="Batang" panose="020B0503020000020004" pitchFamily="18" charset="-127"/>
                <a:ea typeface="Batang" panose="020B0503020000020004" pitchFamily="18" charset="-127"/>
              </a:rPr>
            </a:br>
            <a:r>
              <a:rPr lang="en-US" sz="3100" b="1" i="1" dirty="0">
                <a:solidFill>
                  <a:srgbClr val="002060"/>
                </a:solidFill>
                <a:latin typeface="Batang" panose="020B0503020000020004" pitchFamily="18" charset="-127"/>
                <a:ea typeface="Batang" panose="020B0503020000020004" pitchFamily="18" charset="-127"/>
              </a:rPr>
              <a:t>Mental health awareness month</a:t>
            </a:r>
            <a:br>
              <a:rPr lang="en-US" sz="3100" b="1" i="1" dirty="0">
                <a:solidFill>
                  <a:srgbClr val="002060"/>
                </a:solidFill>
                <a:latin typeface="Batang" panose="020B0503020000020004" pitchFamily="18" charset="-127"/>
                <a:ea typeface="Batang" panose="020B0503020000020004" pitchFamily="18" charset="-127"/>
              </a:rPr>
            </a:br>
            <a:br>
              <a:rPr lang="en-US" sz="3100" b="1" i="1" dirty="0">
                <a:solidFill>
                  <a:srgbClr val="002060"/>
                </a:solidFill>
                <a:latin typeface="Batang" panose="020B0503020000020004" pitchFamily="18" charset="-127"/>
                <a:ea typeface="Batang" panose="020B0503020000020004" pitchFamily="18" charset="-127"/>
              </a:rPr>
            </a:br>
            <a:r>
              <a:rPr lang="en-US" sz="3100" b="1" i="1" dirty="0">
                <a:solidFill>
                  <a:srgbClr val="002060"/>
                </a:solidFill>
                <a:latin typeface="Batang" panose="020B0503020000020004" pitchFamily="18" charset="-127"/>
                <a:ea typeface="Batang" panose="020B0503020000020004" pitchFamily="18" charset="-127"/>
              </a:rPr>
              <a:t>national prevention week may 12-18</a:t>
            </a:r>
            <a:br>
              <a:rPr lang="en-US" sz="3100" b="1" i="1" dirty="0">
                <a:solidFill>
                  <a:srgbClr val="002060"/>
                </a:solidFill>
                <a:latin typeface="Batang" panose="020B0503020000020004" pitchFamily="18" charset="-127"/>
                <a:ea typeface="Batang" panose="020B0503020000020004" pitchFamily="18" charset="-127"/>
              </a:rPr>
            </a:br>
            <a:br>
              <a:rPr lang="en-US" sz="3100" b="1" i="1" dirty="0">
                <a:solidFill>
                  <a:srgbClr val="002060"/>
                </a:solidFill>
                <a:latin typeface="Batang" panose="020B0503020000020004" pitchFamily="18" charset="-127"/>
                <a:ea typeface="Batang" panose="020B0503020000020004" pitchFamily="18" charset="-127"/>
              </a:rPr>
            </a:br>
            <a:r>
              <a:rPr lang="en-US" sz="2700" b="1" i="1" dirty="0">
                <a:solidFill>
                  <a:srgbClr val="002060"/>
                </a:solidFill>
                <a:latin typeface="Batang" panose="020B0503020000020004" pitchFamily="18" charset="-127"/>
                <a:ea typeface="Batang" panose="020B0503020000020004" pitchFamily="18" charset="-127"/>
              </a:rPr>
              <a:t>National fentanyl awareness day , may 7</a:t>
            </a:r>
          </a:p>
        </p:txBody>
      </p:sp>
      <p:sp>
        <p:nvSpPr>
          <p:cNvPr id="18" name="TextBox 17">
            <a:extLst>
              <a:ext uri="{FF2B5EF4-FFF2-40B4-BE49-F238E27FC236}">
                <a16:creationId xmlns:a16="http://schemas.microsoft.com/office/drawing/2014/main" id="{9947B1A4-BF4C-2BDE-4C51-D0F1A2C1B4B8}"/>
              </a:ext>
            </a:extLst>
          </p:cNvPr>
          <p:cNvSpPr txBox="1"/>
          <p:nvPr/>
        </p:nvSpPr>
        <p:spPr>
          <a:xfrm>
            <a:off x="323850" y="367722"/>
            <a:ext cx="11106149" cy="375552"/>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1" name="Slide Number Placeholder 5">
            <a:extLst>
              <a:ext uri="{FF2B5EF4-FFF2-40B4-BE49-F238E27FC236}">
                <a16:creationId xmlns:a16="http://schemas.microsoft.com/office/drawing/2014/main" id="{18C4FD22-A65D-49D5-85FD-45A9BE70ABF7}"/>
              </a:ext>
            </a:extLst>
          </p:cNvPr>
          <p:cNvSpPr txBox="1">
            <a:spLocks/>
          </p:cNvSpPr>
          <p:nvPr/>
        </p:nvSpPr>
        <p:spPr bwMode="auto">
          <a:xfrm>
            <a:off x="1124912" y="5804989"/>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fld id="{64251A4C-BE8A-4D3F-B670-FFFDD555A216}" type="slidenum">
              <a:rPr lang="en-US" altLang="en-US" smtClean="0">
                <a:solidFill>
                  <a:schemeClr val="bg1"/>
                </a:solidFill>
                <a:latin typeface="Times New Roman" panose="02020603050405020304" pitchFamily="18" charset="0"/>
              </a:rPr>
              <a:pPr defTabSz="914400" eaLnBrk="1" hangingPunct="1"/>
              <a:t>2</a:t>
            </a:fld>
            <a:endParaRPr lang="en-US" altLang="en-US" dirty="0">
              <a:solidFill>
                <a:schemeClr val="bg1"/>
              </a:solidFill>
              <a:latin typeface="Times New Roman" panose="02020603050405020304" pitchFamily="18" charset="0"/>
            </a:endParaRPr>
          </a:p>
        </p:txBody>
      </p:sp>
      <p:cxnSp>
        <p:nvCxnSpPr>
          <p:cNvPr id="22" name="Straight Connector 21">
            <a:extLst>
              <a:ext uri="{FF2B5EF4-FFF2-40B4-BE49-F238E27FC236}">
                <a16:creationId xmlns:a16="http://schemas.microsoft.com/office/drawing/2014/main" id="{A16A603E-70D8-498E-7AFC-B065BC9BD287}"/>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23" name="Picture 2">
            <a:extLst>
              <a:ext uri="{FF2B5EF4-FFF2-40B4-BE49-F238E27FC236}">
                <a16:creationId xmlns:a16="http://schemas.microsoft.com/office/drawing/2014/main" id="{1A8F89D9-B801-1B0E-0A28-96776A0491E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6249" y="4900685"/>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82043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0CB1AA0-6295-E6C8-E10E-C991A53F49A4}"/>
              </a:ext>
            </a:extLst>
          </p:cNvPr>
          <p:cNvSpPr>
            <a:spLocks noGrp="1"/>
          </p:cNvSpPr>
          <p:nvPr>
            <p:ph type="title"/>
          </p:nvPr>
        </p:nvSpPr>
        <p:spPr>
          <a:xfrm>
            <a:off x="583223" y="439615"/>
            <a:ext cx="10396882" cy="1049215"/>
          </a:xfrm>
        </p:spPr>
        <p:txBody>
          <a:bodyPr>
            <a:normAutofit/>
          </a:bodyPr>
          <a:lstStyle/>
          <a:p>
            <a:r>
              <a:rPr lang="en-US" sz="4400" b="1" dirty="0">
                <a:latin typeface="Arial" panose="020B0604020202020204" pitchFamily="34" charset="0"/>
                <a:cs typeface="Arial" panose="020B0604020202020204" pitchFamily="34" charset="0"/>
              </a:rPr>
              <a:t>Methamphetamine Awareness</a:t>
            </a:r>
            <a:endParaRPr lang="en-US" sz="4000" b="1" i="1" dirty="0">
              <a:solidFill>
                <a:srgbClr val="002060"/>
              </a:solidFill>
            </a:endParaRPr>
          </a:p>
        </p:txBody>
      </p:sp>
      <p:sp>
        <p:nvSpPr>
          <p:cNvPr id="18" name="TextBox 17">
            <a:extLst>
              <a:ext uri="{FF2B5EF4-FFF2-40B4-BE49-F238E27FC236}">
                <a16:creationId xmlns:a16="http://schemas.microsoft.com/office/drawing/2014/main" id="{9947B1A4-BF4C-2BDE-4C51-D0F1A2C1B4B8}"/>
              </a:ext>
            </a:extLst>
          </p:cNvPr>
          <p:cNvSpPr txBox="1"/>
          <p:nvPr/>
        </p:nvSpPr>
        <p:spPr>
          <a:xfrm>
            <a:off x="180976" y="1735015"/>
            <a:ext cx="11249024" cy="4057457"/>
          </a:xfrm>
          <a:prstGeom prst="rect">
            <a:avLst/>
          </a:prstGeom>
          <a:noFill/>
        </p:spPr>
        <p:txBody>
          <a:bodyPr wrap="square">
            <a:spAutoFit/>
          </a:bodyPr>
          <a:lstStyle/>
          <a:p>
            <a:pPr marL="457200" marR="0" indent="-457200">
              <a:lnSpc>
                <a:spcPct val="107000"/>
              </a:lnSpc>
              <a:spcBef>
                <a:spcPts val="0"/>
              </a:spcBef>
              <a:spcAft>
                <a:spcPts val="800"/>
              </a:spcAft>
              <a:buFont typeface="Wingdings" panose="05000000000000000000" pitchFamily="2" charset="2"/>
              <a:buChar char="Ø"/>
            </a:pPr>
            <a:r>
              <a:rPr lang="en-US" sz="2800" kern="100" dirty="0">
                <a:effectLst/>
                <a:latin typeface="Arial" panose="020B0604020202020204" pitchFamily="34" charset="0"/>
                <a:ea typeface="Calibri" panose="020F0502020204030204" pitchFamily="34" charset="0"/>
                <a:cs typeface="Arial" panose="020B0604020202020204" pitchFamily="34" charset="0"/>
              </a:rPr>
              <a:t>Meth </a:t>
            </a:r>
            <a:r>
              <a:rPr lang="en-US" sz="2800" kern="100" dirty="0">
                <a:latin typeface="Arial" panose="020B0604020202020204" pitchFamily="34" charset="0"/>
                <a:ea typeface="Calibri" panose="020F0502020204030204" pitchFamily="34" charset="0"/>
                <a:cs typeface="Arial" panose="020B0604020202020204" pitchFamily="34" charset="0"/>
              </a:rPr>
              <a:t>continues to be </a:t>
            </a:r>
            <a:r>
              <a:rPr lang="en-US" sz="2800" kern="100" dirty="0">
                <a:effectLst/>
                <a:latin typeface="Arial" panose="020B0604020202020204" pitchFamily="34" charset="0"/>
                <a:ea typeface="Calibri" panose="020F0502020204030204" pitchFamily="34" charset="0"/>
                <a:cs typeface="Arial" panose="020B0604020202020204" pitchFamily="34" charset="0"/>
              </a:rPr>
              <a:t>a serious drug threat </a:t>
            </a:r>
            <a:r>
              <a:rPr lang="en-US" sz="2800" kern="100" dirty="0">
                <a:latin typeface="Arial" panose="020B0604020202020204" pitchFamily="34" charset="0"/>
                <a:ea typeface="Calibri" panose="020F0502020204030204" pitchFamily="34" charset="0"/>
                <a:cs typeface="Arial" panose="020B0604020202020204" pitchFamily="34" charset="0"/>
              </a:rPr>
              <a:t>to</a:t>
            </a:r>
            <a:r>
              <a:rPr lang="en-US" sz="2800" kern="100" dirty="0">
                <a:effectLst/>
                <a:latin typeface="Arial" panose="020B0604020202020204" pitchFamily="34" charset="0"/>
                <a:ea typeface="Calibri" panose="020F0502020204030204" pitchFamily="34" charset="0"/>
                <a:cs typeface="Arial" panose="020B0604020202020204" pitchFamily="34" charset="0"/>
              </a:rPr>
              <a:t> Sacramento County</a:t>
            </a:r>
          </a:p>
          <a:p>
            <a:pPr marL="457200" marR="0" indent="-457200">
              <a:lnSpc>
                <a:spcPct val="107000"/>
              </a:lnSpc>
              <a:spcBef>
                <a:spcPts val="0"/>
              </a:spcBef>
              <a:spcAft>
                <a:spcPts val="800"/>
              </a:spcAft>
              <a:buFont typeface="Arial" panose="020B0604020202020204" pitchFamily="34" charset="0"/>
              <a:buChar char="•"/>
            </a:pPr>
            <a:r>
              <a:rPr lang="en-US" sz="2800" kern="100" dirty="0">
                <a:solidFill>
                  <a:srgbClr val="0070C0"/>
                </a:solidFill>
                <a:latin typeface="Arial" panose="020B0604020202020204" pitchFamily="34" charset="0"/>
                <a:ea typeface="Calibri" panose="020F0502020204030204" pitchFamily="34" charset="0"/>
                <a:cs typeface="Arial" panose="020B0604020202020204" pitchFamily="34" charset="0"/>
              </a:rPr>
              <a:t>Forgotten Killer</a:t>
            </a:r>
          </a:p>
          <a:p>
            <a:pPr marL="457200" marR="0" indent="-457200">
              <a:lnSpc>
                <a:spcPct val="107000"/>
              </a:lnSpc>
              <a:spcBef>
                <a:spcPts val="0"/>
              </a:spcBef>
              <a:spcAft>
                <a:spcPts val="800"/>
              </a:spcAft>
              <a:buFont typeface="Arial" panose="020B0604020202020204" pitchFamily="34" charset="0"/>
              <a:buChar char="•"/>
            </a:pPr>
            <a:r>
              <a:rPr lang="en-US" sz="2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Underemphasized</a:t>
            </a:r>
            <a:r>
              <a:rPr lang="en-US" sz="2800" kern="100" dirty="0">
                <a:solidFill>
                  <a:srgbClr val="0070C0"/>
                </a:solidFill>
                <a:latin typeface="Arial" panose="020B0604020202020204" pitchFamily="34" charset="0"/>
                <a:ea typeface="Calibri" panose="020F0502020204030204" pitchFamily="34" charset="0"/>
                <a:cs typeface="Arial" panose="020B0604020202020204" pitchFamily="34" charset="0"/>
              </a:rPr>
              <a:t>, Overshadowed</a:t>
            </a:r>
          </a:p>
          <a:p>
            <a:pPr marL="457200" marR="0" indent="-457200">
              <a:lnSpc>
                <a:spcPct val="107000"/>
              </a:lnSpc>
              <a:spcBef>
                <a:spcPts val="0"/>
              </a:spcBef>
              <a:spcAft>
                <a:spcPts val="800"/>
              </a:spcAft>
              <a:buFont typeface="Arial" panose="020B0604020202020204" pitchFamily="34" charset="0"/>
              <a:buChar char="•"/>
            </a:pPr>
            <a:r>
              <a:rPr lang="en-US" sz="2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Arrests </a:t>
            </a:r>
            <a:r>
              <a:rPr lang="en-US" sz="2800" kern="100" dirty="0">
                <a:solidFill>
                  <a:srgbClr val="0070C0"/>
                </a:solidFill>
                <a:latin typeface="Arial" panose="020B0604020202020204" pitchFamily="34" charset="0"/>
                <a:ea typeface="Calibri" panose="020F0502020204030204" pitchFamily="34" charset="0"/>
                <a:cs typeface="Arial" panose="020B0604020202020204" pitchFamily="34" charset="0"/>
              </a:rPr>
              <a:t>A</a:t>
            </a:r>
            <a:r>
              <a:rPr lang="en-US" sz="2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lone </a:t>
            </a:r>
            <a:r>
              <a:rPr lang="en-US" sz="2800" kern="100" dirty="0">
                <a:solidFill>
                  <a:srgbClr val="0070C0"/>
                </a:solidFill>
                <a:latin typeface="Arial" panose="020B0604020202020204" pitchFamily="34" charset="0"/>
                <a:ea typeface="Calibri" panose="020F0502020204030204" pitchFamily="34" charset="0"/>
                <a:cs typeface="Arial" panose="020B0604020202020204" pitchFamily="34" charset="0"/>
              </a:rPr>
              <a:t>C</a:t>
            </a:r>
            <a:r>
              <a:rPr lang="en-US" sz="2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annot </a:t>
            </a:r>
            <a:r>
              <a:rPr lang="en-US" sz="2800" kern="100" dirty="0">
                <a:solidFill>
                  <a:srgbClr val="0070C0"/>
                </a:solidFill>
                <a:latin typeface="Arial" panose="020B0604020202020204" pitchFamily="34" charset="0"/>
                <a:ea typeface="Calibri" panose="020F0502020204030204" pitchFamily="34" charset="0"/>
                <a:cs typeface="Arial" panose="020B0604020202020204" pitchFamily="34" charset="0"/>
              </a:rPr>
              <a:t>S</a:t>
            </a:r>
            <a:r>
              <a:rPr lang="en-US" sz="2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olve </a:t>
            </a:r>
            <a:r>
              <a:rPr lang="en-US" sz="2800" kern="100" dirty="0">
                <a:solidFill>
                  <a:srgbClr val="0070C0"/>
                </a:solidFill>
                <a:latin typeface="Arial" panose="020B0604020202020204" pitchFamily="34" charset="0"/>
                <a:ea typeface="Calibri" panose="020F0502020204030204" pitchFamily="34" charset="0"/>
                <a:cs typeface="Arial" panose="020B0604020202020204" pitchFamily="34" charset="0"/>
              </a:rPr>
              <a:t>T</a:t>
            </a:r>
            <a:r>
              <a:rPr lang="en-US" sz="2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his </a:t>
            </a:r>
            <a:r>
              <a:rPr lang="en-US" sz="2800" kern="100" dirty="0">
                <a:solidFill>
                  <a:srgbClr val="0070C0"/>
                </a:solidFill>
                <a:latin typeface="Arial" panose="020B0604020202020204" pitchFamily="34" charset="0"/>
                <a:ea typeface="Calibri" panose="020F0502020204030204" pitchFamily="34" charset="0"/>
                <a:cs typeface="Arial" panose="020B0604020202020204" pitchFamily="34" charset="0"/>
              </a:rPr>
              <a:t>P</a:t>
            </a:r>
            <a:r>
              <a:rPr lang="en-US" sz="2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roblem</a:t>
            </a:r>
          </a:p>
          <a:p>
            <a:pPr>
              <a:lnSpc>
                <a:spcPct val="107000"/>
              </a:lnSpc>
              <a:spcAft>
                <a:spcPts val="800"/>
              </a:spcAft>
            </a:pPr>
            <a:endParaRPr lang="en-US" sz="2800" kern="100" dirty="0">
              <a:effectLst/>
              <a:latin typeface="Arial" panose="020B0604020202020204" pitchFamily="34" charset="0"/>
              <a:ea typeface="Calibri" panose="020F0502020204030204" pitchFamily="34" charset="0"/>
              <a:cs typeface="Arial" panose="020B0604020202020204" pitchFamily="34" charset="0"/>
            </a:endParaRPr>
          </a:p>
          <a:p>
            <a:pPr marL="457200" marR="0" indent="-457200">
              <a:lnSpc>
                <a:spcPct val="107000"/>
              </a:lnSpc>
              <a:spcBef>
                <a:spcPts val="0"/>
              </a:spcBef>
              <a:spcAft>
                <a:spcPts val="800"/>
              </a:spcAft>
              <a:buFont typeface="Wingdings" panose="05000000000000000000" pitchFamily="2" charset="2"/>
              <a:buChar char="Ø"/>
            </a:pPr>
            <a:r>
              <a:rPr lang="en-US" sz="2800" kern="100" dirty="0">
                <a:effectLst/>
                <a:latin typeface="Arial" panose="020B0604020202020204" pitchFamily="34" charset="0"/>
                <a:ea typeface="Calibri" panose="020F0502020204030204" pitchFamily="34" charset="0"/>
                <a:cs typeface="Arial" panose="020B0604020202020204" pitchFamily="34" charset="0"/>
              </a:rPr>
              <a:t>500 people each day try meth for the first time - </a:t>
            </a:r>
            <a:r>
              <a:rPr lang="en-US" sz="2800" i="1" kern="100" dirty="0">
                <a:effectLst/>
                <a:latin typeface="Arial" panose="020B0604020202020204" pitchFamily="34" charset="0"/>
                <a:ea typeface="Calibri" panose="020F0502020204030204" pitchFamily="34" charset="0"/>
                <a:cs typeface="Arial" panose="020B0604020202020204" pitchFamily="34" charset="0"/>
              </a:rPr>
              <a:t>SAMHSA</a:t>
            </a:r>
            <a:endParaRPr lang="en-US" sz="1400" i="1"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cxnSp>
        <p:nvCxnSpPr>
          <p:cNvPr id="22" name="Straight Connector 21">
            <a:extLst>
              <a:ext uri="{FF2B5EF4-FFF2-40B4-BE49-F238E27FC236}">
                <a16:creationId xmlns:a16="http://schemas.microsoft.com/office/drawing/2014/main" id="{A16A603E-70D8-498E-7AFC-B065BC9BD287}"/>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23" name="Picture 2">
            <a:extLst>
              <a:ext uri="{FF2B5EF4-FFF2-40B4-BE49-F238E27FC236}">
                <a16:creationId xmlns:a16="http://schemas.microsoft.com/office/drawing/2014/main" id="{1A8F89D9-B801-1B0E-0A28-96776A0491E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38985" y="5140286"/>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6937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3F032D-D93C-6CC6-75B0-74C53BE6EC73}"/>
              </a:ext>
            </a:extLst>
          </p:cNvPr>
          <p:cNvSpPr txBox="1"/>
          <p:nvPr/>
        </p:nvSpPr>
        <p:spPr>
          <a:xfrm>
            <a:off x="3227124" y="486952"/>
            <a:ext cx="8111613" cy="1569660"/>
          </a:xfrm>
          <a:prstGeom prst="rect">
            <a:avLst/>
          </a:prstGeom>
          <a:noFill/>
        </p:spPr>
        <p:txBody>
          <a:bodyPr wrap="square">
            <a:spAutoFit/>
          </a:bodyPr>
          <a:lstStyle/>
          <a:p>
            <a:r>
              <a:rPr lang="en-US" sz="4800" b="1" dirty="0">
                <a:latin typeface="Arial" panose="020B0604020202020204" pitchFamily="34" charset="0"/>
                <a:cs typeface="Arial" panose="020B0604020202020204" pitchFamily="34" charset="0"/>
              </a:rPr>
              <a:t>Meth Intoxication Deaths</a:t>
            </a:r>
          </a:p>
          <a:p>
            <a:pPr marL="0" indent="0">
              <a:buNone/>
            </a:pPr>
            <a:r>
              <a:rPr lang="en-US" sz="4800" b="1" dirty="0">
                <a:latin typeface="Arial" panose="020B0604020202020204" pitchFamily="34" charset="0"/>
                <a:cs typeface="Arial" panose="020B0604020202020204" pitchFamily="34" charset="0"/>
              </a:rPr>
              <a:t>within Sacramento County</a:t>
            </a:r>
          </a:p>
        </p:txBody>
      </p:sp>
      <p:graphicFrame>
        <p:nvGraphicFramePr>
          <p:cNvPr id="13" name="Table 13">
            <a:extLst>
              <a:ext uri="{FF2B5EF4-FFF2-40B4-BE49-F238E27FC236}">
                <a16:creationId xmlns:a16="http://schemas.microsoft.com/office/drawing/2014/main" id="{81E6B06C-594B-6492-9DB4-921004DD852D}"/>
              </a:ext>
            </a:extLst>
          </p:cNvPr>
          <p:cNvGraphicFramePr>
            <a:graphicFrameLocks noGrp="1"/>
          </p:cNvGraphicFramePr>
          <p:nvPr>
            <p:extLst>
              <p:ext uri="{D42A27DB-BD31-4B8C-83A1-F6EECF244321}">
                <p14:modId xmlns:p14="http://schemas.microsoft.com/office/powerpoint/2010/main" val="2723430314"/>
              </p:ext>
            </p:extLst>
          </p:nvPr>
        </p:nvGraphicFramePr>
        <p:xfrm>
          <a:off x="990600" y="2529823"/>
          <a:ext cx="9857778" cy="2483683"/>
        </p:xfrm>
        <a:graphic>
          <a:graphicData uri="http://schemas.openxmlformats.org/drawingml/2006/table">
            <a:tbl>
              <a:tblPr firstRow="1" bandRow="1">
                <a:tableStyleId>{5C22544A-7EE6-4342-B048-85BDC9FD1C3A}</a:tableStyleId>
              </a:tblPr>
              <a:tblGrid>
                <a:gridCol w="3285926">
                  <a:extLst>
                    <a:ext uri="{9D8B030D-6E8A-4147-A177-3AD203B41FA5}">
                      <a16:colId xmlns:a16="http://schemas.microsoft.com/office/drawing/2014/main" val="2440366109"/>
                    </a:ext>
                  </a:extLst>
                </a:gridCol>
                <a:gridCol w="3285926">
                  <a:extLst>
                    <a:ext uri="{9D8B030D-6E8A-4147-A177-3AD203B41FA5}">
                      <a16:colId xmlns:a16="http://schemas.microsoft.com/office/drawing/2014/main" val="2171179584"/>
                    </a:ext>
                  </a:extLst>
                </a:gridCol>
                <a:gridCol w="3285926">
                  <a:extLst>
                    <a:ext uri="{9D8B030D-6E8A-4147-A177-3AD203B41FA5}">
                      <a16:colId xmlns:a16="http://schemas.microsoft.com/office/drawing/2014/main" val="438717474"/>
                    </a:ext>
                  </a:extLst>
                </a:gridCol>
              </a:tblGrid>
              <a:tr h="1457779">
                <a:tc>
                  <a:txBody>
                    <a:bodyPr/>
                    <a:lstStyle/>
                    <a:p>
                      <a:pPr algn="ctr"/>
                      <a:r>
                        <a:rPr lang="en-US" sz="3600" dirty="0">
                          <a:latin typeface="Arial" panose="020B0604020202020204" pitchFamily="34" charset="0"/>
                          <a:cs typeface="Arial" panose="020B0604020202020204" pitchFamily="34" charset="0"/>
                        </a:rPr>
                        <a:t>Calendar Year 2021</a:t>
                      </a:r>
                    </a:p>
                  </a:txBody>
                  <a:tcPr/>
                </a:tc>
                <a:tc>
                  <a:txBody>
                    <a:bodyPr/>
                    <a:lstStyle/>
                    <a:p>
                      <a:pPr algn="ctr"/>
                      <a:r>
                        <a:rPr lang="en-US" sz="3600" dirty="0">
                          <a:latin typeface="Arial" panose="020B0604020202020204" pitchFamily="34" charset="0"/>
                          <a:cs typeface="Arial" panose="020B0604020202020204" pitchFamily="34" charset="0"/>
                        </a:rPr>
                        <a:t>Calendar Year 2022</a:t>
                      </a:r>
                    </a:p>
                  </a:txBody>
                  <a:tcPr/>
                </a:tc>
                <a:tc>
                  <a:txBody>
                    <a:bodyPr/>
                    <a:lstStyle/>
                    <a:p>
                      <a:pPr algn="ctr"/>
                      <a:r>
                        <a:rPr lang="en-US" sz="3600" dirty="0">
                          <a:latin typeface="Arial" panose="020B0604020202020204" pitchFamily="34" charset="0"/>
                          <a:cs typeface="Arial" panose="020B0604020202020204" pitchFamily="34" charset="0"/>
                        </a:rPr>
                        <a:t>Calendar Year 2023</a:t>
                      </a:r>
                    </a:p>
                    <a:p>
                      <a:pPr algn="ctr"/>
                      <a:r>
                        <a:rPr lang="en-US" sz="3600" dirty="0">
                          <a:latin typeface="Arial" panose="020B0604020202020204" pitchFamily="34" charset="0"/>
                          <a:cs typeface="Arial" panose="020B0604020202020204" pitchFamily="34" charset="0"/>
                        </a:rPr>
                        <a:t>(Jan-Oct)</a:t>
                      </a:r>
                    </a:p>
                  </a:txBody>
                  <a:tcPr/>
                </a:tc>
                <a:extLst>
                  <a:ext uri="{0D108BD9-81ED-4DB2-BD59-A6C34878D82A}">
                    <a16:rowId xmlns:a16="http://schemas.microsoft.com/office/drawing/2014/main" val="135358810"/>
                  </a:ext>
                </a:extLst>
              </a:tr>
              <a:tr h="746323">
                <a:tc>
                  <a:txBody>
                    <a:bodyPr/>
                    <a:lstStyle/>
                    <a:p>
                      <a:pPr algn="ctr"/>
                      <a:r>
                        <a:rPr lang="en-US" sz="3600" b="1" dirty="0"/>
                        <a:t>250</a:t>
                      </a:r>
                    </a:p>
                  </a:txBody>
                  <a:tcPr/>
                </a:tc>
                <a:tc>
                  <a:txBody>
                    <a:bodyPr/>
                    <a:lstStyle/>
                    <a:p>
                      <a:pPr algn="ctr"/>
                      <a:r>
                        <a:rPr lang="en-US" sz="3600" b="1" dirty="0"/>
                        <a:t>280</a:t>
                      </a:r>
                    </a:p>
                  </a:txBody>
                  <a:tcPr/>
                </a:tc>
                <a:tc>
                  <a:txBody>
                    <a:bodyPr/>
                    <a:lstStyle/>
                    <a:p>
                      <a:pPr algn="ctr"/>
                      <a:r>
                        <a:rPr lang="en-US" sz="3600" b="1" dirty="0"/>
                        <a:t>148</a:t>
                      </a:r>
                    </a:p>
                  </a:txBody>
                  <a:tcPr/>
                </a:tc>
                <a:extLst>
                  <a:ext uri="{0D108BD9-81ED-4DB2-BD59-A6C34878D82A}">
                    <a16:rowId xmlns:a16="http://schemas.microsoft.com/office/drawing/2014/main" val="3352279663"/>
                  </a:ext>
                </a:extLst>
              </a:tr>
            </a:tbl>
          </a:graphicData>
        </a:graphic>
      </p:graphicFrame>
      <p:pic>
        <p:nvPicPr>
          <p:cNvPr id="25" name="Graphic 24" descr="Bar graph with upward trend with solid fill">
            <a:extLst>
              <a:ext uri="{FF2B5EF4-FFF2-40B4-BE49-F238E27FC236}">
                <a16:creationId xmlns:a16="http://schemas.microsoft.com/office/drawing/2014/main" id="{8D65DCC0-902C-7418-DBDA-154429F05D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611" y="320204"/>
            <a:ext cx="2716725" cy="2101459"/>
          </a:xfrm>
          <a:prstGeom prst="rect">
            <a:avLst/>
          </a:prstGeom>
        </p:spPr>
      </p:pic>
      <p:sp>
        <p:nvSpPr>
          <p:cNvPr id="20" name="Slide Number Placeholder 5">
            <a:extLst>
              <a:ext uri="{FF2B5EF4-FFF2-40B4-BE49-F238E27FC236}">
                <a16:creationId xmlns:a16="http://schemas.microsoft.com/office/drawing/2014/main" id="{17F40B00-B93C-C7BE-1712-12161E796A3A}"/>
              </a:ext>
            </a:extLst>
          </p:cNvPr>
          <p:cNvSpPr txBox="1">
            <a:spLocks/>
          </p:cNvSpPr>
          <p:nvPr/>
        </p:nvSpPr>
        <p:spPr bwMode="auto">
          <a:xfrm>
            <a:off x="1124912" y="5804989"/>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endParaRPr lang="en-US" altLang="en-US" dirty="0">
              <a:solidFill>
                <a:schemeClr val="bg1"/>
              </a:solidFill>
              <a:latin typeface="Times New Roman" panose="02020603050405020304" pitchFamily="18" charset="0"/>
            </a:endParaRPr>
          </a:p>
        </p:txBody>
      </p:sp>
      <p:cxnSp>
        <p:nvCxnSpPr>
          <p:cNvPr id="21" name="Straight Connector 20">
            <a:extLst>
              <a:ext uri="{FF2B5EF4-FFF2-40B4-BE49-F238E27FC236}">
                <a16:creationId xmlns:a16="http://schemas.microsoft.com/office/drawing/2014/main" id="{885C268E-C1E6-34EC-A0F5-BB60651771C7}"/>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22" name="Picture 2">
            <a:extLst>
              <a:ext uri="{FF2B5EF4-FFF2-40B4-BE49-F238E27FC236}">
                <a16:creationId xmlns:a16="http://schemas.microsoft.com/office/drawing/2014/main" id="{A37296DF-BF6F-D24E-AB57-6BC52F65ABD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479" y="5804989"/>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15E48F31-1960-35FC-EEE0-AD6453C79194}"/>
              </a:ext>
            </a:extLst>
          </p:cNvPr>
          <p:cNvSpPr txBox="1"/>
          <p:nvPr/>
        </p:nvSpPr>
        <p:spPr>
          <a:xfrm>
            <a:off x="612320" y="5959929"/>
            <a:ext cx="4988379"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Source: Sacramento County Coroner’s Office</a:t>
            </a:r>
          </a:p>
        </p:txBody>
      </p:sp>
    </p:spTree>
    <p:extLst>
      <p:ext uri="{BB962C8B-B14F-4D97-AF65-F5344CB8AC3E}">
        <p14:creationId xmlns:p14="http://schemas.microsoft.com/office/powerpoint/2010/main" val="344572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19DE-E6C6-8B69-9A34-30E43B0075D4}"/>
              </a:ext>
            </a:extLst>
          </p:cNvPr>
          <p:cNvSpPr>
            <a:spLocks noGrp="1"/>
          </p:cNvSpPr>
          <p:nvPr>
            <p:ph type="title"/>
          </p:nvPr>
        </p:nvSpPr>
        <p:spPr/>
        <p:txBody>
          <a:bodyPr>
            <a:noAutofit/>
          </a:bodyPr>
          <a:lstStyle/>
          <a:p>
            <a:r>
              <a:rPr lang="en-US" sz="8000" dirty="0"/>
              <a:t>What’s new?</a:t>
            </a:r>
          </a:p>
        </p:txBody>
      </p:sp>
    </p:spTree>
    <p:extLst>
      <p:ext uri="{BB962C8B-B14F-4D97-AF65-F5344CB8AC3E}">
        <p14:creationId xmlns:p14="http://schemas.microsoft.com/office/powerpoint/2010/main" val="373518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07FC2D-565C-554B-C03D-51202B345BF0}"/>
              </a:ext>
            </a:extLst>
          </p:cNvPr>
          <p:cNvSpPr>
            <a:spLocks/>
          </p:cNvSpPr>
          <p:nvPr/>
        </p:nvSpPr>
        <p:spPr>
          <a:xfrm>
            <a:off x="6285604" y="4886403"/>
            <a:ext cx="755624" cy="415192"/>
          </a:xfrm>
          <a:prstGeom prst="rect">
            <a:avLst/>
          </a:prstGeom>
        </p:spPr>
        <p:txBody>
          <a:bodyPr/>
          <a:lstStyle/>
          <a:p>
            <a:pPr defTabSz="379476">
              <a:spcAft>
                <a:spcPts val="600"/>
              </a:spcAft>
            </a:pPr>
            <a:fld id="{0D4885A8-DDA8-4FCF-AB25-DA8F78EC7557}" type="slidenum">
              <a:rPr lang="en-US" sz="1494" kern="1200">
                <a:solidFill>
                  <a:schemeClr val="tx1"/>
                </a:solidFill>
                <a:latin typeface="+mn-lt"/>
                <a:ea typeface="+mn-ea"/>
                <a:cs typeface="+mn-cs"/>
              </a:rPr>
              <a:pPr defTabSz="379476">
                <a:spcAft>
                  <a:spcPts val="600"/>
                </a:spcAft>
              </a:pPr>
              <a:t>6</a:t>
            </a:fld>
            <a:endParaRPr lang="en-US"/>
          </a:p>
        </p:txBody>
      </p:sp>
      <p:sp>
        <p:nvSpPr>
          <p:cNvPr id="8" name="TextBox 7">
            <a:extLst>
              <a:ext uri="{FF2B5EF4-FFF2-40B4-BE49-F238E27FC236}">
                <a16:creationId xmlns:a16="http://schemas.microsoft.com/office/drawing/2014/main" id="{9EF7CAE9-4CA4-DD24-18EF-32F555FD215E}"/>
              </a:ext>
            </a:extLst>
          </p:cNvPr>
          <p:cNvSpPr txBox="1"/>
          <p:nvPr/>
        </p:nvSpPr>
        <p:spPr>
          <a:xfrm>
            <a:off x="127591" y="321012"/>
            <a:ext cx="5998822" cy="3483454"/>
          </a:xfrm>
          <a:prstGeom prst="rect">
            <a:avLst/>
          </a:prstGeom>
          <a:noFill/>
        </p:spPr>
        <p:txBody>
          <a:bodyPr wrap="square">
            <a:spAutoFit/>
          </a:bodyPr>
          <a:lstStyle/>
          <a:p>
            <a:pPr defTabSz="379476">
              <a:spcAft>
                <a:spcPts val="600"/>
              </a:spcAft>
            </a:pPr>
            <a:r>
              <a:rPr lang="en-US" sz="2324" b="1" kern="1200" dirty="0">
                <a:solidFill>
                  <a:schemeClr val="tx1"/>
                </a:solidFill>
                <a:latin typeface="Arial" panose="020B0604020202020204" pitchFamily="34" charset="0"/>
                <a:ea typeface="+mn-ea"/>
                <a:cs typeface="Arial" panose="020B0604020202020204" pitchFamily="34" charset="0"/>
              </a:rPr>
              <a:t>Methamphetamine </a:t>
            </a:r>
          </a:p>
          <a:p>
            <a:pPr defTabSz="379476">
              <a:spcAft>
                <a:spcPts val="600"/>
              </a:spcAft>
            </a:pPr>
            <a:r>
              <a:rPr lang="en-US" sz="2324" b="1" kern="1200" dirty="0">
                <a:solidFill>
                  <a:schemeClr val="tx1"/>
                </a:solidFill>
                <a:latin typeface="Arial" panose="020B0604020202020204" pitchFamily="34" charset="0"/>
                <a:ea typeface="+mn-ea"/>
                <a:cs typeface="Arial" panose="020B0604020202020204" pitchFamily="34" charset="0"/>
              </a:rPr>
              <a:t>Handouts </a:t>
            </a:r>
          </a:p>
          <a:p>
            <a:pPr defTabSz="379476">
              <a:spcAft>
                <a:spcPts val="600"/>
              </a:spcAft>
            </a:pPr>
            <a:r>
              <a:rPr lang="en-US" sz="2324" b="1" kern="1200" dirty="0">
                <a:solidFill>
                  <a:schemeClr val="tx1"/>
                </a:solidFill>
                <a:latin typeface="Arial" panose="020B0604020202020204" pitchFamily="34" charset="0"/>
                <a:ea typeface="+mn-ea"/>
                <a:cs typeface="Arial" panose="020B0604020202020204" pitchFamily="34" charset="0"/>
              </a:rPr>
              <a:t>Available</a:t>
            </a:r>
          </a:p>
          <a:p>
            <a:pPr defTabSz="379476">
              <a:spcAft>
                <a:spcPts val="600"/>
              </a:spcAft>
            </a:pPr>
            <a:br>
              <a:rPr lang="en-US" sz="2988" b="1" kern="1200" dirty="0">
                <a:solidFill>
                  <a:srgbClr val="FF0000"/>
                </a:solidFill>
                <a:latin typeface="Arial" panose="020B0604020202020204" pitchFamily="34" charset="0"/>
                <a:ea typeface="+mn-ea"/>
                <a:cs typeface="Arial" panose="020B0604020202020204" pitchFamily="34" charset="0"/>
              </a:rPr>
            </a:br>
            <a:endParaRPr lang="en-US" sz="2988" b="1" i="1" kern="1200" dirty="0">
              <a:solidFill>
                <a:srgbClr val="C00000"/>
              </a:solidFill>
              <a:latin typeface="Arial" panose="020B0604020202020204" pitchFamily="34" charset="0"/>
              <a:ea typeface="+mn-ea"/>
              <a:cs typeface="Arial" panose="020B0604020202020204" pitchFamily="34" charset="0"/>
            </a:endParaRPr>
          </a:p>
          <a:p>
            <a:pPr defTabSz="379476">
              <a:spcAft>
                <a:spcPts val="600"/>
              </a:spcAft>
            </a:pPr>
            <a:r>
              <a:rPr lang="en-US" sz="2988" b="1" i="1" kern="1200" dirty="0">
                <a:solidFill>
                  <a:srgbClr val="C00000"/>
                </a:solidFill>
                <a:latin typeface="Arial" panose="020B0604020202020204" pitchFamily="34" charset="0"/>
                <a:ea typeface="+mn-ea"/>
                <a:cs typeface="Arial" panose="020B0604020202020204" pitchFamily="34" charset="0"/>
              </a:rPr>
              <a:t>SaferSacramento.com</a:t>
            </a:r>
          </a:p>
          <a:p>
            <a:pPr>
              <a:spcAft>
                <a:spcPts val="600"/>
              </a:spcAft>
            </a:pPr>
            <a:endParaRPr lang="en-US" sz="3600" b="1" i="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D5E4BC5-2D37-DD75-66B7-2FA606572B84}"/>
              </a:ext>
            </a:extLst>
          </p:cNvPr>
          <p:cNvPicPr>
            <a:picLocks noChangeAspect="1"/>
          </p:cNvPicPr>
          <p:nvPr/>
        </p:nvPicPr>
        <p:blipFill>
          <a:blip r:embed="rId3"/>
          <a:stretch>
            <a:fillRect/>
          </a:stretch>
        </p:blipFill>
        <p:spPr>
          <a:xfrm>
            <a:off x="6460157" y="138223"/>
            <a:ext cx="4640234" cy="5305647"/>
          </a:xfrm>
          <a:prstGeom prst="rect">
            <a:avLst/>
          </a:prstGeom>
        </p:spPr>
      </p:pic>
      <p:pic>
        <p:nvPicPr>
          <p:cNvPr id="2" name="Picture 1">
            <a:extLst>
              <a:ext uri="{FF2B5EF4-FFF2-40B4-BE49-F238E27FC236}">
                <a16:creationId xmlns:a16="http://schemas.microsoft.com/office/drawing/2014/main" id="{FE01CA4D-69D7-78CE-13FD-8F59C7905542}"/>
              </a:ext>
            </a:extLst>
          </p:cNvPr>
          <p:cNvPicPr>
            <a:picLocks noChangeAspect="1"/>
          </p:cNvPicPr>
          <p:nvPr/>
        </p:nvPicPr>
        <p:blipFill>
          <a:blip r:embed="rId4"/>
          <a:stretch>
            <a:fillRect/>
          </a:stretch>
        </p:blipFill>
        <p:spPr>
          <a:xfrm>
            <a:off x="3495474" y="966396"/>
            <a:ext cx="2184635" cy="1441173"/>
          </a:xfrm>
          <a:prstGeom prst="rect">
            <a:avLst/>
          </a:prstGeom>
        </p:spPr>
      </p:pic>
      <p:pic>
        <p:nvPicPr>
          <p:cNvPr id="3" name="Picture 2">
            <a:extLst>
              <a:ext uri="{FF2B5EF4-FFF2-40B4-BE49-F238E27FC236}">
                <a16:creationId xmlns:a16="http://schemas.microsoft.com/office/drawing/2014/main" id="{54D0B74D-8249-7073-AAC6-9F105E5A9795}"/>
              </a:ext>
            </a:extLst>
          </p:cNvPr>
          <p:cNvPicPr>
            <a:picLocks noChangeAspect="1"/>
          </p:cNvPicPr>
          <p:nvPr/>
        </p:nvPicPr>
        <p:blipFill>
          <a:blip r:embed="rId5"/>
          <a:stretch>
            <a:fillRect/>
          </a:stretch>
        </p:blipFill>
        <p:spPr>
          <a:xfrm>
            <a:off x="2978957" y="3314356"/>
            <a:ext cx="2701152" cy="1781912"/>
          </a:xfrm>
          <a:prstGeom prst="rect">
            <a:avLst/>
          </a:prstGeom>
        </p:spPr>
      </p:pic>
      <p:sp>
        <p:nvSpPr>
          <p:cNvPr id="7" name="TextBox 6">
            <a:extLst>
              <a:ext uri="{FF2B5EF4-FFF2-40B4-BE49-F238E27FC236}">
                <a16:creationId xmlns:a16="http://schemas.microsoft.com/office/drawing/2014/main" id="{8AFBA103-D16E-BFD9-2E78-2165562DCA06}"/>
              </a:ext>
            </a:extLst>
          </p:cNvPr>
          <p:cNvSpPr txBox="1"/>
          <p:nvPr/>
        </p:nvSpPr>
        <p:spPr>
          <a:xfrm>
            <a:off x="156585" y="3657600"/>
            <a:ext cx="2701152" cy="1319207"/>
          </a:xfrm>
          <a:prstGeom prst="rect">
            <a:avLst/>
          </a:prstGeom>
          <a:noFill/>
        </p:spPr>
        <p:txBody>
          <a:bodyPr wrap="square" rtlCol="0">
            <a:spAutoFit/>
          </a:bodyPr>
          <a:lstStyle/>
          <a:p>
            <a:pPr defTabSz="379476">
              <a:spcAft>
                <a:spcPts val="600"/>
              </a:spcAft>
            </a:pPr>
            <a:r>
              <a:rPr lang="en-US" sz="2324" b="1" kern="1200" dirty="0">
                <a:solidFill>
                  <a:schemeClr val="tx1"/>
                </a:solidFill>
                <a:latin typeface="Arial" panose="020B0604020202020204" pitchFamily="34" charset="0"/>
                <a:ea typeface="+mn-ea"/>
                <a:cs typeface="Arial" panose="020B0604020202020204" pitchFamily="34" charset="0"/>
              </a:rPr>
              <a:t>Meth Blog </a:t>
            </a:r>
            <a:endParaRPr lang="en-US" sz="2324" b="1" dirty="0">
              <a:latin typeface="Arial" panose="020B0604020202020204" pitchFamily="34" charset="0"/>
              <a:cs typeface="Arial" panose="020B0604020202020204" pitchFamily="34" charset="0"/>
            </a:endParaRPr>
          </a:p>
          <a:p>
            <a:pPr defTabSz="379476">
              <a:spcAft>
                <a:spcPts val="600"/>
              </a:spcAft>
            </a:pPr>
            <a:r>
              <a:rPr lang="en-US" sz="2324" b="1" kern="1200" dirty="0">
                <a:solidFill>
                  <a:schemeClr val="tx1"/>
                </a:solidFill>
                <a:latin typeface="Arial" panose="020B0604020202020204" pitchFamily="34" charset="0"/>
                <a:ea typeface="+mn-ea"/>
                <a:cs typeface="Arial" panose="020B0604020202020204" pitchFamily="34" charset="0"/>
              </a:rPr>
              <a:t>Meth Page</a:t>
            </a:r>
          </a:p>
          <a:p>
            <a:pPr defTabSz="379476">
              <a:spcAft>
                <a:spcPts val="600"/>
              </a:spcAft>
            </a:pPr>
            <a:r>
              <a:rPr lang="en-US" sz="2324" b="1" dirty="0">
                <a:latin typeface="Arial" panose="020B0604020202020204" pitchFamily="34" charset="0"/>
                <a:cs typeface="Arial" panose="020B0604020202020204" pitchFamily="34" charset="0"/>
              </a:rPr>
              <a:t>Videos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68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0CB1AA0-6295-E6C8-E10E-C991A53F49A4}"/>
              </a:ext>
            </a:extLst>
          </p:cNvPr>
          <p:cNvSpPr>
            <a:spLocks noGrp="1"/>
          </p:cNvSpPr>
          <p:nvPr>
            <p:ph type="title"/>
          </p:nvPr>
        </p:nvSpPr>
        <p:spPr>
          <a:xfrm>
            <a:off x="352425" y="-133349"/>
            <a:ext cx="10627680" cy="1622180"/>
          </a:xfrm>
        </p:spPr>
        <p:txBody>
          <a:bodyPr>
            <a:normAutofit/>
          </a:bodyPr>
          <a:lstStyle/>
          <a:p>
            <a:pPr algn="ctr"/>
            <a:r>
              <a:rPr lang="en-US" sz="4400" b="1" dirty="0">
                <a:latin typeface="Arial" panose="020B0604020202020204" pitchFamily="34" charset="0"/>
                <a:cs typeface="Arial" panose="020B0604020202020204" pitchFamily="34" charset="0"/>
              </a:rPr>
              <a:t>New Fentanyl blog launch</a:t>
            </a:r>
            <a:endParaRPr lang="en-US" sz="4000" b="1" i="1" dirty="0">
              <a:solidFill>
                <a:srgbClr val="002060"/>
              </a:solidFill>
            </a:endParaRPr>
          </a:p>
        </p:txBody>
      </p:sp>
      <p:sp>
        <p:nvSpPr>
          <p:cNvPr id="18" name="TextBox 17">
            <a:extLst>
              <a:ext uri="{FF2B5EF4-FFF2-40B4-BE49-F238E27FC236}">
                <a16:creationId xmlns:a16="http://schemas.microsoft.com/office/drawing/2014/main" id="{9947B1A4-BF4C-2BDE-4C51-D0F1A2C1B4B8}"/>
              </a:ext>
            </a:extLst>
          </p:cNvPr>
          <p:cNvSpPr txBox="1"/>
          <p:nvPr/>
        </p:nvSpPr>
        <p:spPr>
          <a:xfrm>
            <a:off x="583222" y="1735015"/>
            <a:ext cx="10846777" cy="375552"/>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cxnSp>
        <p:nvCxnSpPr>
          <p:cNvPr id="22" name="Straight Connector 21">
            <a:extLst>
              <a:ext uri="{FF2B5EF4-FFF2-40B4-BE49-F238E27FC236}">
                <a16:creationId xmlns:a16="http://schemas.microsoft.com/office/drawing/2014/main" id="{A16A603E-70D8-498E-7AFC-B065BC9BD287}"/>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sp>
        <p:nvSpPr>
          <p:cNvPr id="4" name="TextBox 3">
            <a:extLst>
              <a:ext uri="{FF2B5EF4-FFF2-40B4-BE49-F238E27FC236}">
                <a16:creationId xmlns:a16="http://schemas.microsoft.com/office/drawing/2014/main" id="{19869EB2-D667-8FD8-DBE0-0B2E407DC4E2}"/>
              </a:ext>
            </a:extLst>
          </p:cNvPr>
          <p:cNvSpPr txBox="1"/>
          <p:nvPr/>
        </p:nvSpPr>
        <p:spPr>
          <a:xfrm>
            <a:off x="276225" y="1209680"/>
            <a:ext cx="11332552" cy="3754874"/>
          </a:xfrm>
          <a:prstGeom prst="rect">
            <a:avLst/>
          </a:prstGeom>
          <a:noFill/>
        </p:spPr>
        <p:txBody>
          <a:bodyPr wrap="square" rtlCol="0">
            <a:spAutoFit/>
          </a:bodyPr>
          <a:lstStyle/>
          <a:p>
            <a:pPr algn="l" rtl="0">
              <a:spcBef>
                <a:spcPts val="0"/>
              </a:spcBef>
              <a:spcAft>
                <a:spcPts val="800"/>
              </a:spcAft>
            </a:pPr>
            <a:r>
              <a:rPr lang="en-US" dirty="0">
                <a:solidFill>
                  <a:srgbClr val="0D0D0D"/>
                </a:solidFill>
                <a:highlight>
                  <a:srgbClr val="FFFFFF"/>
                </a:highlight>
                <a:latin typeface="Arial" panose="020B0604020202020204" pitchFamily="34" charset="0"/>
                <a:cs typeface="Arial" panose="020B0604020202020204" pitchFamily="34" charset="0"/>
              </a:rPr>
              <a:t>N</a:t>
            </a:r>
            <a:r>
              <a:rPr lang="en-US" b="0" dirty="0">
                <a:solidFill>
                  <a:srgbClr val="0D0D0D"/>
                </a:solidFill>
                <a:effectLst/>
                <a:highlight>
                  <a:srgbClr val="FFFFFF"/>
                </a:highlight>
                <a:latin typeface="Arial" panose="020B0604020202020204" pitchFamily="34" charset="0"/>
                <a:cs typeface="Arial" panose="020B0604020202020204" pitchFamily="34" charset="0"/>
              </a:rPr>
              <a:t>ew documentary blog series, </a:t>
            </a:r>
            <a:r>
              <a:rPr lang="en-US" b="1" i="1" dirty="0">
                <a:solidFill>
                  <a:srgbClr val="0D0D0D"/>
                </a:solidFill>
                <a:effectLst/>
                <a:highlight>
                  <a:srgbClr val="FFFFFF"/>
                </a:highlight>
                <a:latin typeface="Arial" panose="020B0604020202020204" pitchFamily="34" charset="0"/>
                <a:cs typeface="Arial" panose="020B0604020202020204" pitchFamily="34" charset="0"/>
              </a:rPr>
              <a:t>The Ripple Effect</a:t>
            </a:r>
            <a:r>
              <a:rPr lang="en-US" b="0" dirty="0">
                <a:solidFill>
                  <a:srgbClr val="0D0D0D"/>
                </a:solidFill>
                <a:effectLst/>
                <a:highlight>
                  <a:srgbClr val="FFFFFF"/>
                </a:highlight>
                <a:latin typeface="Arial" panose="020B0604020202020204" pitchFamily="34" charset="0"/>
                <a:cs typeface="Arial" panose="020B0604020202020204" pitchFamily="34" charset="0"/>
              </a:rPr>
              <a:t>, produced for Safer Sacramento, as part of their National Fentanyl Awareness Day outreach campaign. </a:t>
            </a:r>
          </a:p>
          <a:p>
            <a:pPr algn="l" rtl="0">
              <a:spcBef>
                <a:spcPts val="0"/>
              </a:spcBef>
              <a:spcAft>
                <a:spcPts val="800"/>
              </a:spcAft>
            </a:pPr>
            <a:endParaRPr lang="en-US" dirty="0">
              <a:solidFill>
                <a:srgbClr val="0D0D0D"/>
              </a:solidFill>
              <a:highlight>
                <a:srgbClr val="FFFFFF"/>
              </a:highlight>
              <a:latin typeface="Arial" panose="020B0604020202020204" pitchFamily="34" charset="0"/>
              <a:cs typeface="Arial" panose="020B0604020202020204" pitchFamily="34" charset="0"/>
            </a:endParaRPr>
          </a:p>
          <a:p>
            <a:pPr algn="l" rtl="0">
              <a:spcBef>
                <a:spcPts val="0"/>
              </a:spcBef>
              <a:spcAft>
                <a:spcPts val="800"/>
              </a:spcAft>
            </a:pPr>
            <a:r>
              <a:rPr lang="en-US" b="0" dirty="0">
                <a:solidFill>
                  <a:srgbClr val="0D0D0D"/>
                </a:solidFill>
                <a:effectLst/>
                <a:highlight>
                  <a:srgbClr val="FFFFFF"/>
                </a:highlight>
                <a:latin typeface="Arial" panose="020B0604020202020204" pitchFamily="34" charset="0"/>
                <a:cs typeface="Arial" panose="020B0604020202020204" pitchFamily="34" charset="0"/>
              </a:rPr>
              <a:t>This new series integrates fact-based research and multimedia content to bring personal perspectives and expert testimony to the forefront.</a:t>
            </a:r>
          </a:p>
          <a:p>
            <a:pPr algn="l" rtl="0">
              <a:spcBef>
                <a:spcPts val="0"/>
              </a:spcBef>
              <a:spcAft>
                <a:spcPts val="800"/>
              </a:spcAft>
            </a:pPr>
            <a:endParaRPr lang="en-US" b="0" dirty="0">
              <a:solidFill>
                <a:srgbClr val="242424"/>
              </a:solidFill>
              <a:effectLst/>
              <a:highlight>
                <a:srgbClr val="FFFFFF"/>
              </a:highlight>
              <a:latin typeface="Arial" panose="020B0604020202020204" pitchFamily="34" charset="0"/>
              <a:cs typeface="Arial" panose="020B0604020202020204" pitchFamily="34" charset="0"/>
            </a:endParaRPr>
          </a:p>
          <a:p>
            <a:pPr algn="l" rtl="0">
              <a:spcBef>
                <a:spcPts val="0"/>
              </a:spcBef>
              <a:spcAft>
                <a:spcPts val="800"/>
              </a:spcAft>
            </a:pPr>
            <a:r>
              <a:rPr lang="en-US" b="0" dirty="0">
                <a:solidFill>
                  <a:srgbClr val="0D0D0D"/>
                </a:solidFill>
                <a:effectLst/>
                <a:highlight>
                  <a:srgbClr val="FFFFFF"/>
                </a:highlight>
                <a:latin typeface="Arial" panose="020B0604020202020204" pitchFamily="34" charset="0"/>
                <a:cs typeface="Arial" panose="020B0604020202020204" pitchFamily="34" charset="0"/>
              </a:rPr>
              <a:t>The new series sheds light on the harrowing reality of the fentanyl crisis in the U.S. and its impact on Sacramento County. Each installment delves deep into the multifaceted aspects of this epidemic, exploring its origins, impact on families and the community, and the relentless efforts to combat this crisis.</a:t>
            </a:r>
          </a:p>
          <a:p>
            <a:pPr algn="l" rtl="0">
              <a:spcBef>
                <a:spcPts val="0"/>
              </a:spcBef>
              <a:spcAft>
                <a:spcPts val="800"/>
              </a:spcAft>
            </a:pPr>
            <a:endParaRPr lang="en-US" dirty="0">
              <a:solidFill>
                <a:srgbClr val="0D0D0D"/>
              </a:solidFill>
              <a:highlight>
                <a:srgbClr val="FFFFFF"/>
              </a:highlight>
              <a:latin typeface="Arial" panose="020B0604020202020204" pitchFamily="34" charset="0"/>
              <a:cs typeface="Arial" panose="020B0604020202020204" pitchFamily="34" charset="0"/>
            </a:endParaRPr>
          </a:p>
          <a:p>
            <a:pPr algn="l" rtl="0">
              <a:spcBef>
                <a:spcPts val="0"/>
              </a:spcBef>
              <a:spcAft>
                <a:spcPts val="800"/>
              </a:spcAft>
            </a:pPr>
            <a:r>
              <a:rPr lang="en-US" b="0" dirty="0">
                <a:solidFill>
                  <a:srgbClr val="0D0D0D"/>
                </a:solidFill>
                <a:effectLst/>
                <a:highlight>
                  <a:srgbClr val="FFFFFF"/>
                </a:highlight>
                <a:latin typeface="Arial" panose="020B0604020202020204" pitchFamily="34" charset="0"/>
                <a:cs typeface="Arial" panose="020B0604020202020204" pitchFamily="34" charset="0"/>
              </a:rPr>
              <a:t>Read Part 1: Illicit Fentanyl’s Origin Story at</a:t>
            </a:r>
            <a:r>
              <a:rPr lang="en-US" b="0" u="none" strike="noStrike" dirty="0">
                <a:solidFill>
                  <a:srgbClr val="0D0D0D"/>
                </a:solidFill>
                <a:effectLst/>
                <a:highlight>
                  <a:srgbClr val="FFFFFF"/>
                </a:highlight>
                <a:latin typeface="Arial" panose="020B0604020202020204" pitchFamily="34" charset="0"/>
                <a:cs typeface="Arial" panose="020B0604020202020204" pitchFamily="34" charset="0"/>
                <a:hlinkClick r:id="rId2"/>
              </a:rPr>
              <a:t> </a:t>
            </a:r>
            <a:r>
              <a:rPr lang="en-US" b="0" u="sng" strike="noStrike" dirty="0">
                <a:solidFill>
                  <a:srgbClr val="467886"/>
                </a:solidFill>
                <a:effectLst/>
                <a:highlight>
                  <a:srgbClr val="FFFFFF"/>
                </a:highlight>
                <a:latin typeface="Arial" panose="020B0604020202020204" pitchFamily="34" charset="0"/>
                <a:cs typeface="Arial" panose="020B0604020202020204" pitchFamily="34" charset="0"/>
                <a:hlinkClick r:id="rId2"/>
              </a:rPr>
              <a:t>www.safersacramento.com/blog/illicit-fentanyls-origin-story</a:t>
            </a:r>
            <a:r>
              <a:rPr lang="en-US" b="0" dirty="0">
                <a:solidFill>
                  <a:srgbClr val="0D0D0D"/>
                </a:solidFill>
                <a:effectLst/>
                <a:highlight>
                  <a:srgbClr val="FFFFFF"/>
                </a:highlight>
                <a:latin typeface="Arial" panose="020B0604020202020204" pitchFamily="34" charset="0"/>
                <a:cs typeface="Arial" panose="020B0604020202020204" pitchFamily="34" charset="0"/>
              </a:rPr>
              <a:t>.</a:t>
            </a:r>
            <a:endParaRPr lang="en-US" b="0" dirty="0">
              <a:solidFill>
                <a:srgbClr val="242424"/>
              </a:solidFill>
              <a:effectLst/>
              <a:highlight>
                <a:srgbClr val="FFFFFF"/>
              </a:highligh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C010AA7-0190-9E80-3802-EF95BFA0A3B8}"/>
              </a:ext>
            </a:extLst>
          </p:cNvPr>
          <p:cNvPicPr>
            <a:picLocks noChangeAspect="1"/>
          </p:cNvPicPr>
          <p:nvPr/>
        </p:nvPicPr>
        <p:blipFill>
          <a:blip r:embed="rId3"/>
          <a:stretch>
            <a:fillRect/>
          </a:stretch>
        </p:blipFill>
        <p:spPr>
          <a:xfrm>
            <a:off x="1966948" y="5648320"/>
            <a:ext cx="1017606" cy="671301"/>
          </a:xfrm>
          <a:prstGeom prst="rect">
            <a:avLst/>
          </a:prstGeom>
        </p:spPr>
      </p:pic>
      <p:sp>
        <p:nvSpPr>
          <p:cNvPr id="5" name="TextBox 4">
            <a:extLst>
              <a:ext uri="{FF2B5EF4-FFF2-40B4-BE49-F238E27FC236}">
                <a16:creationId xmlns:a16="http://schemas.microsoft.com/office/drawing/2014/main" id="{AFF42A63-E1AC-5FD4-F0ED-DE4B11ABDCB5}"/>
              </a:ext>
            </a:extLst>
          </p:cNvPr>
          <p:cNvSpPr txBox="1"/>
          <p:nvPr/>
        </p:nvSpPr>
        <p:spPr>
          <a:xfrm>
            <a:off x="3524250" y="5648320"/>
            <a:ext cx="5534025"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www.safersacramento.com</a:t>
            </a:r>
          </a:p>
        </p:txBody>
      </p:sp>
    </p:spTree>
    <p:extLst>
      <p:ext uri="{BB962C8B-B14F-4D97-AF65-F5344CB8AC3E}">
        <p14:creationId xmlns:p14="http://schemas.microsoft.com/office/powerpoint/2010/main" val="416226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19DE-E6C6-8B69-9A34-30E43B0075D4}"/>
              </a:ext>
            </a:extLst>
          </p:cNvPr>
          <p:cNvSpPr>
            <a:spLocks noGrp="1"/>
          </p:cNvSpPr>
          <p:nvPr>
            <p:ph type="title"/>
          </p:nvPr>
        </p:nvSpPr>
        <p:spPr>
          <a:xfrm>
            <a:off x="685800" y="95250"/>
            <a:ext cx="10629899" cy="1742515"/>
          </a:xfrm>
        </p:spPr>
        <p:txBody>
          <a:bodyPr>
            <a:noAutofit/>
          </a:bodyPr>
          <a:lstStyle/>
          <a:p>
            <a:pPr marL="685800" indent="-685800" algn="ctr">
              <a:buFont typeface="Wingdings" panose="05000000000000000000" pitchFamily="2" charset="2"/>
              <a:buChar char="Ø"/>
            </a:pP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Partnership</a:t>
            </a: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Adult Correctional Health</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Substance use prevention and treatment</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jail Inmate tablet project</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substance use resources</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mental health resources</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fentanyl education and awareness</a:t>
            </a:r>
            <a:br>
              <a:rPr lang="en-US" sz="3200" dirty="0">
                <a:solidFill>
                  <a:srgbClr val="0070C0"/>
                </a:solidFill>
                <a:latin typeface="Arial" panose="020B0604020202020204" pitchFamily="34" charset="0"/>
                <a:cs typeface="Arial" panose="020B0604020202020204" pitchFamily="34" charset="0"/>
              </a:rPr>
            </a:br>
            <a:endParaRPr lang="en-US" sz="3200" dirty="0">
              <a:solidFill>
                <a:srgbClr val="0070C0"/>
              </a:solidFill>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9124E9EB-A41B-A659-5D83-540899F06A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242" y="204336"/>
            <a:ext cx="2614124" cy="6250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733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628"/>
          <a:stretch/>
        </p:blipFill>
        <p:spPr>
          <a:xfrm>
            <a:off x="1391920" y="81280"/>
            <a:ext cx="9011920" cy="5445759"/>
          </a:xfrm>
          <a:prstGeom prst="rect">
            <a:avLst/>
          </a:prstGeom>
        </p:spPr>
      </p:pic>
      <p:cxnSp>
        <p:nvCxnSpPr>
          <p:cNvPr id="6" name="Straight Connector 5">
            <a:extLst>
              <a:ext uri="{FF2B5EF4-FFF2-40B4-BE49-F238E27FC236}">
                <a16:creationId xmlns:a16="http://schemas.microsoft.com/office/drawing/2014/main" id="{E0B16695-D7D2-0404-02CE-C24677530747}"/>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spTree>
    <p:extLst>
      <p:ext uri="{BB962C8B-B14F-4D97-AF65-F5344CB8AC3E}">
        <p14:creationId xmlns:p14="http://schemas.microsoft.com/office/powerpoint/2010/main" val="2569246776"/>
      </p:ext>
    </p:extLst>
  </p:cSld>
  <p:clrMapOvr>
    <a:masterClrMapping/>
  </p:clrMapOvr>
  <p:transition spd="med"/>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757C30-AE9A-4680-90EB-19D282EC2B7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CCB28C-7D26-4A36-9CFC-D739C28F3D1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Main Event</Template>
  <TotalTime>2865</TotalTime>
  <Words>398</Words>
  <Application>Microsoft Office PowerPoint</Application>
  <PresentationFormat>Widescreen</PresentationFormat>
  <Paragraphs>86</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Batang</vt:lpstr>
      <vt:lpstr>Arial</vt:lpstr>
      <vt:lpstr>Arial Black</vt:lpstr>
      <vt:lpstr>Avenir Next LT Pro</vt:lpstr>
      <vt:lpstr>Calibri</vt:lpstr>
      <vt:lpstr>Impact</vt:lpstr>
      <vt:lpstr>Times New Roman</vt:lpstr>
      <vt:lpstr>Wingdings</vt:lpstr>
      <vt:lpstr>Main Event</vt:lpstr>
      <vt:lpstr>PowerPoint Presentation</vt:lpstr>
      <vt:lpstr>     Acknowledgements:    National Treatment Court month  Mental health awareness month  national prevention week may 12-18  National fentanyl awareness day , may 7</vt:lpstr>
      <vt:lpstr>Methamphetamine Awareness</vt:lpstr>
      <vt:lpstr>PowerPoint Presentation</vt:lpstr>
      <vt:lpstr>What’s new?</vt:lpstr>
      <vt:lpstr>PowerPoint Presentation</vt:lpstr>
      <vt:lpstr>New Fentanyl blog launch</vt:lpstr>
      <vt:lpstr>      Partnership  Adult Correctional Health Substance use prevention and treatment  jail Inmate tablet project  substance use resources mental health resources fentanyl education and awareness </vt:lpstr>
      <vt:lpstr>PowerPoint Presentation</vt:lpstr>
      <vt:lpstr>PowerPoint Presentation</vt:lpstr>
      <vt:lpstr>PowerPoint Presentation</vt:lpstr>
      <vt:lpstr>questions</vt:lpstr>
    </vt:vector>
  </TitlesOfParts>
  <Company>County of Sacramento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Methamphetamine-Involved Deaths</dc:title>
  <dc:creator>Dasalla. Stephanie</dc:creator>
  <cp:lastModifiedBy>Miller. Lori (Vallone)</cp:lastModifiedBy>
  <cp:revision>31</cp:revision>
  <dcterms:created xsi:type="dcterms:W3CDTF">2023-08-02T03:35:02Z</dcterms:created>
  <dcterms:modified xsi:type="dcterms:W3CDTF">2024-05-07T02:13:55Z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